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14" r:id="rId1"/>
  </p:sldMasterIdLst>
  <p:notesMasterIdLst>
    <p:notesMasterId r:id="rId20"/>
  </p:notesMasterIdLst>
  <p:sldIdLst>
    <p:sldId id="284" r:id="rId2"/>
    <p:sldId id="257" r:id="rId3"/>
    <p:sldId id="302" r:id="rId4"/>
    <p:sldId id="301" r:id="rId5"/>
    <p:sldId id="287" r:id="rId6"/>
    <p:sldId id="288" r:id="rId7"/>
    <p:sldId id="285" r:id="rId8"/>
    <p:sldId id="292" r:id="rId9"/>
    <p:sldId id="290" r:id="rId10"/>
    <p:sldId id="291" r:id="rId11"/>
    <p:sldId id="293" r:id="rId12"/>
    <p:sldId id="294" r:id="rId13"/>
    <p:sldId id="295" r:id="rId14"/>
    <p:sldId id="296" r:id="rId15"/>
    <p:sldId id="297" r:id="rId16"/>
    <p:sldId id="298" r:id="rId17"/>
    <p:sldId id="299" r:id="rId18"/>
    <p:sldId id="300" r:id="rId19"/>
  </p:sldIdLst>
  <p:sldSz cx="9144000" cy="6858000" type="screen4x3"/>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77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54" y="10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C238408C-6839-46EE-8131-EDA75C487F2E}" type="datetimeFigureOut">
              <a:rPr lang="es-CL"/>
              <a:pPr/>
              <a:t>07-08-2014</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87D77045-401A-4D5E-BFE3-54C21A8A6634}" type="slidenum">
              <a:rPr/>
              <a:pPr/>
              <a:t>‹Nº›</a:t>
            </a:fld>
            <a:endParaRPr lang="es-ES"/>
          </a:p>
        </p:txBody>
      </p:sp>
    </p:spTree>
    <p:extLst>
      <p:ext uri="{BB962C8B-B14F-4D97-AF65-F5344CB8AC3E}">
        <p14:creationId xmlns:p14="http://schemas.microsoft.com/office/powerpoint/2010/main" xmlns="" val="87515942"/>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A8FCA-40F3-4BF3-B963-4AF15DC78074}" type="slidenum">
              <a:rPr lang="es-ES"/>
              <a:pPr/>
              <a:t>1</a:t>
            </a:fld>
            <a:endParaRPr lang="es-E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s-ES_tradnl"/>
          </a:p>
        </p:txBody>
      </p:sp>
    </p:spTree>
    <p:extLst>
      <p:ext uri="{BB962C8B-B14F-4D97-AF65-F5344CB8AC3E}">
        <p14:creationId xmlns:p14="http://schemas.microsoft.com/office/powerpoint/2010/main" xmlns="" val="1277271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12</a:t>
            </a:fld>
            <a:endParaRPr lang="es-ES"/>
          </a:p>
        </p:txBody>
      </p:sp>
    </p:spTree>
    <p:extLst>
      <p:ext uri="{BB962C8B-B14F-4D97-AF65-F5344CB8AC3E}">
        <p14:creationId xmlns:p14="http://schemas.microsoft.com/office/powerpoint/2010/main" xmlns="" val="189610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13</a:t>
            </a:fld>
            <a:endParaRPr lang="es-ES"/>
          </a:p>
        </p:txBody>
      </p:sp>
    </p:spTree>
    <p:extLst>
      <p:ext uri="{BB962C8B-B14F-4D97-AF65-F5344CB8AC3E}">
        <p14:creationId xmlns:p14="http://schemas.microsoft.com/office/powerpoint/2010/main" xmlns="" val="2735593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14</a:t>
            </a:fld>
            <a:endParaRPr lang="es-ES"/>
          </a:p>
        </p:txBody>
      </p:sp>
    </p:spTree>
    <p:extLst>
      <p:ext uri="{BB962C8B-B14F-4D97-AF65-F5344CB8AC3E}">
        <p14:creationId xmlns:p14="http://schemas.microsoft.com/office/powerpoint/2010/main" xmlns="" val="407888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15</a:t>
            </a:fld>
            <a:endParaRPr lang="es-ES"/>
          </a:p>
        </p:txBody>
      </p:sp>
    </p:spTree>
    <p:extLst>
      <p:ext uri="{BB962C8B-B14F-4D97-AF65-F5344CB8AC3E}">
        <p14:creationId xmlns:p14="http://schemas.microsoft.com/office/powerpoint/2010/main" xmlns="" val="253556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16</a:t>
            </a:fld>
            <a:endParaRPr lang="es-ES"/>
          </a:p>
        </p:txBody>
      </p:sp>
    </p:spTree>
    <p:extLst>
      <p:ext uri="{BB962C8B-B14F-4D97-AF65-F5344CB8AC3E}">
        <p14:creationId xmlns:p14="http://schemas.microsoft.com/office/powerpoint/2010/main" xmlns="" val="298849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17</a:t>
            </a:fld>
            <a:endParaRPr lang="es-ES"/>
          </a:p>
        </p:txBody>
      </p:sp>
    </p:spTree>
    <p:extLst>
      <p:ext uri="{BB962C8B-B14F-4D97-AF65-F5344CB8AC3E}">
        <p14:creationId xmlns:p14="http://schemas.microsoft.com/office/powerpoint/2010/main" xmlns="" val="64775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2</a:t>
            </a:fld>
            <a:endParaRPr lang="es-ES"/>
          </a:p>
        </p:txBody>
      </p:sp>
    </p:spTree>
    <p:extLst>
      <p:ext uri="{BB962C8B-B14F-4D97-AF65-F5344CB8AC3E}">
        <p14:creationId xmlns:p14="http://schemas.microsoft.com/office/powerpoint/2010/main" xmlns="" val="304690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5</a:t>
            </a:fld>
            <a:endParaRPr lang="es-ES"/>
          </a:p>
        </p:txBody>
      </p:sp>
    </p:spTree>
    <p:extLst>
      <p:ext uri="{BB962C8B-B14F-4D97-AF65-F5344CB8AC3E}">
        <p14:creationId xmlns:p14="http://schemas.microsoft.com/office/powerpoint/2010/main" xmlns="" val="368993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6</a:t>
            </a:fld>
            <a:endParaRPr lang="es-ES"/>
          </a:p>
        </p:txBody>
      </p:sp>
    </p:spTree>
    <p:extLst>
      <p:ext uri="{BB962C8B-B14F-4D97-AF65-F5344CB8AC3E}">
        <p14:creationId xmlns:p14="http://schemas.microsoft.com/office/powerpoint/2010/main" xmlns="" val="110835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7</a:t>
            </a:fld>
            <a:endParaRPr lang="es-ES"/>
          </a:p>
        </p:txBody>
      </p:sp>
    </p:spTree>
    <p:extLst>
      <p:ext uri="{BB962C8B-B14F-4D97-AF65-F5344CB8AC3E}">
        <p14:creationId xmlns:p14="http://schemas.microsoft.com/office/powerpoint/2010/main" xmlns="" val="75734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8</a:t>
            </a:fld>
            <a:endParaRPr lang="es-ES"/>
          </a:p>
        </p:txBody>
      </p:sp>
    </p:spTree>
    <p:extLst>
      <p:ext uri="{BB962C8B-B14F-4D97-AF65-F5344CB8AC3E}">
        <p14:creationId xmlns:p14="http://schemas.microsoft.com/office/powerpoint/2010/main" xmlns="" val="123956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9</a:t>
            </a:fld>
            <a:endParaRPr lang="es-ES"/>
          </a:p>
        </p:txBody>
      </p:sp>
    </p:spTree>
    <p:extLst>
      <p:ext uri="{BB962C8B-B14F-4D97-AF65-F5344CB8AC3E}">
        <p14:creationId xmlns:p14="http://schemas.microsoft.com/office/powerpoint/2010/main" xmlns="" val="284486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10</a:t>
            </a:fld>
            <a:endParaRPr lang="es-ES"/>
          </a:p>
        </p:txBody>
      </p:sp>
    </p:spTree>
    <p:extLst>
      <p:ext uri="{BB962C8B-B14F-4D97-AF65-F5344CB8AC3E}">
        <p14:creationId xmlns:p14="http://schemas.microsoft.com/office/powerpoint/2010/main" xmlns="" val="73494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51FC36-2AF3-4E9A-BE9E-B21E6870AAA5}" type="slidenum">
              <a:rPr lang="es-ES" smtClean="0"/>
              <a:pPr/>
              <a:t>11</a:t>
            </a:fld>
            <a:endParaRPr lang="es-ES"/>
          </a:p>
        </p:txBody>
      </p:sp>
    </p:spTree>
    <p:extLst>
      <p:ext uri="{BB962C8B-B14F-4D97-AF65-F5344CB8AC3E}">
        <p14:creationId xmlns:p14="http://schemas.microsoft.com/office/powerpoint/2010/main" xmlns="" val="357754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743653DA-8BF4-4869-96FE-9BCF43372D46}" type="datetimeFigureOut">
              <a:rPr lang="es-ES" smtClean="0"/>
              <a:pPr/>
              <a:t>07/08/2014</a:t>
            </a:fld>
            <a:endParaRPr kumimoji="0"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kumimoji="0"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72AC53DF-4216-466D-99A7-94400E6C2A25}" type="slidenum">
              <a:rPr lang="es-ES" smtClean="0"/>
              <a:pPr/>
              <a:t>‹Nº›</a:t>
            </a:fld>
            <a:endParaRPr kumimoji="0"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D3816DF-213E-421B-92D3-C068DBB023D6}" type="datetimeFigureOut">
              <a:rPr kumimoji="0" lang="es-ES" smtClean="0">
                <a:solidFill>
                  <a:schemeClr val="tx2"/>
                </a:solidFill>
              </a:rPr>
              <a:pPr/>
              <a:t>07/08/2014</a:t>
            </a:fld>
            <a:endParaRPr kumimoji="0" lang="es-ES" sz="1100">
              <a:solidFill>
                <a:schemeClr val="tx2"/>
              </a:solidFill>
            </a:endParaRPr>
          </a:p>
        </p:txBody>
      </p:sp>
      <p:sp>
        <p:nvSpPr>
          <p:cNvPr id="5" name="4 Marcador de pie de página"/>
          <p:cNvSpPr>
            <a:spLocks noGrp="1"/>
          </p:cNvSpPr>
          <p:nvPr>
            <p:ph type="ftr" sz="quarter" idx="11"/>
          </p:nvPr>
        </p:nvSpPr>
        <p:spPr/>
        <p:txBody>
          <a:bodyPr/>
          <a:lstStyle/>
          <a:p>
            <a:pPr algn="r"/>
            <a:endParaRPr kumimoji="0" lang="es-ES" sz="1100">
              <a:solidFill>
                <a:schemeClr val="tx2"/>
              </a:solidFill>
            </a:endParaRPr>
          </a:p>
        </p:txBody>
      </p:sp>
      <p:sp>
        <p:nvSpPr>
          <p:cNvPr id="6" name="5 Marcador de número de diapositiva"/>
          <p:cNvSpPr>
            <a:spLocks noGrp="1"/>
          </p:cNvSpPr>
          <p:nvPr>
            <p:ph type="sldNum" sz="quarter" idx="12"/>
          </p:nvPr>
        </p:nvSpPr>
        <p:spPr/>
        <p:txBody>
          <a:bodyPr/>
          <a:lstStyle/>
          <a:p>
            <a:pPr algn="l"/>
            <a:fld id="{72AC53DF-4216-466D-99A7-94400E6C2A25}" type="slidenum">
              <a:rPr kumimoji="0" lang="es-ES" sz="1200" smtClean="0">
                <a:solidFill>
                  <a:schemeClr val="tx2"/>
                </a:solidFill>
              </a:rPr>
              <a:pPr algn="l"/>
              <a:t>‹Nº›</a:t>
            </a:fld>
            <a:endParaRPr kumimoji="0" lang="es-E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D3816DF-213E-421B-92D3-C068DBB023D6}" type="datetimeFigureOut">
              <a:rPr kumimoji="0" lang="es-ES" smtClean="0">
                <a:solidFill>
                  <a:schemeClr val="tx2"/>
                </a:solidFill>
              </a:rPr>
              <a:pPr/>
              <a:t>07/08/2014</a:t>
            </a:fld>
            <a:endParaRPr kumimoji="0" lang="es-ES" sz="1100">
              <a:solidFill>
                <a:schemeClr val="tx2"/>
              </a:solidFill>
            </a:endParaRPr>
          </a:p>
        </p:txBody>
      </p:sp>
      <p:sp>
        <p:nvSpPr>
          <p:cNvPr id="5" name="4 Marcador de pie de página"/>
          <p:cNvSpPr>
            <a:spLocks noGrp="1"/>
          </p:cNvSpPr>
          <p:nvPr>
            <p:ph type="ftr" sz="quarter" idx="11"/>
          </p:nvPr>
        </p:nvSpPr>
        <p:spPr/>
        <p:txBody>
          <a:bodyPr/>
          <a:lstStyle/>
          <a:p>
            <a:pPr algn="r"/>
            <a:endParaRPr kumimoji="0" lang="es-ES" sz="1100">
              <a:solidFill>
                <a:schemeClr val="tx2"/>
              </a:solidFill>
            </a:endParaRPr>
          </a:p>
        </p:txBody>
      </p:sp>
      <p:sp>
        <p:nvSpPr>
          <p:cNvPr id="6" name="5 Marcador de número de diapositiva"/>
          <p:cNvSpPr>
            <a:spLocks noGrp="1"/>
          </p:cNvSpPr>
          <p:nvPr>
            <p:ph type="sldNum" sz="quarter" idx="12"/>
          </p:nvPr>
        </p:nvSpPr>
        <p:spPr/>
        <p:txBody>
          <a:bodyPr/>
          <a:lstStyle/>
          <a:p>
            <a:pPr algn="l"/>
            <a:fld id="{72AC53DF-4216-466D-99A7-94400E6C2A25}" type="slidenum">
              <a:rPr kumimoji="0" lang="es-ES" sz="1200" smtClean="0">
                <a:solidFill>
                  <a:schemeClr val="tx2"/>
                </a:solidFill>
              </a:rPr>
              <a:pPr algn="l"/>
              <a:t>‹Nº›</a:t>
            </a:fld>
            <a:endParaRPr kumimoji="0" lang="es-E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7129108-AC8D-4212-9283-60D9E99BF07A}" type="datetimeFigureOut">
              <a:rPr lang="es-ES" smtClean="0"/>
              <a:pPr/>
              <a:t>07/08/2014</a:t>
            </a:fld>
            <a:endParaRPr kumimoji="0" lang="es-ES"/>
          </a:p>
        </p:txBody>
      </p:sp>
      <p:sp>
        <p:nvSpPr>
          <p:cNvPr id="9" name="8 Marcador de número de diapositiva"/>
          <p:cNvSpPr>
            <a:spLocks noGrp="1"/>
          </p:cNvSpPr>
          <p:nvPr>
            <p:ph type="sldNum" sz="quarter" idx="15"/>
          </p:nvPr>
        </p:nvSpPr>
        <p:spPr/>
        <p:txBody>
          <a:bodyPr rtlCol="0"/>
          <a:lstStyle/>
          <a:p>
            <a:fld id="{1AD93096-5B34-4342-9326-69289CEAE4C2}" type="slidenum">
              <a:rPr lang="es-ES" smtClean="0"/>
              <a:pPr/>
              <a:t>‹Nº›</a:t>
            </a:fld>
            <a:endParaRPr kumimoji="0" lang="es-ES"/>
          </a:p>
        </p:txBody>
      </p:sp>
      <p:sp>
        <p:nvSpPr>
          <p:cNvPr id="10" name="9 Marcador de pie de página"/>
          <p:cNvSpPr>
            <a:spLocks noGrp="1"/>
          </p:cNvSpPr>
          <p:nvPr>
            <p:ph type="ftr" sz="quarter" idx="16"/>
          </p:nvPr>
        </p:nvSpPr>
        <p:spPr/>
        <p:txBody>
          <a:bodyPr rtlCol="0"/>
          <a:lstStyle/>
          <a:p>
            <a:endParaRPr kumimoji="0"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B6DED3D3-6235-4F4C-B439-DF277FB555A7}" type="datetimeFigureOut">
              <a:rPr lang="es-ES" smtClean="0"/>
              <a:pPr/>
              <a:t>07/08/2014</a:t>
            </a:fld>
            <a:endParaRPr kumimoji="0"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kumimoji="0"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AD93096-5B34-4342-9326-69289CEAE4C2}" type="slidenum">
              <a:rPr lang="es-ES" smtClean="0"/>
              <a:pPr/>
              <a:t>‹Nº›</a:t>
            </a:fld>
            <a:endParaRPr kumimoji="0"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B5F1E3E-4B2F-4895-B65E-28B2E64F39F6}" type="datetimeFigureOut">
              <a:rPr lang="es-ES" smtClean="0"/>
              <a:pPr/>
              <a:t>07/08/2014</a:t>
            </a:fld>
            <a:endParaRPr kumimoji="0" lang="es-ES"/>
          </a:p>
        </p:txBody>
      </p:sp>
      <p:sp>
        <p:nvSpPr>
          <p:cNvPr id="6" name="5 Marcador de pie de página"/>
          <p:cNvSpPr>
            <a:spLocks noGrp="1"/>
          </p:cNvSpPr>
          <p:nvPr>
            <p:ph type="ftr" sz="quarter" idx="11"/>
          </p:nvPr>
        </p:nvSpPr>
        <p:spPr/>
        <p:txBody>
          <a:bodyPr/>
          <a:lstStyle/>
          <a:p>
            <a:endParaRPr kumimoji="0" lang="es-ES"/>
          </a:p>
        </p:txBody>
      </p:sp>
      <p:sp>
        <p:nvSpPr>
          <p:cNvPr id="7" name="6 Marcador de número de diapositiva"/>
          <p:cNvSpPr>
            <a:spLocks noGrp="1"/>
          </p:cNvSpPr>
          <p:nvPr>
            <p:ph type="sldNum" sz="quarter" idx="12"/>
          </p:nvPr>
        </p:nvSpPr>
        <p:spPr/>
        <p:txBody>
          <a:bodyPr/>
          <a:lstStyle/>
          <a:p>
            <a:fld id="{1AD93096-5B34-4342-9326-69289CEAE4C2}" type="slidenum">
              <a:rPr lang="es-ES" smtClean="0"/>
              <a:pPr/>
              <a:t>‹Nº›</a:t>
            </a:fld>
            <a:endParaRPr kumimoji="0"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3085435-8225-4333-BFFA-0096413F0D76}" type="datetimeFigureOut">
              <a:rPr lang="es-ES" smtClean="0"/>
              <a:pPr/>
              <a:t>07/08/2014</a:t>
            </a:fld>
            <a:endParaRPr kumimoji="0" lang="es-ES"/>
          </a:p>
        </p:txBody>
      </p:sp>
      <p:sp>
        <p:nvSpPr>
          <p:cNvPr id="8" name="7 Marcador de pie de página"/>
          <p:cNvSpPr>
            <a:spLocks noGrp="1"/>
          </p:cNvSpPr>
          <p:nvPr>
            <p:ph type="ftr" sz="quarter" idx="11"/>
          </p:nvPr>
        </p:nvSpPr>
        <p:spPr/>
        <p:txBody>
          <a:bodyPr/>
          <a:lstStyle/>
          <a:p>
            <a:endParaRPr kumimoji="0" lang="es-ES"/>
          </a:p>
        </p:txBody>
      </p:sp>
      <p:sp>
        <p:nvSpPr>
          <p:cNvPr id="9" name="8 Marcador de número de diapositiva"/>
          <p:cNvSpPr>
            <a:spLocks noGrp="1"/>
          </p:cNvSpPr>
          <p:nvPr>
            <p:ph type="sldNum" sz="quarter" idx="12"/>
          </p:nvPr>
        </p:nvSpPr>
        <p:spPr/>
        <p:txBody>
          <a:bodyPr/>
          <a:lstStyle/>
          <a:p>
            <a:fld id="{1AD93096-5B34-4342-9326-69289CEAE4C2}" type="slidenum">
              <a:rPr lang="es-ES" smtClean="0"/>
              <a:pPr/>
              <a:t>‹Nº›</a:t>
            </a:fld>
            <a:endParaRPr kumimoji="0"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0783C494-2A87-468C-A21B-CB14FB9ABB00}" type="datetimeFigureOut">
              <a:rPr lang="es-ES" smtClean="0"/>
              <a:pPr/>
              <a:t>07/08/2014</a:t>
            </a:fld>
            <a:endParaRPr kumimoji="0" lang="es-ES"/>
          </a:p>
        </p:txBody>
      </p:sp>
      <p:sp>
        <p:nvSpPr>
          <p:cNvPr id="7" name="6 Marcador de número de diapositiva"/>
          <p:cNvSpPr>
            <a:spLocks noGrp="1"/>
          </p:cNvSpPr>
          <p:nvPr>
            <p:ph type="sldNum" sz="quarter" idx="11"/>
          </p:nvPr>
        </p:nvSpPr>
        <p:spPr/>
        <p:txBody>
          <a:bodyPr rtlCol="0"/>
          <a:lstStyle/>
          <a:p>
            <a:fld id="{1AD93096-5B34-4342-9326-69289CEAE4C2}" type="slidenum">
              <a:rPr lang="es-ES" smtClean="0"/>
              <a:pPr/>
              <a:t>‹Nº›</a:t>
            </a:fld>
            <a:endParaRPr kumimoji="0" lang="es-ES"/>
          </a:p>
        </p:txBody>
      </p:sp>
      <p:sp>
        <p:nvSpPr>
          <p:cNvPr id="8" name="7 Marcador de pie de página"/>
          <p:cNvSpPr>
            <a:spLocks noGrp="1"/>
          </p:cNvSpPr>
          <p:nvPr>
            <p:ph type="ftr" sz="quarter" idx="12"/>
          </p:nvPr>
        </p:nvSpPr>
        <p:spPr/>
        <p:txBody>
          <a:bodyPr rtlCol="0"/>
          <a:lstStyle/>
          <a:p>
            <a:endParaRPr kumimoji="0"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180FA0-5B31-4864-A2BB-719EA5A679C6}" type="datetimeFigureOut">
              <a:rPr lang="es-ES" smtClean="0"/>
              <a:pPr/>
              <a:t>07/08/2014</a:t>
            </a:fld>
            <a:endParaRPr kumimoji="0" lang="es-ES"/>
          </a:p>
        </p:txBody>
      </p:sp>
      <p:sp>
        <p:nvSpPr>
          <p:cNvPr id="3" name="2 Marcador de pie de página"/>
          <p:cNvSpPr>
            <a:spLocks noGrp="1"/>
          </p:cNvSpPr>
          <p:nvPr>
            <p:ph type="ftr" sz="quarter" idx="11"/>
          </p:nvPr>
        </p:nvSpPr>
        <p:spPr/>
        <p:txBody>
          <a:bodyPr/>
          <a:lstStyle/>
          <a:p>
            <a:endParaRPr kumimoji="0" lang="es-ES"/>
          </a:p>
        </p:txBody>
      </p:sp>
      <p:sp>
        <p:nvSpPr>
          <p:cNvPr id="4" name="3 Marcador de número de diapositiva"/>
          <p:cNvSpPr>
            <a:spLocks noGrp="1"/>
          </p:cNvSpPr>
          <p:nvPr>
            <p:ph type="sldNum" sz="quarter" idx="12"/>
          </p:nvPr>
        </p:nvSpPr>
        <p:spPr/>
        <p:txBody>
          <a:bodyPr/>
          <a:lstStyle/>
          <a:p>
            <a:fld id="{1AD93096-5B34-4342-9326-69289CEAE4C2}" type="slidenum">
              <a:rPr lang="es-ES" smtClean="0"/>
              <a:pPr/>
              <a:t>‹Nº›</a:t>
            </a:fld>
            <a:endParaRPr kumimoji="0"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4BECC0C8-36B8-442A-833D-B6AACE86BB77}" type="datetimeFigureOut">
              <a:rPr lang="es-ES" smtClean="0"/>
              <a:pPr/>
              <a:t>07/08/2014</a:t>
            </a:fld>
            <a:endParaRPr kumimoji="0" lang="es-ES"/>
          </a:p>
        </p:txBody>
      </p:sp>
      <p:sp>
        <p:nvSpPr>
          <p:cNvPr id="22" name="21 Marcador de número de diapositiva"/>
          <p:cNvSpPr>
            <a:spLocks noGrp="1"/>
          </p:cNvSpPr>
          <p:nvPr>
            <p:ph type="sldNum" sz="quarter" idx="15"/>
          </p:nvPr>
        </p:nvSpPr>
        <p:spPr/>
        <p:txBody>
          <a:bodyPr rtlCol="0"/>
          <a:lstStyle/>
          <a:p>
            <a:fld id="{1AD93096-5B34-4342-9326-69289CEAE4C2}" type="slidenum">
              <a:rPr lang="es-ES" smtClean="0"/>
              <a:pPr/>
              <a:t>‹Nº›</a:t>
            </a:fld>
            <a:endParaRPr kumimoji="0" lang="es-ES"/>
          </a:p>
        </p:txBody>
      </p:sp>
      <p:sp>
        <p:nvSpPr>
          <p:cNvPr id="23" name="22 Marcador de pie de página"/>
          <p:cNvSpPr>
            <a:spLocks noGrp="1"/>
          </p:cNvSpPr>
          <p:nvPr>
            <p:ph type="ftr" sz="quarter" idx="16"/>
          </p:nvPr>
        </p:nvSpPr>
        <p:spPr/>
        <p:txBody>
          <a:bodyPr rtlCol="0"/>
          <a:lstStyle/>
          <a:p>
            <a:endParaRPr kumimoji="0"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51E20EC5-AC53-4169-941E-EDF10CD23748}" type="datetimeFigureOut">
              <a:rPr lang="es-ES" smtClean="0"/>
              <a:pPr/>
              <a:t>07/08/2014</a:t>
            </a:fld>
            <a:endParaRPr kumimoji="0" lang="es-ES"/>
          </a:p>
        </p:txBody>
      </p:sp>
      <p:sp>
        <p:nvSpPr>
          <p:cNvPr id="18" name="17 Marcador de número de diapositiva"/>
          <p:cNvSpPr>
            <a:spLocks noGrp="1"/>
          </p:cNvSpPr>
          <p:nvPr>
            <p:ph type="sldNum" sz="quarter" idx="11"/>
          </p:nvPr>
        </p:nvSpPr>
        <p:spPr/>
        <p:txBody>
          <a:bodyPr rtlCol="0"/>
          <a:lstStyle/>
          <a:p>
            <a:fld id="{1AD93096-5B34-4342-9326-69289CEAE4C2}" type="slidenum">
              <a:rPr lang="es-ES" smtClean="0"/>
              <a:pPr/>
              <a:t>‹Nº›</a:t>
            </a:fld>
            <a:endParaRPr kumimoji="0" lang="es-ES"/>
          </a:p>
        </p:txBody>
      </p:sp>
      <p:sp>
        <p:nvSpPr>
          <p:cNvPr id="21" name="20 Marcador de pie de página"/>
          <p:cNvSpPr>
            <a:spLocks noGrp="1"/>
          </p:cNvSpPr>
          <p:nvPr>
            <p:ph type="ftr" sz="quarter" idx="12"/>
          </p:nvPr>
        </p:nvSpPr>
        <p:spPr/>
        <p:txBody>
          <a:bodyPr rtlCol="0"/>
          <a:lstStyle/>
          <a:p>
            <a:endParaRPr kumimoji="0"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D3816DF-213E-421B-92D3-C068DBB023D6}" type="datetimeFigureOut">
              <a:rPr kumimoji="0" lang="es-ES" smtClean="0">
                <a:solidFill>
                  <a:schemeClr val="tx2"/>
                </a:solidFill>
              </a:rPr>
              <a:pPr/>
              <a:t>07/08/2014</a:t>
            </a:fld>
            <a:endParaRPr kumimoji="0" lang="es-ES" sz="1100">
              <a:solidFill>
                <a:schemeClr val="tx2"/>
              </a:solidFill>
            </a:endParaRP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r"/>
            <a:endParaRPr kumimoji="0" lang="es-ES" sz="1100">
              <a:solidFill>
                <a:schemeClr val="tx2"/>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l"/>
            <a:fld id="{72AC53DF-4216-466D-99A7-94400E6C2A25}" type="slidenum">
              <a:rPr kumimoji="0" lang="es-ES" sz="1200" smtClean="0">
                <a:solidFill>
                  <a:schemeClr val="tx2"/>
                </a:solidFill>
              </a:rPr>
              <a:pPr algn="l"/>
              <a:t>‹Nº›</a:t>
            </a:fld>
            <a:endParaRPr kumimoji="0" lang="es-ES"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9.xml"/><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0.xml"/><Relationship Id="rId7"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1.xml"/><Relationship Id="rId7" Type="http://schemas.openxmlformats.org/officeDocument/2006/relationships/image" Target="../media/image3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5.pn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2.xml"/><Relationship Id="rId7" Type="http://schemas.openxmlformats.org/officeDocument/2006/relationships/image" Target="../media/image36.jpe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3.xml"/><Relationship Id="rId7" Type="http://schemas.openxmlformats.org/officeDocument/2006/relationships/image" Target="../media/image40.jpe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notesSlide" Target="../notesSlides/notesSlide14.xml"/><Relationship Id="rId7" Type="http://schemas.openxmlformats.org/officeDocument/2006/relationships/image" Target="../media/image44.jpe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servicios-publicos.jpg"/>
          <p:cNvPicPr>
            <a:picLocks noChangeAspect="1"/>
          </p:cNvPicPr>
          <p:nvPr/>
        </p:nvPicPr>
        <p:blipFill>
          <a:blip r:embed="rId3" cstate="print"/>
          <a:stretch>
            <a:fillRect/>
          </a:stretch>
        </p:blipFill>
        <p:spPr>
          <a:xfrm>
            <a:off x="285720" y="2357430"/>
            <a:ext cx="5672011" cy="3786214"/>
          </a:xfrm>
          <a:prstGeom prst="rect">
            <a:avLst/>
          </a:prstGeom>
        </p:spPr>
      </p:pic>
      <p:pic>
        <p:nvPicPr>
          <p:cNvPr id="11" name="10 Imagen"/>
          <p:cNvPicPr/>
          <p:nvPr/>
        </p:nvPicPr>
        <p:blipFill>
          <a:blip r:embed="rId4" cstate="print"/>
          <a:srcRect/>
          <a:stretch>
            <a:fillRect/>
          </a:stretch>
        </p:blipFill>
        <p:spPr bwMode="auto">
          <a:xfrm>
            <a:off x="6072134" y="2500306"/>
            <a:ext cx="3071866" cy="3071834"/>
          </a:xfrm>
          <a:prstGeom prst="rect">
            <a:avLst/>
          </a:prstGeom>
          <a:noFill/>
          <a:ln w="9525">
            <a:noFill/>
            <a:miter lim="800000"/>
            <a:headEnd/>
            <a:tailEnd/>
          </a:ln>
        </p:spPr>
      </p:pic>
      <p:sp>
        <p:nvSpPr>
          <p:cNvPr id="12" name="Text Box 15"/>
          <p:cNvSpPr txBox="1">
            <a:spLocks noChangeArrowheads="1"/>
          </p:cNvSpPr>
          <p:nvPr/>
        </p:nvSpPr>
        <p:spPr bwMode="auto">
          <a:xfrm>
            <a:off x="428596" y="785794"/>
            <a:ext cx="7500990" cy="129266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sz="2800"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sz="2800"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sz="2800"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5 Imagen" descr="IMG_0743.JPG"/>
          <p:cNvPicPr>
            <a:picLocks noChangeAspect="1"/>
          </p:cNvPicPr>
          <p:nvPr/>
        </p:nvPicPr>
        <p:blipFill>
          <a:blip r:embed="rId4" cstate="print"/>
          <a:srcRect/>
          <a:stretch>
            <a:fillRect/>
          </a:stretch>
        </p:blipFill>
        <p:spPr bwMode="auto">
          <a:xfrm>
            <a:off x="6072198" y="390662"/>
            <a:ext cx="2786082" cy="2350632"/>
          </a:xfrm>
          <a:prstGeom prst="rect">
            <a:avLst/>
          </a:prstGeom>
          <a:noFill/>
          <a:ln w="9525">
            <a:noFill/>
            <a:miter lim="800000"/>
            <a:headEnd/>
            <a:tailEnd/>
          </a:ln>
        </p:spPr>
      </p:pic>
      <p:pic>
        <p:nvPicPr>
          <p:cNvPr id="4112" name="Picture 16"/>
          <p:cNvPicPr>
            <a:picLocks noChangeAspect="1" noChangeArrowheads="1"/>
          </p:cNvPicPr>
          <p:nvPr/>
        </p:nvPicPr>
        <p:blipFill>
          <a:blip r:embed="rId5" cstate="print"/>
          <a:srcRect/>
          <a:stretch>
            <a:fillRect/>
          </a:stretch>
        </p:blipFill>
        <p:spPr bwMode="auto">
          <a:xfrm>
            <a:off x="214282" y="214290"/>
            <a:ext cx="665162" cy="719138"/>
          </a:xfrm>
          <a:prstGeom prst="rect">
            <a:avLst/>
          </a:prstGeom>
          <a:noFill/>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
        <p:nvSpPr>
          <p:cNvPr id="6" name="2 Marcador de contenido"/>
          <p:cNvSpPr>
            <a:spLocks noGrp="1"/>
          </p:cNvSpPr>
          <p:nvPr>
            <p:ph idx="1"/>
          </p:nvPr>
        </p:nvSpPr>
        <p:spPr>
          <a:xfrm>
            <a:off x="428596" y="1071546"/>
            <a:ext cx="4000528" cy="3143272"/>
          </a:xfrm>
        </p:spPr>
        <p:txBody>
          <a:bodyPr>
            <a:normAutofit/>
          </a:bodyPr>
          <a:lstStyle/>
          <a:p>
            <a:pPr>
              <a:buNone/>
            </a:pPr>
            <a:r>
              <a:rPr lang="es-CO" sz="2900" b="1" dirty="0" smtClean="0">
                <a:latin typeface="Arial" pitchFamily="34" charset="0"/>
                <a:cs typeface="Arial" pitchFamily="34" charset="0"/>
              </a:rPr>
              <a:t> </a:t>
            </a:r>
            <a:r>
              <a:rPr lang="es-ES" sz="1800" b="1" u="sng" dirty="0" smtClean="0">
                <a:latin typeface="Arial" pitchFamily="34" charset="0"/>
                <a:cs typeface="Arial" pitchFamily="34" charset="0"/>
              </a:rPr>
              <a:t>SIERRA GORDA</a:t>
            </a:r>
          </a:p>
          <a:p>
            <a:pPr algn="just">
              <a:buNone/>
            </a:pPr>
            <a:endParaRPr lang="es-ES" sz="1800" b="1" u="sng" dirty="0" smtClean="0">
              <a:latin typeface="Arial" pitchFamily="34" charset="0"/>
              <a:cs typeface="Arial" pitchFamily="34" charset="0"/>
            </a:endParaRPr>
          </a:p>
          <a:p>
            <a:pPr algn="just"/>
            <a:r>
              <a:rPr lang="es-CL" sz="1000" dirty="0" smtClean="0">
                <a:latin typeface="Arial" pitchFamily="34" charset="0"/>
                <a:cs typeface="Arial" pitchFamily="34" charset="0"/>
              </a:rPr>
              <a:t>Esta comuna está inserta en la comuna de Sierra Gorda ( localidad de  Baquedano ) donde se encuentran la mayoría de los </a:t>
            </a:r>
            <a:r>
              <a:rPr lang="es-CL" sz="1000" b="1" dirty="0" smtClean="0">
                <a:latin typeface="Arial" pitchFamily="34" charset="0"/>
                <a:cs typeface="Arial" pitchFamily="34" charset="0"/>
              </a:rPr>
              <a:t>monumentos nacionales y patrimonios culturales - mineros de la zona, </a:t>
            </a:r>
            <a:r>
              <a:rPr lang="es-CL" sz="1000" dirty="0" smtClean="0">
                <a:latin typeface="Arial" pitchFamily="34" charset="0"/>
                <a:cs typeface="Arial" pitchFamily="34" charset="0"/>
              </a:rPr>
              <a:t> se ubica en la Región de Antofagasta, ubicada  (-23.334015°, -69.839946°) en pleno Desierto de Atacama, Antofagasta, Chile. </a:t>
            </a:r>
          </a:p>
          <a:p>
            <a:r>
              <a:rPr lang="es-ES" sz="1000" dirty="0" smtClean="0">
                <a:latin typeface="Arial" pitchFamily="34" charset="0"/>
                <a:cs typeface="Arial" pitchFamily="34" charset="0"/>
              </a:rPr>
              <a:t>Alcalde : José Guerrero Venegas</a:t>
            </a:r>
            <a:endParaRPr lang="es-CL" sz="1000" dirty="0" smtClean="0">
              <a:latin typeface="Arial" pitchFamily="34" charset="0"/>
              <a:cs typeface="Arial" pitchFamily="34" charset="0"/>
            </a:endParaRPr>
          </a:p>
          <a:p>
            <a:r>
              <a:rPr lang="es-CL" sz="1000" dirty="0" smtClean="0">
                <a:latin typeface="Arial" pitchFamily="34" charset="0"/>
                <a:cs typeface="Arial" pitchFamily="34" charset="0"/>
              </a:rPr>
              <a:t>Población : </a:t>
            </a:r>
            <a:r>
              <a:rPr lang="es-ES" sz="1000" dirty="0" smtClean="0">
                <a:latin typeface="Arial" pitchFamily="34" charset="0"/>
                <a:cs typeface="Arial" pitchFamily="34" charset="0"/>
              </a:rPr>
              <a:t>1.206 </a:t>
            </a:r>
            <a:r>
              <a:rPr lang="es-ES" sz="1000" dirty="0" err="1" smtClean="0">
                <a:latin typeface="Arial" pitchFamily="34" charset="0"/>
                <a:cs typeface="Arial" pitchFamily="34" charset="0"/>
              </a:rPr>
              <a:t>hab</a:t>
            </a:r>
            <a:r>
              <a:rPr lang="es-ES" sz="1000" dirty="0" smtClean="0">
                <a:latin typeface="Arial" pitchFamily="34" charset="0"/>
                <a:cs typeface="Arial" pitchFamily="34" charset="0"/>
              </a:rPr>
              <a:t>.</a:t>
            </a:r>
            <a:endParaRPr lang="es-CL" sz="1000" dirty="0" smtClean="0">
              <a:latin typeface="Arial" pitchFamily="34" charset="0"/>
              <a:cs typeface="Arial" pitchFamily="34" charset="0"/>
            </a:endParaRPr>
          </a:p>
          <a:p>
            <a:r>
              <a:rPr lang="es-ES" sz="1000" dirty="0" smtClean="0">
                <a:latin typeface="Arial" pitchFamily="34" charset="0"/>
                <a:cs typeface="Arial" pitchFamily="34" charset="0"/>
              </a:rPr>
              <a:t>Superficie :12.886 km²</a:t>
            </a:r>
          </a:p>
          <a:p>
            <a:r>
              <a:rPr lang="es-ES" sz="1000" dirty="0" smtClean="0">
                <a:latin typeface="Arial" pitchFamily="34" charset="0"/>
                <a:cs typeface="Arial" pitchFamily="34" charset="0"/>
              </a:rPr>
              <a:t>Distancia Antofagasta – Baquedano : 73 Km</a:t>
            </a:r>
          </a:p>
          <a:p>
            <a:pPr>
              <a:buNone/>
            </a:pPr>
            <a:endParaRPr lang="es-ES" sz="4000" dirty="0" smtClean="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8" name="3 Marcador de contenido"/>
          <p:cNvSpPr>
            <a:spLocks noGrp="1"/>
          </p:cNvSpPr>
          <p:nvPr>
            <p:ph idx="1"/>
          </p:nvPr>
        </p:nvSpPr>
        <p:spPr>
          <a:xfrm>
            <a:off x="428596" y="4286256"/>
            <a:ext cx="5500726" cy="2357454"/>
          </a:xfrm>
        </p:spPr>
        <p:txBody>
          <a:bodyPr>
            <a:normAutofit/>
          </a:bodyPr>
          <a:lstStyle/>
          <a:p>
            <a:pPr>
              <a:buNone/>
            </a:pPr>
            <a:r>
              <a:rPr lang="es-CO" sz="1200" b="1" dirty="0" smtClean="0">
                <a:latin typeface="Arial" pitchFamily="34" charset="0"/>
                <a:cs typeface="Arial" pitchFamily="34" charset="0"/>
              </a:rPr>
              <a:t>PROYECTOS  EN EVALUACIÓN</a:t>
            </a:r>
          </a:p>
          <a:p>
            <a:pPr marL="514350" lvl="0" indent="-514350">
              <a:buFont typeface="+mj-lt"/>
              <a:buAutoNum type="arabicPeriod"/>
            </a:pPr>
            <a:r>
              <a:rPr lang="es-ES" sz="1000" dirty="0" smtClean="0">
                <a:latin typeface="Arial" pitchFamily="34" charset="0"/>
                <a:cs typeface="Arial" pitchFamily="34" charset="0"/>
              </a:rPr>
              <a:t>Recambio de luminarias de Alumbrado Público localidad de Baquedano.</a:t>
            </a:r>
          </a:p>
          <a:p>
            <a:pPr marL="514350" lvl="0" indent="-514350">
              <a:buNone/>
            </a:pPr>
            <a:r>
              <a:rPr lang="es-ES" sz="1000" dirty="0" smtClean="0">
                <a:latin typeface="Arial" pitchFamily="34" charset="0"/>
                <a:cs typeface="Arial" pitchFamily="34" charset="0"/>
              </a:rPr>
              <a:t>	PMB / $190.000.000 </a:t>
            </a:r>
          </a:p>
          <a:p>
            <a:pPr marL="514350" lvl="0" indent="-514350">
              <a:buFont typeface="+mj-lt"/>
              <a:buAutoNum type="arabicPeriod" startAt="2"/>
            </a:pPr>
            <a:r>
              <a:rPr lang="es-ES" sz="1000" dirty="0" smtClean="0">
                <a:latin typeface="Arial" pitchFamily="34" charset="0"/>
                <a:cs typeface="Arial" pitchFamily="34" charset="0"/>
              </a:rPr>
              <a:t>Mejoramiento  </a:t>
            </a:r>
            <a:r>
              <a:rPr lang="es-ES" sz="1000" dirty="0" err="1" smtClean="0">
                <a:latin typeface="Arial" pitchFamily="34" charset="0"/>
                <a:cs typeface="Arial" pitchFamily="34" charset="0"/>
              </a:rPr>
              <a:t>Bandejón</a:t>
            </a:r>
            <a:r>
              <a:rPr lang="es-ES" sz="1000" dirty="0" smtClean="0">
                <a:latin typeface="Arial" pitchFamily="34" charset="0"/>
                <a:cs typeface="Arial" pitchFamily="34" charset="0"/>
              </a:rPr>
              <a:t>  Acceso Sur Baquedano . FNDR / $254.000.000</a:t>
            </a:r>
          </a:p>
          <a:p>
            <a:pPr marL="514350" lvl="0" indent="-514350">
              <a:buFont typeface="+mj-lt"/>
              <a:buAutoNum type="arabicPeriod" startAt="3"/>
            </a:pPr>
            <a:r>
              <a:rPr lang="es-ES" sz="1000" dirty="0" smtClean="0">
                <a:latin typeface="Arial" pitchFamily="34" charset="0"/>
                <a:cs typeface="Arial" pitchFamily="34" charset="0"/>
              </a:rPr>
              <a:t>Mejoramiento Parque Temático Baquedano . FNDR / $230.000.000</a:t>
            </a:r>
            <a:endParaRPr lang="es-CO" sz="1000" dirty="0" smtClean="0">
              <a:latin typeface="Arial" pitchFamily="34" charset="0"/>
              <a:cs typeface="Arial" pitchFamily="34" charset="0"/>
            </a:endParaRPr>
          </a:p>
          <a:p>
            <a:endParaRPr lang="es-ES" i="1" dirty="0">
              <a:latin typeface="+mj-lt"/>
            </a:endParaRPr>
          </a:p>
        </p:txBody>
      </p:sp>
      <p:pic>
        <p:nvPicPr>
          <p:cNvPr id="10" name="9 Imagen" descr="1302040395_baquedano2.jpg"/>
          <p:cNvPicPr>
            <a:picLocks noChangeAspect="1"/>
          </p:cNvPicPr>
          <p:nvPr/>
        </p:nvPicPr>
        <p:blipFill>
          <a:blip r:embed="rId6" cstate="print"/>
          <a:stretch>
            <a:fillRect/>
          </a:stretch>
        </p:blipFill>
        <p:spPr>
          <a:xfrm>
            <a:off x="6072198" y="4768440"/>
            <a:ext cx="2786081" cy="2089560"/>
          </a:xfrm>
          <a:prstGeom prst="rect">
            <a:avLst/>
          </a:prstGeom>
        </p:spPr>
      </p:pic>
      <p:pic>
        <p:nvPicPr>
          <p:cNvPr id="12" name="21 Imagen" descr="IMG_0745.JPG"/>
          <p:cNvPicPr>
            <a:picLocks noChangeAspect="1"/>
          </p:cNvPicPr>
          <p:nvPr/>
        </p:nvPicPr>
        <p:blipFill>
          <a:blip r:embed="rId7" cstate="print"/>
          <a:srcRect/>
          <a:stretch>
            <a:fillRect/>
          </a:stretch>
        </p:blipFill>
        <p:spPr bwMode="auto">
          <a:xfrm>
            <a:off x="6072198" y="2731116"/>
            <a:ext cx="2786082" cy="2080855"/>
          </a:xfrm>
          <a:prstGeom prst="rect">
            <a:avLst/>
          </a:prstGeom>
          <a:noFill/>
          <a:ln w="9525">
            <a:noFill/>
            <a:miter lim="800000"/>
            <a:headEnd/>
            <a:tailEnd/>
          </a:ln>
        </p:spPr>
      </p:pic>
      <p:pic>
        <p:nvPicPr>
          <p:cNvPr id="14" name="13 Imagen" descr="Escudo_de_Sierra_Gorda.svg.png"/>
          <p:cNvPicPr>
            <a:picLocks noChangeAspect="1"/>
          </p:cNvPicPr>
          <p:nvPr/>
        </p:nvPicPr>
        <p:blipFill>
          <a:blip r:embed="rId8" cstate="print"/>
          <a:stretch>
            <a:fillRect/>
          </a:stretch>
        </p:blipFill>
        <p:spPr>
          <a:xfrm>
            <a:off x="4714876" y="928670"/>
            <a:ext cx="1071570" cy="107157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sp>
        <p:nvSpPr>
          <p:cNvPr id="6" name="2 Marcador de contenido"/>
          <p:cNvSpPr>
            <a:spLocks noGrp="1"/>
          </p:cNvSpPr>
          <p:nvPr>
            <p:ph idx="1"/>
          </p:nvPr>
        </p:nvSpPr>
        <p:spPr>
          <a:xfrm>
            <a:off x="285720" y="1071546"/>
            <a:ext cx="3786214" cy="3437574"/>
          </a:xfrm>
        </p:spPr>
        <p:txBody>
          <a:bodyPr>
            <a:normAutofit/>
          </a:bodyPr>
          <a:lstStyle/>
          <a:p>
            <a:pPr>
              <a:buNone/>
            </a:pPr>
            <a:r>
              <a:rPr lang="es-ES" sz="1800" b="1" u="sng" dirty="0" smtClean="0">
                <a:latin typeface="Arial" pitchFamily="34" charset="0"/>
                <a:cs typeface="Arial" pitchFamily="34" charset="0"/>
              </a:rPr>
              <a:t>MEJILLONES</a:t>
            </a:r>
            <a:endParaRPr lang="es-ES" sz="1600" dirty="0" smtClean="0">
              <a:latin typeface="Arial" pitchFamily="34" charset="0"/>
              <a:cs typeface="Arial" pitchFamily="34" charset="0"/>
            </a:endParaRPr>
          </a:p>
          <a:p>
            <a:pPr algn="just"/>
            <a:r>
              <a:rPr lang="es-CL" sz="1000" b="1" dirty="0" smtClean="0">
                <a:latin typeface="Arial" pitchFamily="34" charset="0"/>
                <a:cs typeface="Arial" pitchFamily="34" charset="0"/>
              </a:rPr>
              <a:t>La comuna de </a:t>
            </a:r>
            <a:r>
              <a:rPr lang="es-CL" sz="1000" b="1" dirty="0" err="1" smtClean="0">
                <a:latin typeface="Arial" pitchFamily="34" charset="0"/>
                <a:cs typeface="Arial" pitchFamily="34" charset="0"/>
              </a:rPr>
              <a:t>Mejillon</a:t>
            </a:r>
            <a:r>
              <a:rPr lang="es-ES" sz="1000" b="1" dirty="0" smtClean="0">
                <a:latin typeface="Arial" pitchFamily="34" charset="0"/>
                <a:cs typeface="Arial" pitchFamily="34" charset="0"/>
              </a:rPr>
              <a:t>es </a:t>
            </a:r>
            <a:r>
              <a:rPr lang="es-ES" sz="1000" b="1" dirty="0" err="1" smtClean="0">
                <a:latin typeface="Arial" pitchFamily="34" charset="0"/>
                <a:cs typeface="Arial" pitchFamily="34" charset="0"/>
              </a:rPr>
              <a:t>es</a:t>
            </a:r>
            <a:r>
              <a:rPr lang="es-ES" sz="1000" b="1" dirty="0" smtClean="0">
                <a:latin typeface="Arial" pitchFamily="34" charset="0"/>
                <a:cs typeface="Arial" pitchFamily="34" charset="0"/>
              </a:rPr>
              <a:t> una ciudad y comuna del norte de Chile, en la Antofagasta, en la Región de Antofagasta. Se destaca por ser un gran Puerto, es reconocido mundialmente por su riqueza mineral. Allí se encuentran importantes yacimientos de cobre, de nitratos y de litio, producción que es exportada hacia  variados mercados internacionales, a través de los principales  puertos de la región. Puerto Mejillones  S.A., inició sus operaciones portuarias en 1995, con la transferencia de carbón.</a:t>
            </a:r>
          </a:p>
          <a:p>
            <a:pPr>
              <a:buNone/>
            </a:pPr>
            <a:endParaRPr lang="es-ES" sz="1100" b="1" dirty="0" smtClean="0">
              <a:latin typeface="Arial" pitchFamily="34" charset="0"/>
              <a:cs typeface="Arial" pitchFamily="34" charset="0"/>
            </a:endParaRPr>
          </a:p>
          <a:p>
            <a:r>
              <a:rPr lang="es-ES" sz="1000" b="1" dirty="0" smtClean="0">
                <a:latin typeface="Arial" pitchFamily="34" charset="0"/>
                <a:cs typeface="Arial" pitchFamily="34" charset="0"/>
              </a:rPr>
              <a:t>Alcalde : Marcelino Carvajal </a:t>
            </a:r>
            <a:r>
              <a:rPr lang="es-ES" sz="1000" b="1" dirty="0" err="1" smtClean="0">
                <a:latin typeface="Arial" pitchFamily="34" charset="0"/>
                <a:cs typeface="Arial" pitchFamily="34" charset="0"/>
              </a:rPr>
              <a:t>Ferrira</a:t>
            </a:r>
            <a:endParaRPr lang="es-CL" sz="1000" b="1" dirty="0" smtClean="0">
              <a:latin typeface="Arial" pitchFamily="34" charset="0"/>
              <a:cs typeface="Arial" pitchFamily="34" charset="0"/>
            </a:endParaRPr>
          </a:p>
          <a:p>
            <a:r>
              <a:rPr lang="es-CL" sz="1000" b="1" dirty="0" smtClean="0">
                <a:latin typeface="Arial" pitchFamily="34" charset="0"/>
                <a:cs typeface="Arial" pitchFamily="34" charset="0"/>
              </a:rPr>
              <a:t>Población : </a:t>
            </a:r>
            <a:r>
              <a:rPr lang="es-ES" sz="1000" b="1" dirty="0" smtClean="0">
                <a:latin typeface="Arial" pitchFamily="34" charset="0"/>
                <a:cs typeface="Arial" pitchFamily="34" charset="0"/>
              </a:rPr>
              <a:t>9.752 </a:t>
            </a:r>
            <a:r>
              <a:rPr lang="es-ES" sz="1000" b="1" dirty="0" err="1" smtClean="0">
                <a:latin typeface="Arial" pitchFamily="34" charset="0"/>
                <a:cs typeface="Arial" pitchFamily="34" charset="0"/>
              </a:rPr>
              <a:t>hab</a:t>
            </a:r>
            <a:r>
              <a:rPr lang="es-ES" sz="1000" b="1" dirty="0" smtClean="0">
                <a:latin typeface="Arial" pitchFamily="34" charset="0"/>
                <a:cs typeface="Arial" pitchFamily="34" charset="0"/>
              </a:rPr>
              <a:t>.</a:t>
            </a:r>
            <a:endParaRPr lang="es-CL" sz="1000" b="1" dirty="0" smtClean="0">
              <a:latin typeface="Arial" pitchFamily="34" charset="0"/>
              <a:cs typeface="Arial" pitchFamily="34" charset="0"/>
            </a:endParaRPr>
          </a:p>
          <a:p>
            <a:r>
              <a:rPr lang="es-CL" sz="1000" b="1" dirty="0" smtClean="0">
                <a:latin typeface="Arial" pitchFamily="34" charset="0"/>
                <a:cs typeface="Arial" pitchFamily="34" charset="0"/>
              </a:rPr>
              <a:t>Superficie  : </a:t>
            </a:r>
            <a:r>
              <a:rPr lang="es-ES" sz="1000" b="1" dirty="0" smtClean="0">
                <a:latin typeface="Arial" pitchFamily="34" charset="0"/>
                <a:cs typeface="Arial" pitchFamily="34" charset="0"/>
              </a:rPr>
              <a:t>3,803 9 km²</a:t>
            </a:r>
            <a:endParaRPr lang="es-CL" sz="1000" b="1" dirty="0" smtClean="0">
              <a:latin typeface="Arial" pitchFamily="34" charset="0"/>
              <a:cs typeface="Arial" pitchFamily="34" charset="0"/>
            </a:endParaRPr>
          </a:p>
          <a:p>
            <a:r>
              <a:rPr lang="es-ES" sz="1000" b="1" dirty="0" smtClean="0">
                <a:latin typeface="Arial" pitchFamily="34" charset="0"/>
                <a:cs typeface="Arial" pitchFamily="34" charset="0"/>
              </a:rPr>
              <a:t>Distancia Antofagasta – Mejillones: 65 Km</a:t>
            </a:r>
          </a:p>
          <a:p>
            <a:endParaRPr lang="es-ES" sz="4000" dirty="0" smtClean="0"/>
          </a:p>
          <a:p>
            <a:pPr>
              <a:buNone/>
            </a:pPr>
            <a:endParaRPr lang="es-ES" sz="4000" dirty="0" smtClean="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8" name="3 Marcador de contenido"/>
          <p:cNvSpPr>
            <a:spLocks noGrp="1"/>
          </p:cNvSpPr>
          <p:nvPr>
            <p:ph idx="1"/>
          </p:nvPr>
        </p:nvSpPr>
        <p:spPr>
          <a:xfrm>
            <a:off x="285720" y="4509120"/>
            <a:ext cx="5510416" cy="2134614"/>
          </a:xfrm>
        </p:spPr>
        <p:txBody>
          <a:bodyPr>
            <a:normAutofit lnSpcReduction="10000"/>
          </a:bodyPr>
          <a:lstStyle/>
          <a:p>
            <a:pPr>
              <a:buNone/>
            </a:pPr>
            <a:r>
              <a:rPr lang="es-CO" sz="1200" b="1" dirty="0" smtClean="0">
                <a:latin typeface="Arial" pitchFamily="34" charset="0"/>
                <a:cs typeface="Arial" pitchFamily="34" charset="0"/>
              </a:rPr>
              <a:t>PROYECTOS  EN EVALUACIÓN</a:t>
            </a:r>
          </a:p>
          <a:p>
            <a:pPr>
              <a:buNone/>
            </a:pPr>
            <a:endParaRPr lang="es-ES" sz="1400" dirty="0">
              <a:latin typeface="Arial" pitchFamily="34" charset="0"/>
              <a:cs typeface="Arial" pitchFamily="34" charset="0"/>
            </a:endParaRPr>
          </a:p>
          <a:p>
            <a:pPr marL="514350" indent="-514350">
              <a:buFontTx/>
              <a:buChar char="-"/>
            </a:pPr>
            <a:r>
              <a:rPr lang="es-ES" sz="1200" b="1" dirty="0" smtClean="0">
                <a:latin typeface="Arial" pitchFamily="34" charset="0"/>
                <a:cs typeface="Arial" pitchFamily="34" charset="0"/>
              </a:rPr>
              <a:t>Reposición de plaza comunitaria  en la localidad de Michilla. FNDR  / $410.713.000</a:t>
            </a:r>
          </a:p>
          <a:p>
            <a:pPr marL="514350" indent="-514350">
              <a:buNone/>
            </a:pPr>
            <a:r>
              <a:rPr lang="es-ES" sz="1200" b="1" dirty="0" smtClean="0">
                <a:latin typeface="Arial" pitchFamily="34" charset="0"/>
                <a:cs typeface="Arial" pitchFamily="34" charset="0"/>
              </a:rPr>
              <a:t>	 Red de Distribución Eléctrica y Alumbrado Publico Localidad de Hornitos.</a:t>
            </a:r>
          </a:p>
          <a:p>
            <a:pPr marL="514350" indent="-514350">
              <a:buNone/>
            </a:pPr>
            <a:r>
              <a:rPr lang="es-ES" sz="1200" b="1" dirty="0" smtClean="0">
                <a:latin typeface="Arial" pitchFamily="34" charset="0"/>
                <a:cs typeface="Arial" pitchFamily="34" charset="0"/>
              </a:rPr>
              <a:t>	 PMB     / $62.695.000 </a:t>
            </a:r>
          </a:p>
          <a:p>
            <a:pPr marL="514350" indent="-514350">
              <a:buNone/>
            </a:pPr>
            <a:r>
              <a:rPr lang="es-ES" sz="1200" b="1" dirty="0" smtClean="0">
                <a:latin typeface="Arial" pitchFamily="34" charset="0"/>
                <a:cs typeface="Arial" pitchFamily="34" charset="0"/>
              </a:rPr>
              <a:t>	 Construcción Cancha de Futbolito en la localidad de Michilla. FNDR  / $132.418.069</a:t>
            </a:r>
          </a:p>
        </p:txBody>
      </p:sp>
      <p:pic>
        <p:nvPicPr>
          <p:cNvPr id="7" name="6 Imagen" descr="Escudo_de_Mejillones.svg.png"/>
          <p:cNvPicPr>
            <a:picLocks noChangeAspect="1"/>
          </p:cNvPicPr>
          <p:nvPr/>
        </p:nvPicPr>
        <p:blipFill>
          <a:blip r:embed="rId5" cstate="print"/>
          <a:stretch>
            <a:fillRect/>
          </a:stretch>
        </p:blipFill>
        <p:spPr>
          <a:xfrm>
            <a:off x="4447115" y="857232"/>
            <a:ext cx="971860" cy="1500198"/>
          </a:xfrm>
          <a:prstGeom prst="rect">
            <a:avLst/>
          </a:prstGeom>
        </p:spPr>
      </p:pic>
      <p:pic>
        <p:nvPicPr>
          <p:cNvPr id="8" name="7 Imagen" descr="aerea-mejillones.jpg"/>
          <p:cNvPicPr>
            <a:picLocks noChangeAspect="1"/>
          </p:cNvPicPr>
          <p:nvPr/>
        </p:nvPicPr>
        <p:blipFill>
          <a:blip r:embed="rId6" cstate="print"/>
          <a:stretch>
            <a:fillRect/>
          </a:stretch>
        </p:blipFill>
        <p:spPr>
          <a:xfrm>
            <a:off x="5786446" y="3628054"/>
            <a:ext cx="3129175" cy="3229946"/>
          </a:xfrm>
          <a:prstGeom prst="rect">
            <a:avLst/>
          </a:prstGeom>
        </p:spPr>
      </p:pic>
      <p:pic>
        <p:nvPicPr>
          <p:cNvPr id="10" name="9 Imagen" descr="attachment75879839.jpg"/>
          <p:cNvPicPr>
            <a:picLocks noChangeAspect="1"/>
          </p:cNvPicPr>
          <p:nvPr/>
        </p:nvPicPr>
        <p:blipFill>
          <a:blip r:embed="rId7" cstate="print"/>
          <a:stretch>
            <a:fillRect/>
          </a:stretch>
        </p:blipFill>
        <p:spPr>
          <a:xfrm>
            <a:off x="5786446" y="2281721"/>
            <a:ext cx="3143272" cy="1445903"/>
          </a:xfrm>
          <a:prstGeom prst="rect">
            <a:avLst/>
          </a:prstGeom>
        </p:spPr>
      </p:pic>
      <p:pic>
        <p:nvPicPr>
          <p:cNvPr id="11" name="10 Imagen" descr="1304303359_dsc09616.jpg"/>
          <p:cNvPicPr>
            <a:picLocks noChangeAspect="1"/>
          </p:cNvPicPr>
          <p:nvPr/>
        </p:nvPicPr>
        <p:blipFill>
          <a:blip r:embed="rId8" cstate="print"/>
          <a:stretch>
            <a:fillRect/>
          </a:stretch>
        </p:blipFill>
        <p:spPr>
          <a:xfrm>
            <a:off x="5762632" y="-24"/>
            <a:ext cx="3143273" cy="2357454"/>
          </a:xfrm>
          <a:prstGeom prst="rect">
            <a:avLst/>
          </a:prstGeom>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sp>
        <p:nvSpPr>
          <p:cNvPr id="6" name="2 Marcador de contenido"/>
          <p:cNvSpPr>
            <a:spLocks noGrp="1"/>
          </p:cNvSpPr>
          <p:nvPr>
            <p:ph idx="1"/>
          </p:nvPr>
        </p:nvSpPr>
        <p:spPr>
          <a:xfrm>
            <a:off x="251520" y="1071546"/>
            <a:ext cx="3456384" cy="3077534"/>
          </a:xfrm>
        </p:spPr>
        <p:txBody>
          <a:bodyPr>
            <a:normAutofit fontScale="92500" lnSpcReduction="10000"/>
          </a:bodyPr>
          <a:lstStyle/>
          <a:p>
            <a:pPr>
              <a:buNone/>
            </a:pPr>
            <a:r>
              <a:rPr lang="es-CO" sz="1900" b="1" dirty="0" smtClean="0">
                <a:latin typeface="Arial" pitchFamily="34" charset="0"/>
                <a:cs typeface="Arial" pitchFamily="34" charset="0"/>
              </a:rPr>
              <a:t> </a:t>
            </a:r>
            <a:r>
              <a:rPr lang="es-ES" sz="1900" b="1" u="sng" dirty="0" smtClean="0">
                <a:latin typeface="Arial" pitchFamily="34" charset="0"/>
                <a:cs typeface="Arial" pitchFamily="34" charset="0"/>
              </a:rPr>
              <a:t>TALTAL</a:t>
            </a:r>
          </a:p>
          <a:p>
            <a:pPr algn="just">
              <a:lnSpc>
                <a:spcPct val="110000"/>
              </a:lnSpc>
              <a:buNone/>
            </a:pPr>
            <a:r>
              <a:rPr lang="es-ES" sz="1000" b="1" dirty="0" smtClean="0">
                <a:latin typeface="Arial" pitchFamily="34" charset="0"/>
                <a:cs typeface="Arial" pitchFamily="34" charset="0"/>
              </a:rPr>
              <a:t>Taltal es una comuna y ciudad del norte de Chile,  parte de </a:t>
            </a:r>
          </a:p>
          <a:p>
            <a:pPr algn="just">
              <a:lnSpc>
                <a:spcPct val="110000"/>
              </a:lnSpc>
              <a:buNone/>
            </a:pPr>
            <a:r>
              <a:rPr lang="es-ES" sz="1000" b="1" dirty="0" smtClean="0">
                <a:latin typeface="Arial" pitchFamily="34" charset="0"/>
                <a:cs typeface="Arial" pitchFamily="34" charset="0"/>
              </a:rPr>
              <a:t>la Provincia de Antofagasta, Segunda Región de</a:t>
            </a:r>
          </a:p>
          <a:p>
            <a:pPr algn="just">
              <a:lnSpc>
                <a:spcPct val="110000"/>
              </a:lnSpc>
              <a:buNone/>
            </a:pPr>
            <a:r>
              <a:rPr lang="es-ES" sz="1000" b="1" dirty="0" smtClean="0">
                <a:latin typeface="Arial" pitchFamily="34" charset="0"/>
                <a:cs typeface="Arial" pitchFamily="34" charset="0"/>
              </a:rPr>
              <a:t> Chile. Limita al norte con Antofagasta, al sur </a:t>
            </a:r>
          </a:p>
          <a:p>
            <a:pPr algn="just">
              <a:lnSpc>
                <a:spcPct val="110000"/>
              </a:lnSpc>
              <a:buNone/>
            </a:pPr>
            <a:r>
              <a:rPr lang="es-ES" sz="1000" b="1" dirty="0" smtClean="0">
                <a:latin typeface="Arial" pitchFamily="34" charset="0"/>
                <a:cs typeface="Arial" pitchFamily="34" charset="0"/>
              </a:rPr>
              <a:t>con Chañaral y Diego de Almagro, al oeste con </a:t>
            </a:r>
          </a:p>
          <a:p>
            <a:pPr algn="just">
              <a:lnSpc>
                <a:spcPct val="110000"/>
              </a:lnSpc>
              <a:buNone/>
            </a:pPr>
            <a:r>
              <a:rPr lang="es-ES" sz="1000" b="1" dirty="0" smtClean="0">
                <a:latin typeface="Arial" pitchFamily="34" charset="0"/>
                <a:cs typeface="Arial" pitchFamily="34" charset="0"/>
              </a:rPr>
              <a:t>el mar Chileno y al este con la comuna de</a:t>
            </a:r>
          </a:p>
          <a:p>
            <a:pPr algn="just">
              <a:lnSpc>
                <a:spcPct val="110000"/>
              </a:lnSpc>
              <a:buNone/>
            </a:pPr>
            <a:r>
              <a:rPr lang="es-ES" sz="1000" b="1" dirty="0" smtClean="0">
                <a:latin typeface="Arial" pitchFamily="34" charset="0"/>
                <a:cs typeface="Arial" pitchFamily="34" charset="0"/>
              </a:rPr>
              <a:t> Antofagasta.</a:t>
            </a:r>
            <a:r>
              <a:rPr lang="es-ES" sz="1000" b="1" dirty="0" smtClean="0"/>
              <a:t> </a:t>
            </a:r>
            <a:r>
              <a:rPr lang="es-ES" sz="1000" b="1" dirty="0" smtClean="0">
                <a:latin typeface="Arial" pitchFamily="34" charset="0"/>
                <a:cs typeface="Arial" pitchFamily="34" charset="0"/>
              </a:rPr>
              <a:t>Hoy en día las actividades que</a:t>
            </a:r>
          </a:p>
          <a:p>
            <a:pPr algn="just">
              <a:lnSpc>
                <a:spcPct val="110000"/>
              </a:lnSpc>
              <a:buNone/>
            </a:pPr>
            <a:r>
              <a:rPr lang="es-ES" sz="1000" b="1" dirty="0" smtClean="0">
                <a:latin typeface="Arial" pitchFamily="34" charset="0"/>
                <a:cs typeface="Arial" pitchFamily="34" charset="0"/>
              </a:rPr>
              <a:t> sustentan a Taltal son la pequeña y mediana minería</a:t>
            </a:r>
          </a:p>
          <a:p>
            <a:pPr algn="just">
              <a:lnSpc>
                <a:spcPct val="110000"/>
              </a:lnSpc>
              <a:buNone/>
            </a:pPr>
            <a:r>
              <a:rPr lang="es-ES" sz="1000" b="1" dirty="0" smtClean="0">
                <a:latin typeface="Arial" pitchFamily="34" charset="0"/>
                <a:cs typeface="Arial" pitchFamily="34" charset="0"/>
              </a:rPr>
              <a:t> y la pesca artesana</a:t>
            </a:r>
            <a:r>
              <a:rPr lang="es-ES" sz="1000" dirty="0" smtClean="0">
                <a:latin typeface="Arial" pitchFamily="34" charset="0"/>
                <a:cs typeface="Arial" pitchFamily="34" charset="0"/>
              </a:rPr>
              <a:t>l.</a:t>
            </a:r>
          </a:p>
          <a:p>
            <a:pPr>
              <a:lnSpc>
                <a:spcPct val="110000"/>
              </a:lnSpc>
              <a:buNone/>
            </a:pPr>
            <a:r>
              <a:rPr lang="es-ES" sz="1000" b="1" dirty="0" smtClean="0">
                <a:latin typeface="Arial" pitchFamily="34" charset="0"/>
                <a:cs typeface="Arial" pitchFamily="34" charset="0"/>
              </a:rPr>
              <a:t>Alcalde : Sergio Orellana </a:t>
            </a:r>
            <a:r>
              <a:rPr lang="es-ES" sz="1000" b="1" dirty="0" err="1" smtClean="0">
                <a:latin typeface="Arial" pitchFamily="34" charset="0"/>
                <a:cs typeface="Arial" pitchFamily="34" charset="0"/>
              </a:rPr>
              <a:t>Montejo</a:t>
            </a:r>
            <a:endParaRPr lang="es-CL" sz="1000" b="1" dirty="0" smtClean="0">
              <a:latin typeface="Arial" pitchFamily="34" charset="0"/>
              <a:cs typeface="Arial" pitchFamily="34" charset="0"/>
            </a:endParaRPr>
          </a:p>
          <a:p>
            <a:pPr>
              <a:lnSpc>
                <a:spcPct val="110000"/>
              </a:lnSpc>
              <a:buNone/>
            </a:pPr>
            <a:r>
              <a:rPr lang="es-CL" sz="1000" b="1" dirty="0" smtClean="0">
                <a:latin typeface="Arial" pitchFamily="34" charset="0"/>
                <a:cs typeface="Arial" pitchFamily="34" charset="0"/>
              </a:rPr>
              <a:t>Población : </a:t>
            </a:r>
            <a:r>
              <a:rPr lang="es-ES" sz="1000" b="1" dirty="0" smtClean="0">
                <a:latin typeface="Arial" pitchFamily="34" charset="0"/>
                <a:cs typeface="Arial" pitchFamily="34" charset="0"/>
              </a:rPr>
              <a:t>13.493 </a:t>
            </a:r>
            <a:r>
              <a:rPr lang="es-ES" sz="1000" b="1" dirty="0" err="1" smtClean="0">
                <a:latin typeface="Arial" pitchFamily="34" charset="0"/>
                <a:cs typeface="Arial" pitchFamily="34" charset="0"/>
              </a:rPr>
              <a:t>hab</a:t>
            </a:r>
            <a:r>
              <a:rPr lang="es-ES" sz="1000" b="1" dirty="0" smtClean="0">
                <a:latin typeface="Arial" pitchFamily="34" charset="0"/>
                <a:cs typeface="Arial" pitchFamily="34" charset="0"/>
              </a:rPr>
              <a:t>.</a:t>
            </a:r>
            <a:endParaRPr lang="es-CL" sz="1000" b="1" dirty="0" smtClean="0">
              <a:latin typeface="Arial" pitchFamily="34" charset="0"/>
              <a:cs typeface="Arial" pitchFamily="34" charset="0"/>
            </a:endParaRPr>
          </a:p>
          <a:p>
            <a:pPr>
              <a:lnSpc>
                <a:spcPct val="110000"/>
              </a:lnSpc>
              <a:buNone/>
            </a:pPr>
            <a:r>
              <a:rPr lang="es-ES" sz="1000" b="1" dirty="0" smtClean="0">
                <a:latin typeface="Arial" pitchFamily="34" charset="0"/>
                <a:cs typeface="Arial" pitchFamily="34" charset="0"/>
              </a:rPr>
              <a:t>Superficie : 20.405 km²</a:t>
            </a:r>
          </a:p>
          <a:p>
            <a:pPr>
              <a:lnSpc>
                <a:spcPct val="110000"/>
              </a:lnSpc>
              <a:buNone/>
            </a:pPr>
            <a:r>
              <a:rPr lang="es-ES" sz="1000" b="1" dirty="0" smtClean="0">
                <a:latin typeface="Arial" pitchFamily="34" charset="0"/>
                <a:cs typeface="Arial" pitchFamily="34" charset="0"/>
              </a:rPr>
              <a:t>Distancia Antofagasta – Taltal : 259 Km</a:t>
            </a:r>
          </a:p>
          <a:p>
            <a:endParaRPr lang="es-ES" sz="1100" dirty="0" smtClean="0">
              <a:latin typeface="Arial" pitchFamily="34" charset="0"/>
              <a:cs typeface="Arial" pitchFamily="34" charset="0"/>
            </a:endParaRPr>
          </a:p>
          <a:p>
            <a:pPr>
              <a:buNone/>
            </a:pPr>
            <a:endParaRPr lang="es-ES" sz="4000" dirty="0" smtClean="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8" name="3 Marcador de contenido"/>
          <p:cNvSpPr>
            <a:spLocks noGrp="1"/>
          </p:cNvSpPr>
          <p:nvPr>
            <p:ph idx="1"/>
          </p:nvPr>
        </p:nvSpPr>
        <p:spPr>
          <a:xfrm>
            <a:off x="428596" y="4429132"/>
            <a:ext cx="3786214" cy="1643074"/>
          </a:xfrm>
        </p:spPr>
        <p:txBody>
          <a:bodyPr>
            <a:normAutofit fontScale="92500" lnSpcReduction="10000"/>
          </a:bodyPr>
          <a:lstStyle/>
          <a:p>
            <a:pPr>
              <a:buNone/>
            </a:pPr>
            <a:r>
              <a:rPr lang="es-CO" sz="1300" b="1" dirty="0" smtClean="0">
                <a:latin typeface="Arial" pitchFamily="34" charset="0"/>
                <a:cs typeface="Arial" pitchFamily="34" charset="0"/>
              </a:rPr>
              <a:t>PROYECTOS  EN EVALUACIÓN</a:t>
            </a:r>
          </a:p>
          <a:p>
            <a:pPr marL="514350" lvl="0" indent="-514350">
              <a:buNone/>
            </a:pPr>
            <a:r>
              <a:rPr lang="es-ES" sz="1100" b="1" dirty="0" smtClean="0">
                <a:latin typeface="Arial" pitchFamily="34" charset="0"/>
                <a:cs typeface="Arial" pitchFamily="34" charset="0"/>
              </a:rPr>
              <a:t>Mejoramiento Pavimento Multicancha escuela de Paposo. PMU  / $12.034.603 </a:t>
            </a:r>
          </a:p>
          <a:p>
            <a:pPr marL="514350" indent="-514350">
              <a:buNone/>
            </a:pPr>
            <a:endParaRPr lang="es-CO" sz="1000" b="1" dirty="0" smtClean="0">
              <a:latin typeface="Arial" pitchFamily="34" charset="0"/>
              <a:cs typeface="Arial" pitchFamily="34" charset="0"/>
            </a:endParaRPr>
          </a:p>
          <a:p>
            <a:pPr marL="514350" indent="-514350">
              <a:buNone/>
            </a:pPr>
            <a:r>
              <a:rPr lang="es-CO" sz="1300" b="1" dirty="0" smtClean="0">
                <a:latin typeface="Arial" pitchFamily="34" charset="0"/>
                <a:cs typeface="Arial" pitchFamily="34" charset="0"/>
              </a:rPr>
              <a:t>PROYECTOS  EN FORMULACIÓN</a:t>
            </a:r>
          </a:p>
          <a:p>
            <a:pPr marL="514350" lvl="0" indent="-514350">
              <a:buNone/>
            </a:pPr>
            <a:r>
              <a:rPr lang="es-ES" sz="1100" b="1" dirty="0" smtClean="0">
                <a:latin typeface="Arial" pitchFamily="34" charset="0"/>
                <a:cs typeface="Arial" pitchFamily="34" charset="0"/>
              </a:rPr>
              <a:t>Reparación Multicancha de Paposo. PMU   </a:t>
            </a:r>
          </a:p>
          <a:p>
            <a:pPr marL="514350" lvl="0" indent="-514350">
              <a:buNone/>
            </a:pPr>
            <a:r>
              <a:rPr lang="es-ES" sz="1100" b="1" dirty="0" smtClean="0">
                <a:latin typeface="Arial" pitchFamily="34" charset="0"/>
                <a:cs typeface="Arial" pitchFamily="34" charset="0"/>
              </a:rPr>
              <a:t>Reposición Sistema Eléctrico Multicancha - Plazoleta - Camarines Localidad de  Paposo. PMB   </a:t>
            </a:r>
            <a:endParaRPr lang="es-ES" sz="1100" b="1" i="1" dirty="0">
              <a:latin typeface="Arial" pitchFamily="34" charset="0"/>
              <a:cs typeface="Arial" pitchFamily="34" charset="0"/>
            </a:endParaRPr>
          </a:p>
        </p:txBody>
      </p:sp>
      <p:pic>
        <p:nvPicPr>
          <p:cNvPr id="7" name="6 Imagen" descr="casa_en_taltal_6_dormitorios_100454848216438145.jpg"/>
          <p:cNvPicPr>
            <a:picLocks noChangeAspect="1"/>
          </p:cNvPicPr>
          <p:nvPr/>
        </p:nvPicPr>
        <p:blipFill>
          <a:blip r:embed="rId5" cstate="print"/>
          <a:stretch>
            <a:fillRect/>
          </a:stretch>
        </p:blipFill>
        <p:spPr>
          <a:xfrm>
            <a:off x="4857753" y="1643050"/>
            <a:ext cx="4000527" cy="3000396"/>
          </a:xfrm>
          <a:prstGeom prst="rect">
            <a:avLst/>
          </a:prstGeom>
        </p:spPr>
      </p:pic>
      <p:pic>
        <p:nvPicPr>
          <p:cNvPr id="8" name="7 Imagen" descr="plaza_prat2.jpg"/>
          <p:cNvPicPr>
            <a:picLocks noChangeAspect="1"/>
          </p:cNvPicPr>
          <p:nvPr/>
        </p:nvPicPr>
        <p:blipFill>
          <a:blip r:embed="rId6" cstate="print"/>
          <a:stretch>
            <a:fillRect/>
          </a:stretch>
        </p:blipFill>
        <p:spPr>
          <a:xfrm>
            <a:off x="4862082" y="0"/>
            <a:ext cx="4017800" cy="2071678"/>
          </a:xfrm>
          <a:prstGeom prst="rect">
            <a:avLst/>
          </a:prstGeom>
        </p:spPr>
      </p:pic>
      <p:pic>
        <p:nvPicPr>
          <p:cNvPr id="10" name="9 Imagen" descr="EAhumada_20100418_6625.jpg"/>
          <p:cNvPicPr>
            <a:picLocks noChangeAspect="1"/>
          </p:cNvPicPr>
          <p:nvPr/>
        </p:nvPicPr>
        <p:blipFill>
          <a:blip r:embed="rId7" cstate="print"/>
          <a:stretch>
            <a:fillRect/>
          </a:stretch>
        </p:blipFill>
        <p:spPr>
          <a:xfrm>
            <a:off x="4857752" y="4191266"/>
            <a:ext cx="4011069" cy="2666734"/>
          </a:xfrm>
          <a:prstGeom prst="rect">
            <a:avLst/>
          </a:prstGeom>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pic>
        <p:nvPicPr>
          <p:cNvPr id="11" name="10 Imagen" descr="Escudo_de_Taltal.svg.png"/>
          <p:cNvPicPr>
            <a:picLocks noChangeAspect="1"/>
          </p:cNvPicPr>
          <p:nvPr/>
        </p:nvPicPr>
        <p:blipFill>
          <a:blip r:embed="rId8" cstate="print"/>
          <a:stretch>
            <a:fillRect/>
          </a:stretch>
        </p:blipFill>
        <p:spPr>
          <a:xfrm>
            <a:off x="3779912" y="857232"/>
            <a:ext cx="946963" cy="1409692"/>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sp>
        <p:nvSpPr>
          <p:cNvPr id="6" name="2 Marcador de contenido"/>
          <p:cNvSpPr>
            <a:spLocks noGrp="1"/>
          </p:cNvSpPr>
          <p:nvPr>
            <p:ph idx="1"/>
          </p:nvPr>
        </p:nvSpPr>
        <p:spPr>
          <a:xfrm>
            <a:off x="285720" y="1071546"/>
            <a:ext cx="3571900" cy="2933518"/>
          </a:xfrm>
        </p:spPr>
        <p:txBody>
          <a:bodyPr>
            <a:normAutofit fontScale="47500" lnSpcReduction="20000"/>
          </a:bodyPr>
          <a:lstStyle/>
          <a:p>
            <a:pPr>
              <a:buNone/>
            </a:pPr>
            <a:r>
              <a:rPr lang="es-ES" sz="3800" b="1" u="sng" dirty="0" smtClean="0">
                <a:latin typeface="Arial" pitchFamily="34" charset="0"/>
                <a:cs typeface="Arial" pitchFamily="34" charset="0"/>
              </a:rPr>
              <a:t>OLLAGUE</a:t>
            </a:r>
          </a:p>
          <a:p>
            <a:pPr>
              <a:buNone/>
            </a:pPr>
            <a:endParaRPr lang="es-ES" sz="2100" b="1" u="sng" dirty="0" smtClean="0">
              <a:latin typeface="Arial" pitchFamily="34" charset="0"/>
              <a:cs typeface="Arial" pitchFamily="34" charset="0"/>
            </a:endParaRPr>
          </a:p>
          <a:p>
            <a:pPr algn="just">
              <a:buNone/>
            </a:pPr>
            <a:r>
              <a:rPr lang="es-ES" sz="2100" b="1" dirty="0" err="1" smtClean="0">
                <a:latin typeface="Arial" pitchFamily="34" charset="0"/>
                <a:cs typeface="Arial" pitchFamily="34" charset="0"/>
              </a:rPr>
              <a:t>Ollagüe</a:t>
            </a:r>
            <a:r>
              <a:rPr lang="es-ES" sz="2100" b="1" dirty="0" smtClean="0">
                <a:latin typeface="Arial" pitchFamily="34" charset="0"/>
                <a:cs typeface="Arial" pitchFamily="34" charset="0"/>
              </a:rPr>
              <a:t> es una comuna de Chile, ubicada en la Provincia de El Loa, Región de Antofagasta. La comuna de </a:t>
            </a:r>
            <a:r>
              <a:rPr lang="es-ES" sz="2100" b="1" dirty="0" err="1" smtClean="0">
                <a:latin typeface="Arial" pitchFamily="34" charset="0"/>
                <a:cs typeface="Arial" pitchFamily="34" charset="0"/>
              </a:rPr>
              <a:t>Ollagüe</a:t>
            </a:r>
            <a:r>
              <a:rPr lang="es-ES" sz="2100" b="1" dirty="0" smtClean="0">
                <a:latin typeface="Arial" pitchFamily="34" charset="0"/>
                <a:cs typeface="Arial" pitchFamily="34" charset="0"/>
              </a:rPr>
              <a:t>, creada en 1979, es una comuna rural ubicada en el Altiplano de la Segunda Región Antofagasta específicamente en los 21° 13' de latitud Sur y los 68° 43' de longitud Oeste. Representa el 2,30 % de la superficie regional (126.440 km²). Se encuentra a 215 km al N.E. de la ciudad de Calama  y a una elevación de 3660 msnm, correspondiendo a una cuña de altiplanicie seccionada por el límite Chileno-Boliviano.</a:t>
            </a:r>
          </a:p>
          <a:p>
            <a:pPr>
              <a:buNone/>
            </a:pPr>
            <a:r>
              <a:rPr lang="es-ES" sz="2100" b="1" dirty="0" smtClean="0">
                <a:latin typeface="Arial" pitchFamily="34" charset="0"/>
                <a:cs typeface="Arial" pitchFamily="34" charset="0"/>
              </a:rPr>
              <a:t>Alcalde : Carlos </a:t>
            </a:r>
            <a:r>
              <a:rPr lang="es-ES" sz="2100" b="1" dirty="0" err="1" smtClean="0">
                <a:latin typeface="Arial" pitchFamily="34" charset="0"/>
                <a:cs typeface="Arial" pitchFamily="34" charset="0"/>
              </a:rPr>
              <a:t>Reygadas</a:t>
            </a:r>
            <a:r>
              <a:rPr lang="es-ES" sz="2100" b="1" dirty="0" smtClean="0">
                <a:latin typeface="Arial" pitchFamily="34" charset="0"/>
                <a:cs typeface="Arial" pitchFamily="34" charset="0"/>
              </a:rPr>
              <a:t> </a:t>
            </a:r>
            <a:r>
              <a:rPr lang="es-ES" sz="2100" b="1" dirty="0" err="1" smtClean="0">
                <a:latin typeface="Arial" pitchFamily="34" charset="0"/>
                <a:cs typeface="Arial" pitchFamily="34" charset="0"/>
              </a:rPr>
              <a:t>Bavestrello</a:t>
            </a:r>
            <a:endParaRPr lang="es-CL" sz="2100" b="1" dirty="0" smtClean="0">
              <a:latin typeface="Arial" pitchFamily="34" charset="0"/>
              <a:cs typeface="Arial" pitchFamily="34" charset="0"/>
            </a:endParaRPr>
          </a:p>
          <a:p>
            <a:pPr>
              <a:buNone/>
            </a:pPr>
            <a:r>
              <a:rPr lang="es-CL" sz="2100" b="1" dirty="0" smtClean="0">
                <a:latin typeface="Arial" pitchFamily="34" charset="0"/>
                <a:cs typeface="Arial" pitchFamily="34" charset="0"/>
              </a:rPr>
              <a:t>Población : </a:t>
            </a:r>
            <a:r>
              <a:rPr lang="es-ES" sz="2100" b="1" dirty="0" smtClean="0">
                <a:latin typeface="Arial" pitchFamily="34" charset="0"/>
                <a:cs typeface="Arial" pitchFamily="34" charset="0"/>
              </a:rPr>
              <a:t>318 </a:t>
            </a:r>
            <a:r>
              <a:rPr lang="es-ES" sz="2100" b="1" dirty="0" err="1" smtClean="0">
                <a:latin typeface="Arial" pitchFamily="34" charset="0"/>
                <a:cs typeface="Arial" pitchFamily="34" charset="0"/>
              </a:rPr>
              <a:t>Hab.</a:t>
            </a:r>
            <a:endParaRPr lang="es-CL" sz="2100" b="1" dirty="0" smtClean="0">
              <a:latin typeface="Arial" pitchFamily="34" charset="0"/>
              <a:cs typeface="Arial" pitchFamily="34" charset="0"/>
            </a:endParaRPr>
          </a:p>
          <a:p>
            <a:pPr>
              <a:buNone/>
            </a:pPr>
            <a:r>
              <a:rPr lang="es-ES" sz="2100" b="1" dirty="0" smtClean="0">
                <a:latin typeface="Arial" pitchFamily="34" charset="0"/>
                <a:cs typeface="Arial" pitchFamily="34" charset="0"/>
              </a:rPr>
              <a:t>Superficie : 2.912 km²</a:t>
            </a:r>
          </a:p>
          <a:p>
            <a:pPr>
              <a:buNone/>
            </a:pPr>
            <a:r>
              <a:rPr lang="es-ES" sz="2100" b="1" dirty="0" smtClean="0">
                <a:latin typeface="Arial" pitchFamily="34" charset="0"/>
                <a:cs typeface="Arial" pitchFamily="34" charset="0"/>
              </a:rPr>
              <a:t>Distancia Antofagasta – </a:t>
            </a:r>
            <a:r>
              <a:rPr lang="es-ES" sz="2100" b="1" dirty="0" err="1" smtClean="0">
                <a:latin typeface="Arial" pitchFamily="34" charset="0"/>
                <a:cs typeface="Arial" pitchFamily="34" charset="0"/>
              </a:rPr>
              <a:t>Ollague</a:t>
            </a:r>
            <a:r>
              <a:rPr lang="es-ES" sz="2100" b="1" dirty="0" smtClean="0">
                <a:latin typeface="Arial" pitchFamily="34" charset="0"/>
                <a:cs typeface="Arial" pitchFamily="34" charset="0"/>
              </a:rPr>
              <a:t> : 410 Km</a:t>
            </a:r>
          </a:p>
          <a:p>
            <a:endParaRPr lang="es-ES" sz="1800" b="1" dirty="0" smtClean="0">
              <a:latin typeface="Arial" pitchFamily="34" charset="0"/>
              <a:cs typeface="Arial" pitchFamily="34" charset="0"/>
            </a:endParaRPr>
          </a:p>
          <a:p>
            <a:pPr>
              <a:buNone/>
            </a:pPr>
            <a:endParaRPr lang="es-ES" sz="4000" dirty="0" smtClean="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8" name="3 Marcador de contenido"/>
          <p:cNvSpPr>
            <a:spLocks noGrp="1"/>
          </p:cNvSpPr>
          <p:nvPr>
            <p:ph idx="1"/>
          </p:nvPr>
        </p:nvSpPr>
        <p:spPr>
          <a:xfrm>
            <a:off x="323528" y="4071942"/>
            <a:ext cx="3816424" cy="1733322"/>
          </a:xfrm>
        </p:spPr>
        <p:txBody>
          <a:bodyPr>
            <a:normAutofit lnSpcReduction="10000"/>
          </a:bodyPr>
          <a:lstStyle/>
          <a:p>
            <a:pPr>
              <a:buNone/>
            </a:pPr>
            <a:r>
              <a:rPr lang="es-CO" sz="1200" b="1" dirty="0" smtClean="0">
                <a:latin typeface="Arial" pitchFamily="34" charset="0"/>
                <a:cs typeface="Arial" pitchFamily="34" charset="0"/>
              </a:rPr>
              <a:t>PROYECTOS  EN EVALUACIÓN</a:t>
            </a:r>
          </a:p>
          <a:p>
            <a:pPr>
              <a:buNone/>
            </a:pPr>
            <a:endParaRPr lang="es-CO" sz="1200" b="1" dirty="0" smtClean="0">
              <a:latin typeface="Arial" pitchFamily="34" charset="0"/>
              <a:cs typeface="Arial" pitchFamily="34" charset="0"/>
            </a:endParaRPr>
          </a:p>
          <a:p>
            <a:pPr marL="514350" lvl="0" indent="-514350">
              <a:buNone/>
            </a:pPr>
            <a:r>
              <a:rPr lang="es-ES" sz="1100" b="1" dirty="0" smtClean="0">
                <a:latin typeface="Arial" pitchFamily="34" charset="0"/>
                <a:cs typeface="Arial" pitchFamily="34" charset="0"/>
              </a:rPr>
              <a:t>Construcción camarines comunitarios </a:t>
            </a:r>
            <a:r>
              <a:rPr lang="es-ES" sz="1100" b="1" dirty="0" err="1" smtClean="0">
                <a:latin typeface="Arial" pitchFamily="34" charset="0"/>
                <a:cs typeface="Arial" pitchFamily="34" charset="0"/>
              </a:rPr>
              <a:t>Ascotán</a:t>
            </a:r>
            <a:r>
              <a:rPr lang="es-ES" sz="1100" b="1" dirty="0" smtClean="0">
                <a:latin typeface="Arial" pitchFamily="34" charset="0"/>
                <a:cs typeface="Arial" pitchFamily="34" charset="0"/>
              </a:rPr>
              <a:t> .PMU   $49.921.194 </a:t>
            </a:r>
          </a:p>
          <a:p>
            <a:pPr marL="514350" lvl="0" indent="-514350">
              <a:buNone/>
            </a:pPr>
            <a:r>
              <a:rPr lang="es-ES" sz="1100" b="1" dirty="0" smtClean="0">
                <a:latin typeface="Arial" pitchFamily="34" charset="0"/>
                <a:cs typeface="Arial" pitchFamily="34" charset="0"/>
              </a:rPr>
              <a:t>Construcción camarines públicos </a:t>
            </a:r>
            <a:r>
              <a:rPr lang="es-ES" sz="1100" b="1" dirty="0" err="1" smtClean="0">
                <a:latin typeface="Arial" pitchFamily="34" charset="0"/>
                <a:cs typeface="Arial" pitchFamily="34" charset="0"/>
              </a:rPr>
              <a:t>Ascotán</a:t>
            </a:r>
            <a:r>
              <a:rPr lang="es-ES" sz="1100" b="1" dirty="0" smtClean="0">
                <a:latin typeface="Arial" pitchFamily="34" charset="0"/>
                <a:cs typeface="Arial" pitchFamily="34" charset="0"/>
              </a:rPr>
              <a:t> . PMU   $49.921.194 </a:t>
            </a:r>
          </a:p>
          <a:p>
            <a:pPr marL="514350" lvl="0" indent="-514350">
              <a:buNone/>
            </a:pPr>
            <a:r>
              <a:rPr lang="es-ES" sz="1100" b="1" dirty="0" smtClean="0">
                <a:latin typeface="Arial" pitchFamily="34" charset="0"/>
                <a:cs typeface="Arial" pitchFamily="34" charset="0"/>
              </a:rPr>
              <a:t>Ampliación sede vecinal </a:t>
            </a:r>
            <a:r>
              <a:rPr lang="es-ES" sz="1100" b="1" dirty="0" err="1" smtClean="0">
                <a:latin typeface="Arial" pitchFamily="34" charset="0"/>
                <a:cs typeface="Arial" pitchFamily="34" charset="0"/>
              </a:rPr>
              <a:t>Ascotán</a:t>
            </a:r>
            <a:r>
              <a:rPr lang="es-ES" sz="1100" b="1" dirty="0" smtClean="0">
                <a:latin typeface="Arial" pitchFamily="34" charset="0"/>
                <a:cs typeface="Arial" pitchFamily="34" charset="0"/>
              </a:rPr>
              <a:t> . PMU  </a:t>
            </a:r>
          </a:p>
          <a:p>
            <a:pPr marL="514350" lvl="0" indent="-514350">
              <a:buNone/>
            </a:pPr>
            <a:r>
              <a:rPr lang="es-ES" sz="1100" b="1" dirty="0" smtClean="0">
                <a:latin typeface="Arial" pitchFamily="34" charset="0"/>
                <a:cs typeface="Arial" pitchFamily="34" charset="0"/>
              </a:rPr>
              <a:t>	 $39.745.300 </a:t>
            </a:r>
            <a:endParaRPr lang="es-ES" sz="1100" b="1" i="1" dirty="0">
              <a:latin typeface="Arial" pitchFamily="34" charset="0"/>
              <a:cs typeface="Arial" pitchFamily="34" charset="0"/>
            </a:endParaRPr>
          </a:p>
        </p:txBody>
      </p:sp>
      <p:pic>
        <p:nvPicPr>
          <p:cNvPr id="1027" name="Picture 3" descr="SAM_1172"/>
          <p:cNvPicPr>
            <a:picLocks noChangeAspect="1" noChangeArrowheads="1"/>
          </p:cNvPicPr>
          <p:nvPr/>
        </p:nvPicPr>
        <p:blipFill>
          <a:blip r:embed="rId5" cstate="print"/>
          <a:srcRect/>
          <a:stretch>
            <a:fillRect/>
          </a:stretch>
        </p:blipFill>
        <p:spPr bwMode="auto">
          <a:xfrm>
            <a:off x="5072066" y="0"/>
            <a:ext cx="3786214" cy="1363879"/>
          </a:xfrm>
          <a:prstGeom prst="rect">
            <a:avLst/>
          </a:prstGeom>
          <a:noFill/>
          <a:ln w="9525">
            <a:noFill/>
            <a:miter lim="800000"/>
            <a:headEnd/>
            <a:tailEnd/>
          </a:ln>
        </p:spPr>
      </p:pic>
      <p:pic>
        <p:nvPicPr>
          <p:cNvPr id="1028" name="Picture 4" descr="SAM_1169"/>
          <p:cNvPicPr>
            <a:picLocks noChangeAspect="1" noChangeArrowheads="1"/>
          </p:cNvPicPr>
          <p:nvPr/>
        </p:nvPicPr>
        <p:blipFill>
          <a:blip r:embed="rId6" cstate="print"/>
          <a:srcRect/>
          <a:stretch>
            <a:fillRect/>
          </a:stretch>
        </p:blipFill>
        <p:spPr bwMode="auto">
          <a:xfrm>
            <a:off x="5072066" y="1357298"/>
            <a:ext cx="3807453" cy="979664"/>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5072066" y="2285992"/>
            <a:ext cx="3805573" cy="2143139"/>
          </a:xfrm>
          <a:prstGeom prst="rect">
            <a:avLst/>
          </a:prstGeom>
          <a:noFill/>
          <a:ln w="9525">
            <a:noFill/>
            <a:miter lim="800000"/>
            <a:headEnd/>
            <a:tailEnd/>
          </a:ln>
        </p:spPr>
      </p:pic>
      <p:pic>
        <p:nvPicPr>
          <p:cNvPr id="10" name="9 Imagen" descr="600px-Escudo_de_Ollagüe.svg.png"/>
          <p:cNvPicPr>
            <a:picLocks noChangeAspect="1"/>
          </p:cNvPicPr>
          <p:nvPr/>
        </p:nvPicPr>
        <p:blipFill>
          <a:blip r:embed="rId8" cstate="print"/>
          <a:stretch>
            <a:fillRect/>
          </a:stretch>
        </p:blipFill>
        <p:spPr>
          <a:xfrm>
            <a:off x="3714744" y="857232"/>
            <a:ext cx="1285884" cy="1285884"/>
          </a:xfrm>
          <a:prstGeom prst="rect">
            <a:avLst/>
          </a:prstGeom>
        </p:spPr>
      </p:pic>
      <p:pic>
        <p:nvPicPr>
          <p:cNvPr id="11" name="10 Imagen" descr="ollague_7341594.jpg"/>
          <p:cNvPicPr>
            <a:picLocks noChangeAspect="1"/>
          </p:cNvPicPr>
          <p:nvPr/>
        </p:nvPicPr>
        <p:blipFill>
          <a:blip r:embed="rId9" cstate="print"/>
          <a:stretch>
            <a:fillRect/>
          </a:stretch>
        </p:blipFill>
        <p:spPr>
          <a:xfrm>
            <a:off x="5072066" y="4336382"/>
            <a:ext cx="3786213" cy="2521618"/>
          </a:xfrm>
          <a:prstGeom prst="rect">
            <a:avLst/>
          </a:prstGeom>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sp>
        <p:nvSpPr>
          <p:cNvPr id="6" name="2 Marcador de contenido"/>
          <p:cNvSpPr>
            <a:spLocks noGrp="1"/>
          </p:cNvSpPr>
          <p:nvPr>
            <p:ph idx="1"/>
          </p:nvPr>
        </p:nvSpPr>
        <p:spPr>
          <a:xfrm>
            <a:off x="285720" y="1071546"/>
            <a:ext cx="3857652" cy="3221550"/>
          </a:xfrm>
        </p:spPr>
        <p:txBody>
          <a:bodyPr>
            <a:normAutofit fontScale="62500" lnSpcReduction="20000"/>
          </a:bodyPr>
          <a:lstStyle/>
          <a:p>
            <a:pPr>
              <a:buNone/>
            </a:pPr>
            <a:r>
              <a:rPr lang="es-ES" sz="2300" b="1" u="sng" dirty="0" smtClean="0">
                <a:latin typeface="Arial" pitchFamily="34" charset="0"/>
                <a:cs typeface="Arial" pitchFamily="34" charset="0"/>
              </a:rPr>
              <a:t>CALAMA</a:t>
            </a:r>
          </a:p>
          <a:p>
            <a:pPr algn="just">
              <a:buNone/>
            </a:pPr>
            <a:r>
              <a:rPr lang="es-ES" sz="1600" b="1" dirty="0" smtClean="0">
                <a:latin typeface="Arial" pitchFamily="34" charset="0"/>
                <a:cs typeface="Arial" pitchFamily="34" charset="0"/>
              </a:rPr>
              <a:t>Calama es una ciudad del Norte Grande de Chile. Capital de la Provincia de El Loa y de la comuna del mismo nombre, en la Región de Antofagasta. La comuna de Calama está integrada además por las comunidades </a:t>
            </a:r>
            <a:r>
              <a:rPr lang="es-ES" sz="1600" b="1" dirty="0" err="1" smtClean="0">
                <a:latin typeface="Arial" pitchFamily="34" charset="0"/>
                <a:cs typeface="Arial" pitchFamily="34" charset="0"/>
              </a:rPr>
              <a:t>Lickanantai</a:t>
            </a:r>
            <a:r>
              <a:rPr lang="es-ES" sz="1600" b="1" dirty="0" smtClean="0">
                <a:latin typeface="Arial" pitchFamily="34" charset="0"/>
                <a:cs typeface="Arial" pitchFamily="34" charset="0"/>
              </a:rPr>
              <a:t> de Estación San Pedro, Toconce y Cupo; y las comunidades </a:t>
            </a:r>
            <a:r>
              <a:rPr lang="es-ES" sz="1600" b="1" dirty="0" err="1" smtClean="0">
                <a:latin typeface="Arial" pitchFamily="34" charset="0"/>
                <a:cs typeface="Arial" pitchFamily="34" charset="0"/>
              </a:rPr>
              <a:t>kunza</a:t>
            </a:r>
            <a:r>
              <a:rPr lang="es-ES" sz="1600" b="1" dirty="0" smtClean="0">
                <a:latin typeface="Arial" pitchFamily="34" charset="0"/>
                <a:cs typeface="Arial" pitchFamily="34" charset="0"/>
              </a:rPr>
              <a:t> de Taira, </a:t>
            </a:r>
            <a:r>
              <a:rPr lang="es-ES" sz="1600" b="1" dirty="0" err="1" smtClean="0">
                <a:latin typeface="Arial" pitchFamily="34" charset="0"/>
                <a:cs typeface="Arial" pitchFamily="34" charset="0"/>
              </a:rPr>
              <a:t>Conchi</a:t>
            </a:r>
            <a:r>
              <a:rPr lang="es-ES" sz="1600" b="1" dirty="0" smtClean="0">
                <a:latin typeface="Arial" pitchFamily="34" charset="0"/>
                <a:cs typeface="Arial" pitchFamily="34" charset="0"/>
              </a:rPr>
              <a:t> Viejo, </a:t>
            </a:r>
            <a:r>
              <a:rPr lang="es-ES" sz="1600" b="1" dirty="0" err="1" smtClean="0">
                <a:latin typeface="Arial" pitchFamily="34" charset="0"/>
                <a:cs typeface="Arial" pitchFamily="34" charset="0"/>
              </a:rPr>
              <a:t>Lasana</a:t>
            </a:r>
            <a:r>
              <a:rPr lang="es-ES" sz="1600" b="1" dirty="0" smtClean="0">
                <a:latin typeface="Arial" pitchFamily="34" charset="0"/>
                <a:cs typeface="Arial" pitchFamily="34" charset="0"/>
              </a:rPr>
              <a:t>, San Francisco de </a:t>
            </a:r>
            <a:r>
              <a:rPr lang="es-ES" sz="1600" b="1" dirty="0" err="1" smtClean="0">
                <a:latin typeface="Arial" pitchFamily="34" charset="0"/>
                <a:cs typeface="Arial" pitchFamily="34" charset="0"/>
              </a:rPr>
              <a:t>Chiuchiu</a:t>
            </a:r>
            <a:r>
              <a:rPr lang="es-ES" sz="1600" b="1" dirty="0" smtClean="0">
                <a:latin typeface="Arial" pitchFamily="34" charset="0"/>
                <a:cs typeface="Arial" pitchFamily="34" charset="0"/>
              </a:rPr>
              <a:t>, </a:t>
            </a:r>
            <a:r>
              <a:rPr lang="es-ES" sz="1600" b="1" dirty="0" err="1" smtClean="0">
                <a:latin typeface="Arial" pitchFamily="34" charset="0"/>
                <a:cs typeface="Arial" pitchFamily="34" charset="0"/>
              </a:rPr>
              <a:t>Ayquina-Turi</a:t>
            </a:r>
            <a:r>
              <a:rPr lang="es-ES" sz="1600" b="1" dirty="0" smtClean="0">
                <a:latin typeface="Arial" pitchFamily="34" charset="0"/>
                <a:cs typeface="Arial" pitchFamily="34" charset="0"/>
              </a:rPr>
              <a:t>, y </a:t>
            </a:r>
            <a:r>
              <a:rPr lang="es-ES" sz="1600" b="1" dirty="0" err="1" smtClean="0">
                <a:latin typeface="Arial" pitchFamily="34" charset="0"/>
                <a:cs typeface="Arial" pitchFamily="34" charset="0"/>
              </a:rPr>
              <a:t>Caspana</a:t>
            </a:r>
            <a:r>
              <a:rPr lang="es-ES" sz="1600" b="1" dirty="0" smtClean="0">
                <a:latin typeface="Arial" pitchFamily="34" charset="0"/>
                <a:cs typeface="Arial" pitchFamily="34" charset="0"/>
              </a:rPr>
              <a:t>, estas ultimas dentro del Proyecto Comuna de Alto Loa. El campamento de Chuquicamata, que era el segundo núcleo urbano de la comuna, fue oficialmente cerrado el 1 de septiembre de 2007, habiendo sido trasladada toda su población a conjuntos habitacionales construidos en la capital provincial.</a:t>
            </a:r>
          </a:p>
          <a:p>
            <a:endParaRPr lang="es-ES" sz="1400" b="1" dirty="0" smtClean="0">
              <a:latin typeface="Arial" pitchFamily="34" charset="0"/>
              <a:cs typeface="Arial" pitchFamily="34" charset="0"/>
            </a:endParaRPr>
          </a:p>
          <a:p>
            <a:pPr>
              <a:buNone/>
            </a:pPr>
            <a:r>
              <a:rPr lang="es-ES" sz="1800" b="1" dirty="0" smtClean="0">
                <a:latin typeface="Arial" pitchFamily="34" charset="0"/>
                <a:cs typeface="Arial" pitchFamily="34" charset="0"/>
              </a:rPr>
              <a:t>Alcalde : Esteban Velásquez Núñez</a:t>
            </a:r>
            <a:endParaRPr lang="es-CL" sz="1800" b="1" dirty="0" smtClean="0">
              <a:latin typeface="Arial" pitchFamily="34" charset="0"/>
              <a:cs typeface="Arial" pitchFamily="34" charset="0"/>
            </a:endParaRPr>
          </a:p>
          <a:p>
            <a:pPr>
              <a:buNone/>
            </a:pPr>
            <a:r>
              <a:rPr lang="es-CL" sz="1800" b="1" dirty="0" smtClean="0">
                <a:latin typeface="Arial" pitchFamily="34" charset="0"/>
                <a:cs typeface="Arial" pitchFamily="34" charset="0"/>
              </a:rPr>
              <a:t>Población : </a:t>
            </a:r>
            <a:r>
              <a:rPr lang="es-ES" sz="1800" b="1" dirty="0" smtClean="0">
                <a:latin typeface="Arial" pitchFamily="34" charset="0"/>
                <a:cs typeface="Arial" pitchFamily="34" charset="0"/>
              </a:rPr>
              <a:t>138.722 </a:t>
            </a:r>
            <a:r>
              <a:rPr lang="es-ES" sz="1800" b="1" dirty="0" err="1" smtClean="0">
                <a:latin typeface="Arial" pitchFamily="34" charset="0"/>
                <a:cs typeface="Arial" pitchFamily="34" charset="0"/>
              </a:rPr>
              <a:t>hab</a:t>
            </a:r>
            <a:r>
              <a:rPr lang="es-ES" sz="1800" b="1" dirty="0" smtClean="0">
                <a:latin typeface="Arial" pitchFamily="34" charset="0"/>
                <a:cs typeface="Arial" pitchFamily="34" charset="0"/>
              </a:rPr>
              <a:t>.</a:t>
            </a:r>
            <a:endParaRPr lang="es-CL" sz="1800" b="1" dirty="0" smtClean="0">
              <a:latin typeface="Arial" pitchFamily="34" charset="0"/>
              <a:cs typeface="Arial" pitchFamily="34" charset="0"/>
            </a:endParaRPr>
          </a:p>
          <a:p>
            <a:pPr>
              <a:buNone/>
            </a:pPr>
            <a:r>
              <a:rPr lang="es-ES" sz="1800" b="1" dirty="0" smtClean="0">
                <a:latin typeface="Arial" pitchFamily="34" charset="0"/>
                <a:cs typeface="Arial" pitchFamily="34" charset="0"/>
              </a:rPr>
              <a:t>Superficie : 15.597 km²</a:t>
            </a:r>
          </a:p>
          <a:p>
            <a:pPr>
              <a:buNone/>
            </a:pPr>
            <a:r>
              <a:rPr lang="es-ES" sz="1800" b="1" dirty="0" smtClean="0">
                <a:latin typeface="Arial" pitchFamily="34" charset="0"/>
                <a:cs typeface="Arial" pitchFamily="34" charset="0"/>
              </a:rPr>
              <a:t>Distancia Antofagasta – Calama : 215 Km</a:t>
            </a:r>
          </a:p>
          <a:p>
            <a:pPr>
              <a:buNone/>
            </a:pPr>
            <a:endParaRPr lang="es-ES" sz="1800" b="1" u="sng" dirty="0" smtClean="0">
              <a:latin typeface="Arial" pitchFamily="34" charset="0"/>
              <a:cs typeface="Arial" pitchFamily="34" charset="0"/>
            </a:endParaRPr>
          </a:p>
          <a:p>
            <a:pPr>
              <a:buNone/>
            </a:pPr>
            <a:endParaRPr lang="es-ES" sz="1800" b="1" u="sng" dirty="0" smtClean="0">
              <a:latin typeface="Arial" pitchFamily="34" charset="0"/>
              <a:cs typeface="Arial" pitchFamily="34" charset="0"/>
            </a:endParaRPr>
          </a:p>
          <a:p>
            <a:pPr marL="273050" indent="0">
              <a:buNone/>
            </a:pPr>
            <a:endParaRPr lang="es-ES" sz="1100" dirty="0" smtClean="0">
              <a:latin typeface="Arial" pitchFamily="34" charset="0"/>
              <a:cs typeface="Arial" pitchFamily="34" charset="0"/>
            </a:endParaRPr>
          </a:p>
          <a:p>
            <a:pPr>
              <a:buNone/>
            </a:pPr>
            <a:endParaRPr lang="es-ES" sz="4000" dirty="0" smtClean="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8" name="3 Marcador de contenido"/>
          <p:cNvSpPr>
            <a:spLocks noGrp="1"/>
          </p:cNvSpPr>
          <p:nvPr>
            <p:ph idx="1"/>
          </p:nvPr>
        </p:nvSpPr>
        <p:spPr>
          <a:xfrm>
            <a:off x="285720" y="4500570"/>
            <a:ext cx="4214842" cy="2214578"/>
          </a:xfrm>
        </p:spPr>
        <p:txBody>
          <a:bodyPr>
            <a:normAutofit/>
          </a:bodyPr>
          <a:lstStyle/>
          <a:p>
            <a:pPr>
              <a:buNone/>
            </a:pPr>
            <a:r>
              <a:rPr lang="es-CO" sz="1100" b="1" dirty="0" smtClean="0">
                <a:latin typeface="Arial" pitchFamily="34" charset="0"/>
                <a:cs typeface="Arial" pitchFamily="34" charset="0"/>
              </a:rPr>
              <a:t>PROYECTOS  EN EVALUACIÓN</a:t>
            </a:r>
          </a:p>
          <a:p>
            <a:pPr marL="514350" lvl="0" indent="-514350">
              <a:buNone/>
            </a:pPr>
            <a:r>
              <a:rPr lang="es-ES" sz="1100" b="1" dirty="0" smtClean="0">
                <a:latin typeface="Arial" pitchFamily="34" charset="0"/>
                <a:cs typeface="Arial" pitchFamily="34" charset="0"/>
              </a:rPr>
              <a:t>Red de distribución eléctrica Localidad de Toconce. PMB </a:t>
            </a:r>
          </a:p>
          <a:p>
            <a:pPr marL="514350" lvl="0" indent="-514350">
              <a:buNone/>
            </a:pPr>
            <a:r>
              <a:rPr lang="es-ES" sz="1100" b="1" dirty="0" smtClean="0">
                <a:latin typeface="Arial" pitchFamily="34" charset="0"/>
                <a:cs typeface="Arial" pitchFamily="34" charset="0"/>
              </a:rPr>
              <a:t> 	$140.957.731 </a:t>
            </a:r>
          </a:p>
          <a:p>
            <a:pPr marL="514350" lvl="0" indent="-514350">
              <a:buNone/>
            </a:pPr>
            <a:r>
              <a:rPr lang="es-ES" sz="1100" b="1" dirty="0" smtClean="0">
                <a:latin typeface="Arial" pitchFamily="34" charset="0"/>
                <a:cs typeface="Arial" pitchFamily="34" charset="0"/>
              </a:rPr>
              <a:t>Red de Alumbrado Público Localidad de Toconce .PMB</a:t>
            </a:r>
          </a:p>
          <a:p>
            <a:pPr marL="514350" lvl="0" indent="-514350">
              <a:buNone/>
            </a:pPr>
            <a:r>
              <a:rPr lang="es-ES" sz="1100" b="1" dirty="0" smtClean="0">
                <a:latin typeface="Arial" pitchFamily="34" charset="0"/>
                <a:cs typeface="Arial" pitchFamily="34" charset="0"/>
              </a:rPr>
              <a:t>	 $199.756.375 .</a:t>
            </a:r>
          </a:p>
          <a:p>
            <a:pPr marL="514350" lvl="0" indent="-514350">
              <a:buNone/>
            </a:pPr>
            <a:r>
              <a:rPr lang="es-ES" sz="1100" b="1" dirty="0" smtClean="0">
                <a:latin typeface="Arial" pitchFamily="34" charset="0"/>
                <a:cs typeface="Arial" pitchFamily="34" charset="0"/>
              </a:rPr>
              <a:t>Instalación de Paneles Solares y Equipos de Servicio para Postas, Establecimientos Educacionales y Sociales, Localidad de Toconce . PMB  /</a:t>
            </a:r>
          </a:p>
          <a:p>
            <a:pPr marL="514350" lvl="0" indent="-514350">
              <a:buNone/>
            </a:pPr>
            <a:r>
              <a:rPr lang="es-ES" sz="1100" b="1" dirty="0" smtClean="0">
                <a:latin typeface="Arial" pitchFamily="34" charset="0"/>
                <a:cs typeface="Arial" pitchFamily="34" charset="0"/>
              </a:rPr>
              <a:t>	$56.986.125 </a:t>
            </a:r>
            <a:endParaRPr lang="es-ES" sz="1100" b="1" i="1" dirty="0">
              <a:latin typeface="Arial" pitchFamily="34" charset="0"/>
              <a:cs typeface="Arial" pitchFamily="34" charset="0"/>
            </a:endParaRPr>
          </a:p>
        </p:txBody>
      </p:sp>
      <p:pic>
        <p:nvPicPr>
          <p:cNvPr id="7" name="6 Imagen" descr="Escudo_de_Calama.svg.png"/>
          <p:cNvPicPr>
            <a:picLocks noChangeAspect="1"/>
          </p:cNvPicPr>
          <p:nvPr/>
        </p:nvPicPr>
        <p:blipFill>
          <a:blip r:embed="rId5" cstate="print"/>
          <a:stretch>
            <a:fillRect/>
          </a:stretch>
        </p:blipFill>
        <p:spPr>
          <a:xfrm>
            <a:off x="4143372" y="785794"/>
            <a:ext cx="1271709" cy="1228715"/>
          </a:xfrm>
          <a:prstGeom prst="rect">
            <a:avLst/>
          </a:prstGeom>
        </p:spPr>
      </p:pic>
      <p:pic>
        <p:nvPicPr>
          <p:cNvPr id="8" name="7 Imagen" descr="Río_Loa_en_Calama.jpg"/>
          <p:cNvPicPr>
            <a:picLocks noChangeAspect="1"/>
          </p:cNvPicPr>
          <p:nvPr/>
        </p:nvPicPr>
        <p:blipFill>
          <a:blip r:embed="rId6" cstate="print"/>
          <a:stretch>
            <a:fillRect/>
          </a:stretch>
        </p:blipFill>
        <p:spPr>
          <a:xfrm>
            <a:off x="5554273" y="4214818"/>
            <a:ext cx="3304007" cy="2643206"/>
          </a:xfrm>
          <a:prstGeom prst="rect">
            <a:avLst/>
          </a:prstGeom>
        </p:spPr>
      </p:pic>
      <p:pic>
        <p:nvPicPr>
          <p:cNvPr id="10" name="9 Imagen" descr="1293569324_calama_undeceived_en_skycraper.jpg"/>
          <p:cNvPicPr>
            <a:picLocks noChangeAspect="1"/>
          </p:cNvPicPr>
          <p:nvPr/>
        </p:nvPicPr>
        <p:blipFill>
          <a:blip r:embed="rId7" cstate="print"/>
          <a:stretch>
            <a:fillRect/>
          </a:stretch>
        </p:blipFill>
        <p:spPr>
          <a:xfrm>
            <a:off x="5572132" y="1750206"/>
            <a:ext cx="3286148" cy="2464612"/>
          </a:xfrm>
          <a:prstGeom prst="rect">
            <a:avLst/>
          </a:prstGeom>
        </p:spPr>
      </p:pic>
      <p:pic>
        <p:nvPicPr>
          <p:cNvPr id="11" name="10 Imagen" descr="2012.07.13-Calama-Solar-3-Solarpack-03.png"/>
          <p:cNvPicPr>
            <a:picLocks noChangeAspect="1"/>
          </p:cNvPicPr>
          <p:nvPr/>
        </p:nvPicPr>
        <p:blipFill>
          <a:blip r:embed="rId8" cstate="print"/>
          <a:stretch>
            <a:fillRect/>
          </a:stretch>
        </p:blipFill>
        <p:spPr>
          <a:xfrm>
            <a:off x="5572132" y="-24"/>
            <a:ext cx="3285090" cy="1747916"/>
          </a:xfrm>
          <a:prstGeom prst="rect">
            <a:avLst/>
          </a:prstGeom>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sp>
        <p:nvSpPr>
          <p:cNvPr id="6" name="2 Marcador de contenido"/>
          <p:cNvSpPr>
            <a:spLocks noGrp="1"/>
          </p:cNvSpPr>
          <p:nvPr>
            <p:ph idx="1"/>
          </p:nvPr>
        </p:nvSpPr>
        <p:spPr>
          <a:xfrm>
            <a:off x="285720" y="1071546"/>
            <a:ext cx="3857652" cy="3005526"/>
          </a:xfrm>
        </p:spPr>
        <p:txBody>
          <a:bodyPr>
            <a:normAutofit/>
          </a:bodyPr>
          <a:lstStyle/>
          <a:p>
            <a:pPr>
              <a:buNone/>
            </a:pPr>
            <a:r>
              <a:rPr lang="es-ES" sz="1800" b="1" u="sng" dirty="0" smtClean="0">
                <a:latin typeface="Arial" pitchFamily="34" charset="0"/>
                <a:cs typeface="Arial" pitchFamily="34" charset="0"/>
              </a:rPr>
              <a:t>TOCOPILLA</a:t>
            </a:r>
          </a:p>
          <a:p>
            <a:pPr algn="just">
              <a:buNone/>
            </a:pPr>
            <a:r>
              <a:rPr lang="es-ES" sz="1200" b="1" dirty="0" smtClean="0">
                <a:latin typeface="Arial" pitchFamily="34" charset="0"/>
                <a:cs typeface="Arial" pitchFamily="34" charset="0"/>
              </a:rPr>
              <a:t>Tocopilla es una ciudad y comuna del norte de Chile, ubicada en la Región de Antofagasta. Es la capital de la Provincia de Tocopilla y ocupa una posición equidistante entre las grandes áreas urbanas del Norte Grande, es decir, Iquique y Antofagasta.</a:t>
            </a:r>
          </a:p>
          <a:p>
            <a:pPr algn="just"/>
            <a:endParaRPr lang="es-ES" sz="1200" b="1" dirty="0" smtClean="0">
              <a:latin typeface="Arial" pitchFamily="34" charset="0"/>
              <a:cs typeface="Arial" pitchFamily="34" charset="0"/>
            </a:endParaRPr>
          </a:p>
          <a:p>
            <a:pPr>
              <a:buNone/>
            </a:pPr>
            <a:r>
              <a:rPr lang="es-ES" sz="1200" b="1" dirty="0" smtClean="0">
                <a:latin typeface="Arial" pitchFamily="34" charset="0"/>
                <a:cs typeface="Arial" pitchFamily="34" charset="0"/>
              </a:rPr>
              <a:t>Alcalde : Fernando San Román Bascuñán</a:t>
            </a:r>
            <a:endParaRPr lang="es-CL" sz="1200" b="1" dirty="0" smtClean="0">
              <a:latin typeface="Arial" pitchFamily="34" charset="0"/>
              <a:cs typeface="Arial" pitchFamily="34" charset="0"/>
            </a:endParaRPr>
          </a:p>
          <a:p>
            <a:pPr>
              <a:buNone/>
            </a:pPr>
            <a:r>
              <a:rPr lang="es-CL" sz="1200" b="1" dirty="0" smtClean="0">
                <a:latin typeface="Arial" pitchFamily="34" charset="0"/>
                <a:cs typeface="Arial" pitchFamily="34" charset="0"/>
              </a:rPr>
              <a:t>Población : </a:t>
            </a:r>
            <a:r>
              <a:rPr lang="es-ES" sz="1200" b="1" dirty="0" smtClean="0">
                <a:latin typeface="Arial" pitchFamily="34" charset="0"/>
                <a:cs typeface="Arial" pitchFamily="34" charset="0"/>
              </a:rPr>
              <a:t>25.091 </a:t>
            </a:r>
            <a:r>
              <a:rPr lang="es-ES" sz="1200" b="1" dirty="0" err="1" smtClean="0">
                <a:latin typeface="Arial" pitchFamily="34" charset="0"/>
                <a:cs typeface="Arial" pitchFamily="34" charset="0"/>
              </a:rPr>
              <a:t>hab</a:t>
            </a:r>
            <a:r>
              <a:rPr lang="es-ES" sz="1200" b="1" dirty="0" smtClean="0">
                <a:latin typeface="Arial" pitchFamily="34" charset="0"/>
                <a:cs typeface="Arial" pitchFamily="34" charset="0"/>
              </a:rPr>
              <a:t>.</a:t>
            </a:r>
            <a:endParaRPr lang="es-CL" sz="1200" b="1" dirty="0" smtClean="0">
              <a:latin typeface="Arial" pitchFamily="34" charset="0"/>
              <a:cs typeface="Arial" pitchFamily="34" charset="0"/>
            </a:endParaRPr>
          </a:p>
          <a:p>
            <a:pPr>
              <a:buNone/>
            </a:pPr>
            <a:r>
              <a:rPr lang="es-ES" sz="1200" b="1" dirty="0" smtClean="0">
                <a:latin typeface="Arial" pitchFamily="34" charset="0"/>
                <a:cs typeface="Arial" pitchFamily="34" charset="0"/>
              </a:rPr>
              <a:t>Superficie : 4,039 km²</a:t>
            </a:r>
          </a:p>
          <a:p>
            <a:pPr>
              <a:buNone/>
            </a:pPr>
            <a:r>
              <a:rPr lang="es-ES" sz="1200" b="1" dirty="0" smtClean="0">
                <a:latin typeface="Arial" pitchFamily="34" charset="0"/>
                <a:cs typeface="Arial" pitchFamily="34" charset="0"/>
              </a:rPr>
              <a:t>Distancia Antofagasta – Tocopilla : 188 Km</a:t>
            </a:r>
          </a:p>
          <a:p>
            <a:pPr>
              <a:buNone/>
            </a:pPr>
            <a:endParaRPr lang="es-ES" sz="1800" b="1" u="sng" dirty="0" smtClean="0">
              <a:latin typeface="Arial" pitchFamily="34" charset="0"/>
              <a:cs typeface="Arial" pitchFamily="34" charset="0"/>
            </a:endParaRPr>
          </a:p>
          <a:p>
            <a:pPr>
              <a:buNone/>
            </a:pPr>
            <a:endParaRPr lang="es-ES" sz="1800" b="1" u="sng" dirty="0" smtClean="0">
              <a:latin typeface="Arial" pitchFamily="34" charset="0"/>
              <a:cs typeface="Arial" pitchFamily="34" charset="0"/>
            </a:endParaRPr>
          </a:p>
          <a:p>
            <a:pPr marL="273050" indent="0">
              <a:buNone/>
            </a:pPr>
            <a:endParaRPr lang="es-ES" sz="1100" dirty="0" smtClean="0">
              <a:latin typeface="Arial" pitchFamily="34" charset="0"/>
              <a:cs typeface="Arial" pitchFamily="34" charset="0"/>
            </a:endParaRPr>
          </a:p>
          <a:p>
            <a:pPr>
              <a:buNone/>
            </a:pPr>
            <a:endParaRPr lang="es-ES" sz="4000" dirty="0" smtClean="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8" name="3 Marcador de contenido"/>
          <p:cNvSpPr>
            <a:spLocks noGrp="1"/>
          </p:cNvSpPr>
          <p:nvPr>
            <p:ph idx="1"/>
          </p:nvPr>
        </p:nvSpPr>
        <p:spPr>
          <a:xfrm>
            <a:off x="214282" y="4365104"/>
            <a:ext cx="4861774" cy="936104"/>
          </a:xfrm>
        </p:spPr>
        <p:txBody>
          <a:bodyPr>
            <a:normAutofit/>
          </a:bodyPr>
          <a:lstStyle/>
          <a:p>
            <a:pPr>
              <a:buNone/>
            </a:pPr>
            <a:r>
              <a:rPr lang="es-CO" sz="1200" b="1" dirty="0" smtClean="0">
                <a:latin typeface="Arial" pitchFamily="34" charset="0"/>
                <a:cs typeface="Arial" pitchFamily="34" charset="0"/>
              </a:rPr>
              <a:t>PROYECTO  ELEGIBLE</a:t>
            </a:r>
            <a:endParaRPr lang="es-CO" sz="1200" b="1" dirty="0" smtClean="0">
              <a:latin typeface="Arial" pitchFamily="34" charset="0"/>
              <a:cs typeface="Arial" pitchFamily="34" charset="0"/>
            </a:endParaRPr>
          </a:p>
          <a:p>
            <a:pPr marL="514350" lvl="0" indent="-514350">
              <a:buNone/>
            </a:pPr>
            <a:r>
              <a:rPr lang="es-ES" sz="1200" b="1" dirty="0" smtClean="0">
                <a:latin typeface="Arial" pitchFamily="34" charset="0"/>
                <a:cs typeface="Arial" pitchFamily="34" charset="0"/>
              </a:rPr>
              <a:t>Elaboración Plan Maestro, Diseño de urbanización Caleta Punta Arenas Tocopilla . Diseño  /    PMB    $ 94.939.</a:t>
            </a:r>
            <a:r>
              <a:rPr lang="es-ES" sz="1100" b="1" dirty="0" smtClean="0">
                <a:latin typeface="Arial" pitchFamily="34" charset="0"/>
                <a:cs typeface="Arial" pitchFamily="34" charset="0"/>
              </a:rPr>
              <a:t>152 </a:t>
            </a:r>
            <a:endParaRPr lang="es-ES" sz="1100" b="1" i="1" dirty="0">
              <a:latin typeface="Arial" pitchFamily="34" charset="0"/>
              <a:cs typeface="Arial" pitchFamily="34" charset="0"/>
            </a:endParaRPr>
          </a:p>
        </p:txBody>
      </p:sp>
      <p:pic>
        <p:nvPicPr>
          <p:cNvPr id="8" name="7 Imagen" descr="1222311069070_f.jpg"/>
          <p:cNvPicPr>
            <a:picLocks noChangeAspect="1"/>
          </p:cNvPicPr>
          <p:nvPr/>
        </p:nvPicPr>
        <p:blipFill>
          <a:blip r:embed="rId5" cstate="print"/>
          <a:stretch>
            <a:fillRect/>
          </a:stretch>
        </p:blipFill>
        <p:spPr>
          <a:xfrm>
            <a:off x="5453041" y="4286256"/>
            <a:ext cx="3429024" cy="2571768"/>
          </a:xfrm>
          <a:prstGeom prst="rect">
            <a:avLst/>
          </a:prstGeom>
        </p:spPr>
      </p:pic>
      <p:pic>
        <p:nvPicPr>
          <p:cNvPr id="10" name="9 Imagen" descr="1321470.jpg"/>
          <p:cNvPicPr>
            <a:picLocks noChangeAspect="1"/>
          </p:cNvPicPr>
          <p:nvPr/>
        </p:nvPicPr>
        <p:blipFill>
          <a:blip r:embed="rId6" cstate="print"/>
          <a:stretch>
            <a:fillRect/>
          </a:stretch>
        </p:blipFill>
        <p:spPr>
          <a:xfrm>
            <a:off x="5429256" y="2000240"/>
            <a:ext cx="3429024" cy="2286016"/>
          </a:xfrm>
          <a:prstGeom prst="rect">
            <a:avLst/>
          </a:prstGeom>
        </p:spPr>
      </p:pic>
      <p:pic>
        <p:nvPicPr>
          <p:cNvPr id="11" name="10 Imagen" descr="enaex-mejillones.jpg"/>
          <p:cNvPicPr>
            <a:picLocks noChangeAspect="1"/>
          </p:cNvPicPr>
          <p:nvPr/>
        </p:nvPicPr>
        <p:blipFill>
          <a:blip r:embed="rId7" cstate="print"/>
          <a:stretch>
            <a:fillRect/>
          </a:stretch>
        </p:blipFill>
        <p:spPr>
          <a:xfrm>
            <a:off x="5429256" y="0"/>
            <a:ext cx="3413130" cy="2208496"/>
          </a:xfrm>
          <a:prstGeom prst="rect">
            <a:avLst/>
          </a:prstGeom>
        </p:spPr>
      </p:pic>
      <p:pic>
        <p:nvPicPr>
          <p:cNvPr id="12" name="11 Imagen" descr="Escudo_de_Tocopilla.svg.png"/>
          <p:cNvPicPr>
            <a:picLocks noChangeAspect="1"/>
          </p:cNvPicPr>
          <p:nvPr/>
        </p:nvPicPr>
        <p:blipFill>
          <a:blip r:embed="rId8" cstate="print"/>
          <a:stretch>
            <a:fillRect/>
          </a:stretch>
        </p:blipFill>
        <p:spPr>
          <a:xfrm>
            <a:off x="4286248" y="928670"/>
            <a:ext cx="928694" cy="1362568"/>
          </a:xfrm>
          <a:prstGeom prst="rect">
            <a:avLst/>
          </a:prstGeom>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sp>
        <p:nvSpPr>
          <p:cNvPr id="6" name="2 Marcador de contenido"/>
          <p:cNvSpPr>
            <a:spLocks noGrp="1"/>
          </p:cNvSpPr>
          <p:nvPr>
            <p:ph idx="1"/>
          </p:nvPr>
        </p:nvSpPr>
        <p:spPr>
          <a:xfrm>
            <a:off x="285720" y="1285860"/>
            <a:ext cx="6429420" cy="2428892"/>
          </a:xfrm>
        </p:spPr>
        <p:txBody>
          <a:bodyPr>
            <a:normAutofit/>
          </a:bodyPr>
          <a:lstStyle/>
          <a:p>
            <a:pPr>
              <a:buNone/>
            </a:pPr>
            <a:r>
              <a:rPr lang="es-CO" sz="1400" b="1" dirty="0" smtClean="0">
                <a:latin typeface="Arial" pitchFamily="34" charset="0"/>
                <a:cs typeface="Arial" pitchFamily="34" charset="0"/>
              </a:rPr>
              <a:t>PROYECTOS  EN FORMULACIÓN</a:t>
            </a:r>
          </a:p>
          <a:p>
            <a:pPr>
              <a:buNone/>
            </a:pPr>
            <a:r>
              <a:rPr lang="es-ES" sz="1300" b="1" u="sng" dirty="0" smtClean="0">
                <a:latin typeface="Arial" pitchFamily="34" charset="0"/>
                <a:cs typeface="Arial" pitchFamily="34" charset="0"/>
              </a:rPr>
              <a:t>EDIFICIO MONUMENTO NACIONAL-EDIFICIOPUBLICO DE ANTOFAGASTA </a:t>
            </a:r>
          </a:p>
          <a:p>
            <a:pPr marL="342900" indent="-342900" algn="just"/>
            <a:r>
              <a:rPr lang="es-ES" sz="1200" b="1" dirty="0" smtClean="0">
                <a:latin typeface="Arial" pitchFamily="34" charset="0"/>
                <a:cs typeface="Arial" pitchFamily="34" charset="0"/>
              </a:rPr>
              <a:t>Instalación  de un ascensor de Servicios para la sede de la Asociación de </a:t>
            </a:r>
            <a:r>
              <a:rPr lang="es-ES" sz="1200" b="1" dirty="0" err="1" smtClean="0">
                <a:latin typeface="Arial" pitchFamily="34" charset="0"/>
                <a:cs typeface="Arial" pitchFamily="34" charset="0"/>
              </a:rPr>
              <a:t>Municipalidalidades</a:t>
            </a:r>
            <a:r>
              <a:rPr lang="es-ES" sz="1200" b="1" dirty="0" smtClean="0">
                <a:latin typeface="Arial" pitchFamily="34" charset="0"/>
                <a:cs typeface="Arial" pitchFamily="34" charset="0"/>
              </a:rPr>
              <a:t> de la Región de Antofagasta, en el Edificio de los Servicios Públicos  de la Ciudad de Antofagasta FNDR  -Aprobado por el CMN.</a:t>
            </a:r>
          </a:p>
          <a:p>
            <a:pPr marL="342900" indent="-342900" algn="just">
              <a:buNone/>
            </a:pPr>
            <a:r>
              <a:rPr lang="es-ES" sz="1200" b="1" dirty="0" smtClean="0">
                <a:latin typeface="Arial" pitchFamily="34" charset="0"/>
                <a:cs typeface="Arial" pitchFamily="34" charset="0"/>
              </a:rPr>
              <a:t>	 $ 80.000.000 </a:t>
            </a:r>
          </a:p>
          <a:p>
            <a:pPr marL="342900" indent="-342900" algn="just"/>
            <a:r>
              <a:rPr lang="es-ES" sz="1200" b="1" dirty="0" smtClean="0">
                <a:latin typeface="Arial" pitchFamily="34" charset="0"/>
                <a:cs typeface="Arial" pitchFamily="34" charset="0"/>
              </a:rPr>
              <a:t>Conservación de Dependencias para la Sede de la Asociación de Municipalidades de la Región de Antofagasta. FNDR  - Aprobado por </a:t>
            </a:r>
            <a:r>
              <a:rPr lang="es-ES" sz="1200" b="1" dirty="0" err="1" smtClean="0">
                <a:latin typeface="Arial" pitchFamily="34" charset="0"/>
                <a:cs typeface="Arial" pitchFamily="34" charset="0"/>
              </a:rPr>
              <a:t>elCMN</a:t>
            </a:r>
            <a:r>
              <a:rPr lang="es-ES" sz="1200" b="1" dirty="0" smtClean="0">
                <a:latin typeface="Arial" pitchFamily="34" charset="0"/>
                <a:cs typeface="Arial" pitchFamily="34" charset="0"/>
              </a:rPr>
              <a:t>.</a:t>
            </a:r>
          </a:p>
          <a:p>
            <a:pPr marL="342900" indent="-342900" algn="just">
              <a:buNone/>
            </a:pPr>
            <a:r>
              <a:rPr lang="es-ES" sz="1200" b="1" dirty="0" smtClean="0">
                <a:latin typeface="Arial" pitchFamily="34" charset="0"/>
                <a:cs typeface="Arial" pitchFamily="34" charset="0"/>
              </a:rPr>
              <a:t>	$50.000.000</a:t>
            </a:r>
            <a:endParaRPr lang="es-ES" sz="1200" b="1" u="sng" dirty="0" smtClean="0">
              <a:latin typeface="Arial" pitchFamily="34" charset="0"/>
              <a:cs typeface="Arial" pitchFamily="34" charset="0"/>
            </a:endParaRPr>
          </a:p>
          <a:p>
            <a:pPr>
              <a:buNone/>
            </a:pPr>
            <a:endParaRPr lang="es-ES" sz="1800" b="1" u="sng" dirty="0" smtClean="0">
              <a:latin typeface="Arial" pitchFamily="34" charset="0"/>
              <a:cs typeface="Arial" pitchFamily="34" charset="0"/>
            </a:endParaRPr>
          </a:p>
          <a:p>
            <a:pPr marL="273050" indent="0">
              <a:buNone/>
            </a:pPr>
            <a:endParaRPr lang="es-ES" sz="1100" dirty="0" smtClean="0">
              <a:latin typeface="Arial" pitchFamily="34" charset="0"/>
              <a:cs typeface="Arial" pitchFamily="34" charset="0"/>
            </a:endParaRPr>
          </a:p>
          <a:p>
            <a:pPr>
              <a:buNone/>
            </a:pPr>
            <a:endParaRPr lang="es-ES" sz="4000" dirty="0" smtClean="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pic>
        <p:nvPicPr>
          <p:cNvPr id="8" name="7 Imagen" descr="1375890191_ex_edificio_correos-800x533.jpg"/>
          <p:cNvPicPr>
            <a:picLocks noChangeAspect="1"/>
          </p:cNvPicPr>
          <p:nvPr/>
        </p:nvPicPr>
        <p:blipFill>
          <a:blip r:embed="rId5" cstate="print"/>
          <a:stretch>
            <a:fillRect/>
          </a:stretch>
        </p:blipFill>
        <p:spPr>
          <a:xfrm>
            <a:off x="5427146" y="4572008"/>
            <a:ext cx="3431134" cy="2285992"/>
          </a:xfrm>
          <a:prstGeom prst="rect">
            <a:avLst/>
          </a:prstGeom>
        </p:spPr>
      </p:pic>
      <p:pic>
        <p:nvPicPr>
          <p:cNvPr id="11" name="10 Imagen" descr="IMG_0575.JPG"/>
          <p:cNvPicPr>
            <a:picLocks noChangeAspect="1"/>
          </p:cNvPicPr>
          <p:nvPr/>
        </p:nvPicPr>
        <p:blipFill>
          <a:blip r:embed="rId6" cstate="print"/>
          <a:stretch>
            <a:fillRect/>
          </a:stretch>
        </p:blipFill>
        <p:spPr>
          <a:xfrm>
            <a:off x="6952065" y="0"/>
            <a:ext cx="1935688" cy="2357430"/>
          </a:xfrm>
          <a:prstGeom prst="rect">
            <a:avLst/>
          </a:prstGeom>
        </p:spPr>
      </p:pic>
      <p:pic>
        <p:nvPicPr>
          <p:cNvPr id="12" name="11 Imagen" descr="IMG_0543.JPG"/>
          <p:cNvPicPr>
            <a:picLocks noChangeAspect="1"/>
          </p:cNvPicPr>
          <p:nvPr/>
        </p:nvPicPr>
        <p:blipFill>
          <a:blip r:embed="rId7" cstate="print"/>
          <a:stretch>
            <a:fillRect/>
          </a:stretch>
        </p:blipFill>
        <p:spPr>
          <a:xfrm>
            <a:off x="154872" y="4572008"/>
            <a:ext cx="5274384" cy="2285992"/>
          </a:xfrm>
          <a:prstGeom prst="rect">
            <a:avLst/>
          </a:prstGeom>
        </p:spPr>
      </p:pic>
      <p:pic>
        <p:nvPicPr>
          <p:cNvPr id="10" name="9 Imagen" descr="IMG_0576.JPG"/>
          <p:cNvPicPr>
            <a:picLocks noChangeAspect="1"/>
          </p:cNvPicPr>
          <p:nvPr/>
        </p:nvPicPr>
        <p:blipFill>
          <a:blip r:embed="rId8" cstate="print"/>
          <a:stretch>
            <a:fillRect/>
          </a:stretch>
        </p:blipFill>
        <p:spPr>
          <a:xfrm>
            <a:off x="6929454" y="2248364"/>
            <a:ext cx="1928826" cy="2362513"/>
          </a:xfrm>
          <a:prstGeom prst="rect">
            <a:avLst/>
          </a:prstGeom>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sp>
        <p:nvSpPr>
          <p:cNvPr id="6" name="2 Marcador de contenido"/>
          <p:cNvSpPr>
            <a:spLocks noGrp="1"/>
          </p:cNvSpPr>
          <p:nvPr>
            <p:ph idx="1"/>
          </p:nvPr>
        </p:nvSpPr>
        <p:spPr>
          <a:xfrm>
            <a:off x="285720" y="1285860"/>
            <a:ext cx="7215238" cy="4286280"/>
          </a:xfrm>
        </p:spPr>
        <p:txBody>
          <a:bodyPr>
            <a:normAutofit/>
          </a:bodyPr>
          <a:lstStyle/>
          <a:p>
            <a:pPr>
              <a:buNone/>
            </a:pPr>
            <a:r>
              <a:rPr lang="es-ES" sz="2800" b="1" u="sng" dirty="0" smtClean="0">
                <a:latin typeface="Arial" pitchFamily="34" charset="0"/>
                <a:cs typeface="Arial" pitchFamily="34" charset="0"/>
              </a:rPr>
              <a:t>RESUMEN PROYECTOS</a:t>
            </a:r>
          </a:p>
          <a:p>
            <a:pPr>
              <a:buNone/>
            </a:pPr>
            <a:endParaRPr lang="es-ES" sz="1600" b="1" u="sng" dirty="0" smtClean="0">
              <a:latin typeface="Arial" pitchFamily="34" charset="0"/>
              <a:cs typeface="Arial" pitchFamily="34" charset="0"/>
            </a:endParaRPr>
          </a:p>
          <a:p>
            <a:pPr>
              <a:buNone/>
            </a:pPr>
            <a:r>
              <a:rPr lang="es-CO" sz="1600" b="1" dirty="0" smtClean="0">
                <a:latin typeface="Arial" pitchFamily="34" charset="0"/>
                <a:cs typeface="Arial" pitchFamily="34" charset="0"/>
              </a:rPr>
              <a:t>PROYECTOS  MONTO TOTAL    	</a:t>
            </a:r>
            <a:r>
              <a:rPr lang="es-CO" sz="1600" b="1" dirty="0" smtClean="0">
                <a:solidFill>
                  <a:schemeClr val="accent3"/>
                </a:solidFill>
                <a:latin typeface="Arial" pitchFamily="34" charset="0"/>
                <a:cs typeface="Arial" pitchFamily="34" charset="0"/>
              </a:rPr>
              <a:t>$ 2.663.807.554</a:t>
            </a:r>
          </a:p>
          <a:p>
            <a:pPr>
              <a:buNone/>
            </a:pPr>
            <a:r>
              <a:rPr lang="es-CO" sz="1600" b="1" dirty="0" smtClean="0">
                <a:latin typeface="Arial" pitchFamily="34" charset="0"/>
                <a:cs typeface="Arial" pitchFamily="34" charset="0"/>
              </a:rPr>
              <a:t> </a:t>
            </a:r>
          </a:p>
          <a:p>
            <a:pPr>
              <a:buNone/>
            </a:pPr>
            <a:r>
              <a:rPr lang="es-CO" sz="1600" b="1" dirty="0" smtClean="0">
                <a:latin typeface="Arial" pitchFamily="34" charset="0"/>
                <a:cs typeface="Arial" pitchFamily="34" charset="0"/>
              </a:rPr>
              <a:t>FINANCIAMIENTO    FNDR          	$1.157.131.069</a:t>
            </a:r>
          </a:p>
          <a:p>
            <a:pPr>
              <a:buNone/>
            </a:pPr>
            <a:endParaRPr lang="es-CO" sz="1600" b="1" dirty="0" smtClean="0">
              <a:latin typeface="Arial" pitchFamily="34" charset="0"/>
              <a:cs typeface="Arial" pitchFamily="34" charset="0"/>
            </a:endParaRPr>
          </a:p>
          <a:p>
            <a:pPr>
              <a:buNone/>
            </a:pPr>
            <a:r>
              <a:rPr lang="es-CO" sz="1600" b="1" dirty="0" smtClean="0">
                <a:latin typeface="Arial" pitchFamily="34" charset="0"/>
                <a:cs typeface="Arial" pitchFamily="34" charset="0"/>
              </a:rPr>
              <a:t>FINANCIAMIENTO    PMB            	$332.101.519</a:t>
            </a:r>
          </a:p>
          <a:p>
            <a:pPr>
              <a:buNone/>
            </a:pPr>
            <a:endParaRPr lang="es-CO" sz="1600" b="1" dirty="0" smtClean="0">
              <a:latin typeface="Arial" pitchFamily="34" charset="0"/>
              <a:cs typeface="Arial" pitchFamily="34" charset="0"/>
            </a:endParaRPr>
          </a:p>
          <a:p>
            <a:pPr>
              <a:buNone/>
            </a:pPr>
            <a:r>
              <a:rPr lang="es-CO" sz="1600" b="1" dirty="0" smtClean="0">
                <a:latin typeface="Arial" pitchFamily="34" charset="0"/>
                <a:cs typeface="Arial" pitchFamily="34" charset="0"/>
              </a:rPr>
              <a:t>FINANCIAMIENTO    PMU + RS   	$330.000.000</a:t>
            </a:r>
          </a:p>
          <a:p>
            <a:pPr>
              <a:buNone/>
            </a:pPr>
            <a:endParaRPr lang="es-CO" sz="1600" b="1" dirty="0" smtClean="0">
              <a:latin typeface="Arial" pitchFamily="34" charset="0"/>
              <a:cs typeface="Arial" pitchFamily="34" charset="0"/>
            </a:endParaRPr>
          </a:p>
          <a:p>
            <a:pPr>
              <a:buNone/>
            </a:pPr>
            <a:r>
              <a:rPr lang="es-CO" sz="1600" b="1" dirty="0" smtClean="0">
                <a:latin typeface="Arial" pitchFamily="34" charset="0"/>
                <a:cs typeface="Arial" pitchFamily="34" charset="0"/>
              </a:rPr>
              <a:t>FINANCIAMIENTO    PMU       	$844.574.433</a:t>
            </a:r>
          </a:p>
          <a:p>
            <a:pPr>
              <a:buNone/>
            </a:pPr>
            <a:endParaRPr lang="es-CO" sz="1600" b="1" dirty="0" smtClean="0">
              <a:latin typeface="Arial" pitchFamily="34" charset="0"/>
              <a:cs typeface="Arial" pitchFamily="34" charset="0"/>
            </a:endParaRPr>
          </a:p>
          <a:p>
            <a:pPr>
              <a:buNone/>
            </a:pPr>
            <a:endParaRPr lang="es-CO" sz="1600" b="1" dirty="0" smtClean="0">
              <a:latin typeface="Arial" pitchFamily="34" charset="0"/>
              <a:cs typeface="Arial" pitchFamily="34" charset="0"/>
            </a:endParaRPr>
          </a:p>
          <a:p>
            <a:pPr>
              <a:buNone/>
            </a:pPr>
            <a:endParaRPr lang="es-CO" sz="1600" b="1" dirty="0" smtClean="0">
              <a:latin typeface="Arial" pitchFamily="34" charset="0"/>
              <a:cs typeface="Arial" pitchFamily="34" charset="0"/>
            </a:endParaRPr>
          </a:p>
          <a:p>
            <a:pPr>
              <a:buNone/>
            </a:pPr>
            <a:endParaRPr lang="es-CO" sz="1600" b="1" dirty="0" smtClean="0">
              <a:latin typeface="Arial" pitchFamily="34" charset="0"/>
              <a:cs typeface="Arial" pitchFamily="34" charset="0"/>
            </a:endParaRPr>
          </a:p>
          <a:p>
            <a:pPr>
              <a:buNone/>
            </a:pPr>
            <a:endParaRPr lang="es-ES" sz="1300" b="1" u="sng" dirty="0" smtClean="0">
              <a:latin typeface="Arial" pitchFamily="34" charset="0"/>
              <a:cs typeface="Arial" pitchFamily="34" charset="0"/>
            </a:endParaRPr>
          </a:p>
          <a:p>
            <a:pPr>
              <a:buNone/>
            </a:pPr>
            <a:endParaRPr lang="es-ES" sz="1800" b="1" u="sng" dirty="0" smtClean="0">
              <a:latin typeface="Arial" pitchFamily="34" charset="0"/>
              <a:cs typeface="Arial" pitchFamily="34" charset="0"/>
            </a:endParaRPr>
          </a:p>
          <a:p>
            <a:pPr marL="273050" indent="0">
              <a:buNone/>
            </a:pPr>
            <a:endParaRPr lang="es-ES" sz="1100" dirty="0" smtClean="0">
              <a:latin typeface="Arial" pitchFamily="34" charset="0"/>
              <a:cs typeface="Arial" pitchFamily="34" charset="0"/>
            </a:endParaRPr>
          </a:p>
          <a:p>
            <a:pPr>
              <a:buNone/>
            </a:pPr>
            <a:endParaRPr lang="es-ES" sz="4000" dirty="0" smtClean="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stretch>
            <a:fillRect/>
          </a:stretch>
        </p:blipFill>
        <p:spPr>
          <a:xfrm>
            <a:off x="107504" y="620688"/>
            <a:ext cx="8671708" cy="5714919"/>
          </a:xfrm>
          <a:prstGeom prst="rect">
            <a:avLst/>
          </a:prstGeom>
        </p:spPr>
      </p:pic>
    </p:spTree>
    <p:extLst>
      <p:ext uri="{BB962C8B-B14F-4D97-AF65-F5344CB8AC3E}">
        <p14:creationId xmlns:p14="http://schemas.microsoft.com/office/powerpoint/2010/main" xmlns="" val="833728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contenido"/>
          <p:cNvSpPr>
            <a:spLocks noGrp="1"/>
          </p:cNvSpPr>
          <p:nvPr>
            <p:ph sz="quarter" idx="1"/>
          </p:nvPr>
        </p:nvSpPr>
        <p:spPr>
          <a:xfrm>
            <a:off x="179512" y="1412776"/>
            <a:ext cx="3744416" cy="4536504"/>
          </a:xfrm>
        </p:spPr>
        <p:txBody>
          <a:bodyPr>
            <a:noAutofit/>
          </a:bodyPr>
          <a:lstStyle/>
          <a:p>
            <a:pPr>
              <a:buFont typeface="Wingdings" pitchFamily="2" charset="2"/>
              <a:buChar char="v"/>
            </a:pPr>
            <a:r>
              <a:rPr lang="es-CO" sz="1200" b="1" u="sng" dirty="0" smtClean="0">
                <a:latin typeface="Arial" pitchFamily="34" charset="0"/>
                <a:cs typeface="Arial" pitchFamily="34" charset="0"/>
              </a:rPr>
              <a:t>HISTORIA </a:t>
            </a:r>
          </a:p>
          <a:p>
            <a:pPr>
              <a:buFont typeface="Wingdings" pitchFamily="2" charset="2"/>
              <a:buChar char="v"/>
            </a:pPr>
            <a:endParaRPr lang="es-CO" sz="1200" b="1" u="sng" dirty="0" smtClean="0">
              <a:latin typeface="Arial" pitchFamily="34" charset="0"/>
              <a:cs typeface="Arial" pitchFamily="34" charset="0"/>
            </a:endParaRPr>
          </a:p>
          <a:p>
            <a:pPr>
              <a:buFont typeface="Wingdings" pitchFamily="2" charset="2"/>
              <a:buChar char="v"/>
            </a:pPr>
            <a:r>
              <a:rPr lang="es-ES" sz="1200" b="1" dirty="0" smtClean="0">
                <a:latin typeface="Arial" pitchFamily="34" charset="0"/>
                <a:cs typeface="Arial" pitchFamily="34" charset="0"/>
              </a:rPr>
              <a:t>La Asociación de Municipalidades de la Región de Antofagasta, es una organización con personalidad jurídica de derecho privado certificada el año 2012 por el Ministerio del Interior y Seguridad Pública según Resolución Exenta nº 9.434. </a:t>
            </a:r>
          </a:p>
          <a:p>
            <a:pPr marL="441325" indent="-168275">
              <a:lnSpc>
                <a:spcPct val="120000"/>
              </a:lnSpc>
              <a:buNone/>
            </a:pPr>
            <a:r>
              <a:rPr lang="es-ES" sz="1200" b="1" dirty="0" smtClean="0">
                <a:latin typeface="Arial" pitchFamily="34" charset="0"/>
                <a:cs typeface="Arial" pitchFamily="34" charset="0"/>
              </a:rPr>
              <a:t>Antofagasta</a:t>
            </a:r>
          </a:p>
          <a:p>
            <a:pPr marL="441325" indent="-168275">
              <a:lnSpc>
                <a:spcPct val="120000"/>
              </a:lnSpc>
              <a:buNone/>
            </a:pPr>
            <a:r>
              <a:rPr lang="es-ES" sz="1200" b="1" dirty="0" smtClean="0">
                <a:latin typeface="Arial" pitchFamily="34" charset="0"/>
                <a:cs typeface="Arial" pitchFamily="34" charset="0"/>
              </a:rPr>
              <a:t>Calama</a:t>
            </a:r>
          </a:p>
          <a:p>
            <a:pPr marL="501650" indent="-228600">
              <a:lnSpc>
                <a:spcPct val="120000"/>
              </a:lnSpc>
              <a:buNone/>
            </a:pPr>
            <a:r>
              <a:rPr lang="es-ES" sz="1200" b="1" dirty="0" smtClean="0">
                <a:latin typeface="Arial" pitchFamily="34" charset="0"/>
                <a:cs typeface="Arial" pitchFamily="34" charset="0"/>
              </a:rPr>
              <a:t>Mejillones</a:t>
            </a:r>
          </a:p>
          <a:p>
            <a:pPr marL="501650" indent="-228600">
              <a:lnSpc>
                <a:spcPct val="120000"/>
              </a:lnSpc>
              <a:buNone/>
            </a:pPr>
            <a:r>
              <a:rPr lang="es-ES" sz="1200" b="1" dirty="0" smtClean="0">
                <a:latin typeface="Arial" pitchFamily="34" charset="0"/>
                <a:cs typeface="Arial" pitchFamily="34" charset="0"/>
              </a:rPr>
              <a:t>Tocopilla</a:t>
            </a:r>
          </a:p>
          <a:p>
            <a:pPr marL="501650" indent="-228600">
              <a:lnSpc>
                <a:spcPct val="120000"/>
              </a:lnSpc>
              <a:buNone/>
            </a:pPr>
            <a:r>
              <a:rPr lang="es-ES" sz="1200" b="1" dirty="0" smtClean="0">
                <a:latin typeface="Arial" pitchFamily="34" charset="0"/>
                <a:cs typeface="Arial" pitchFamily="34" charset="0"/>
              </a:rPr>
              <a:t>Taltal</a:t>
            </a:r>
          </a:p>
          <a:p>
            <a:pPr marL="501650" indent="-228600">
              <a:lnSpc>
                <a:spcPct val="120000"/>
              </a:lnSpc>
              <a:buNone/>
            </a:pPr>
            <a:r>
              <a:rPr lang="es-ES" sz="1200" b="1" dirty="0" smtClean="0">
                <a:latin typeface="Arial" pitchFamily="34" charset="0"/>
                <a:cs typeface="Arial" pitchFamily="34" charset="0"/>
              </a:rPr>
              <a:t>San Pedro de Atacama</a:t>
            </a:r>
          </a:p>
          <a:p>
            <a:pPr marL="501650" indent="-228600">
              <a:lnSpc>
                <a:spcPct val="120000"/>
              </a:lnSpc>
              <a:buNone/>
            </a:pPr>
            <a:r>
              <a:rPr lang="es-ES" sz="1200" b="1" dirty="0" err="1" smtClean="0">
                <a:latin typeface="Arial" pitchFamily="34" charset="0"/>
                <a:cs typeface="Arial" pitchFamily="34" charset="0"/>
              </a:rPr>
              <a:t>Ollagüe</a:t>
            </a:r>
            <a:endParaRPr lang="es-ES" sz="1200" b="1" dirty="0" smtClean="0">
              <a:latin typeface="Arial" pitchFamily="34" charset="0"/>
              <a:cs typeface="Arial" pitchFamily="34" charset="0"/>
            </a:endParaRPr>
          </a:p>
          <a:p>
            <a:pPr marL="501650" indent="-228600">
              <a:lnSpc>
                <a:spcPct val="120000"/>
              </a:lnSpc>
              <a:buNone/>
            </a:pPr>
            <a:r>
              <a:rPr lang="es-ES" sz="1200" b="1" dirty="0" smtClean="0">
                <a:latin typeface="Arial" pitchFamily="34" charset="0"/>
                <a:cs typeface="Arial" pitchFamily="34" charset="0"/>
              </a:rPr>
              <a:t>Sierra Gorda</a:t>
            </a:r>
          </a:p>
          <a:p>
            <a:pPr marL="501650" indent="-228600">
              <a:lnSpc>
                <a:spcPct val="120000"/>
              </a:lnSpc>
              <a:buNone/>
            </a:pPr>
            <a:r>
              <a:rPr lang="es-ES" sz="1200" b="1" dirty="0" smtClean="0">
                <a:latin typeface="Arial" pitchFamily="34" charset="0"/>
                <a:cs typeface="Arial" pitchFamily="34" charset="0"/>
              </a:rPr>
              <a:t>María Elena.</a:t>
            </a:r>
          </a:p>
          <a:p>
            <a:endParaRPr lang="es-ES" sz="1200" b="1" dirty="0"/>
          </a:p>
        </p:txBody>
      </p:sp>
      <p:pic>
        <p:nvPicPr>
          <p:cNvPr id="9" name="8 Imagen" descr="mapa_antofagasta.jpg"/>
          <p:cNvPicPr>
            <a:picLocks noChangeAspect="1"/>
          </p:cNvPicPr>
          <p:nvPr/>
        </p:nvPicPr>
        <p:blipFill>
          <a:blip r:embed="rId3" cstate="print"/>
          <a:stretch>
            <a:fillRect/>
          </a:stretch>
        </p:blipFill>
        <p:spPr>
          <a:xfrm>
            <a:off x="3995936" y="908720"/>
            <a:ext cx="4320480" cy="5572140"/>
          </a:xfrm>
          <a:prstGeom prst="rect">
            <a:avLst/>
          </a:prstGeom>
        </p:spPr>
      </p:pic>
      <p:pic>
        <p:nvPicPr>
          <p:cNvPr id="14"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sp>
        <p:nvSpPr>
          <p:cNvPr id="15"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	</a:t>
            </a:r>
            <a:r>
              <a:rPr lang="es-CL" b="1" dirty="0" smtClean="0"/>
              <a:t>OBJETIVOS</a:t>
            </a:r>
            <a:endParaRPr lang="es-CL" b="1" dirty="0"/>
          </a:p>
        </p:txBody>
      </p:sp>
      <p:sp>
        <p:nvSpPr>
          <p:cNvPr id="3" name="2 Marcador de contenido"/>
          <p:cNvSpPr>
            <a:spLocks noGrp="1"/>
          </p:cNvSpPr>
          <p:nvPr>
            <p:ph sz="quarter" idx="1"/>
          </p:nvPr>
        </p:nvSpPr>
        <p:spPr>
          <a:xfrm>
            <a:off x="457200" y="1600200"/>
            <a:ext cx="7427168" cy="4572000"/>
          </a:xfrm>
        </p:spPr>
        <p:txBody>
          <a:bodyPr>
            <a:normAutofit/>
          </a:bodyPr>
          <a:lstStyle/>
          <a:p>
            <a:pPr>
              <a:buFont typeface="Wingdings" pitchFamily="2" charset="2"/>
              <a:buChar char="v"/>
            </a:pPr>
            <a:endParaRPr lang="es-CL" b="1" u="sng" dirty="0" smtClean="0">
              <a:latin typeface="Arial" pitchFamily="34" charset="0"/>
              <a:cs typeface="Arial" pitchFamily="34" charset="0"/>
            </a:endParaRPr>
          </a:p>
          <a:p>
            <a:pPr marL="441325" indent="-168275" algn="just">
              <a:buFont typeface="Wingdings" pitchFamily="2" charset="2"/>
              <a:buChar char="§"/>
            </a:pPr>
            <a:r>
              <a:rPr lang="es-CL" b="1" dirty="0" smtClean="0">
                <a:latin typeface="Arial" pitchFamily="34" charset="0"/>
                <a:cs typeface="Arial" pitchFamily="34" charset="0"/>
              </a:rPr>
              <a:t>Propender la cooperación entre las comunas.</a:t>
            </a:r>
          </a:p>
          <a:p>
            <a:pPr marL="441325" indent="-168275" algn="just">
              <a:buFont typeface="Wingdings" pitchFamily="2" charset="2"/>
              <a:buChar char="§"/>
            </a:pPr>
            <a:r>
              <a:rPr lang="es-CL" b="1" dirty="0" smtClean="0">
                <a:latin typeface="Arial" pitchFamily="34" charset="0"/>
                <a:cs typeface="Arial" pitchFamily="34" charset="0"/>
              </a:rPr>
              <a:t>Asistencia técnica a sus asociados.</a:t>
            </a:r>
          </a:p>
          <a:p>
            <a:pPr marL="441325" indent="-168275" algn="just">
              <a:buFont typeface="Wingdings" pitchFamily="2" charset="2"/>
              <a:buChar char="§"/>
            </a:pPr>
            <a:r>
              <a:rPr lang="es-CL" b="1" dirty="0" smtClean="0">
                <a:latin typeface="Arial" pitchFamily="34" charset="0"/>
                <a:cs typeface="Arial" pitchFamily="34" charset="0"/>
              </a:rPr>
              <a:t>Representación de temas de interés común ante el Gobierno Regional y Nacional.</a:t>
            </a:r>
          </a:p>
          <a:p>
            <a:pPr marL="441325" indent="-168275" algn="just">
              <a:buFont typeface="Wingdings" pitchFamily="2" charset="2"/>
              <a:buChar char="§"/>
            </a:pPr>
            <a:r>
              <a:rPr lang="es-CL" b="1" dirty="0" smtClean="0">
                <a:latin typeface="Arial" pitchFamily="34" charset="0"/>
                <a:cs typeface="Arial" pitchFamily="34" charset="0"/>
              </a:rPr>
              <a:t>Capacitación y perfeccionamiento del personal municipal .</a:t>
            </a:r>
          </a:p>
          <a:p>
            <a:pPr marL="441325" indent="-168275" algn="just">
              <a:buFont typeface="Wingdings" pitchFamily="2" charset="2"/>
              <a:buChar char="§"/>
            </a:pPr>
            <a:r>
              <a:rPr lang="es-CL" b="1" dirty="0" smtClean="0">
                <a:latin typeface="Arial" pitchFamily="34" charset="0"/>
                <a:cs typeface="Arial" pitchFamily="34" charset="0"/>
              </a:rPr>
              <a:t>Coordinación con organismos internacionales.</a:t>
            </a:r>
          </a:p>
          <a:p>
            <a:pPr marL="441325" indent="-168275" algn="just">
              <a:buFont typeface="Wingdings" pitchFamily="2" charset="2"/>
              <a:buChar char="§"/>
            </a:pPr>
            <a:r>
              <a:rPr lang="es-CL" b="1" dirty="0" smtClean="0">
                <a:latin typeface="Arial" pitchFamily="34" charset="0"/>
                <a:cs typeface="Arial" pitchFamily="34" charset="0"/>
              </a:rPr>
              <a:t>Contribuir al desarrollo económico, social y cultural de los habitantes de cada comuna de la Región de Antofagasta.</a:t>
            </a:r>
          </a:p>
          <a:p>
            <a:endParaRPr lang="es-CL" dirty="0"/>
          </a:p>
        </p:txBody>
      </p:sp>
      <p:sp>
        <p:nvSpPr>
          <p:cNvPr id="4" name="3 Marcador de contenido"/>
          <p:cNvSpPr>
            <a:spLocks noGrp="1"/>
          </p:cNvSpPr>
          <p:nvPr>
            <p:ph sz="quarter" idx="2"/>
          </p:nvPr>
        </p:nvSpPr>
        <p:spPr>
          <a:xfrm>
            <a:off x="7882128" y="4221088"/>
            <a:ext cx="45719" cy="1951112"/>
          </a:xfrm>
        </p:spPr>
        <p:txBody>
          <a:bodyPr>
            <a:normAutofit/>
          </a:bodyPr>
          <a:lstStyle/>
          <a:p>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4638"/>
            <a:ext cx="5616624" cy="778098"/>
          </a:xfrm>
        </p:spPr>
        <p:txBody>
          <a:bodyPr/>
          <a:lstStyle/>
          <a:p>
            <a:r>
              <a:rPr lang="es-CL" dirty="0" smtClean="0"/>
              <a:t>VISION-MISION-VALORES.</a:t>
            </a:r>
            <a:endParaRPr lang="es-CL" dirty="0"/>
          </a:p>
        </p:txBody>
      </p:sp>
      <p:sp>
        <p:nvSpPr>
          <p:cNvPr id="6" name="3 Marcador de contenido"/>
          <p:cNvSpPr>
            <a:spLocks noGrp="1"/>
          </p:cNvSpPr>
          <p:nvPr>
            <p:ph sz="quarter" idx="1"/>
          </p:nvPr>
        </p:nvSpPr>
        <p:spPr>
          <a:xfrm>
            <a:off x="457200" y="1628800"/>
            <a:ext cx="8075240" cy="4543400"/>
          </a:xfrm>
        </p:spPr>
        <p:txBody>
          <a:bodyPr>
            <a:normAutofit fontScale="85000" lnSpcReduction="20000"/>
          </a:bodyPr>
          <a:lstStyle/>
          <a:p>
            <a:r>
              <a:rPr lang="es-ES" b="1" u="sng" dirty="0" smtClean="0">
                <a:latin typeface="Arial" pitchFamily="34" charset="0"/>
                <a:cs typeface="Arial" pitchFamily="34" charset="0"/>
              </a:rPr>
              <a:t>Visión</a:t>
            </a:r>
          </a:p>
          <a:p>
            <a:pPr marL="273050" indent="0" algn="just">
              <a:buNone/>
            </a:pPr>
            <a:r>
              <a:rPr lang="es-ES" b="1" dirty="0" smtClean="0">
                <a:latin typeface="Arial" pitchFamily="34" charset="0"/>
                <a:cs typeface="Arial" pitchFamily="34" charset="0"/>
              </a:rPr>
              <a:t>“Ser una institución líder en contribuir al desarrollo económico, social y cultural de los Municipios que integran la Asociación de Municipalidades</a:t>
            </a:r>
          </a:p>
          <a:p>
            <a:pPr marL="273050" indent="0" algn="just">
              <a:buNone/>
            </a:pPr>
            <a:r>
              <a:rPr lang="es-ES" b="1" dirty="0" smtClean="0">
                <a:latin typeface="Arial" pitchFamily="34" charset="0"/>
                <a:cs typeface="Arial" pitchFamily="34" charset="0"/>
              </a:rPr>
              <a:t>permitiendo mejorar la calidad de vida de los habitantes de la Región de Antofagasta.”</a:t>
            </a:r>
          </a:p>
          <a:p>
            <a:r>
              <a:rPr lang="es-ES" b="1" u="sng" dirty="0" smtClean="0">
                <a:latin typeface="Arial" pitchFamily="34" charset="0"/>
                <a:cs typeface="Arial" pitchFamily="34" charset="0"/>
              </a:rPr>
              <a:t>Misión</a:t>
            </a:r>
          </a:p>
          <a:p>
            <a:pPr marL="273050" indent="0" algn="just">
              <a:buNone/>
            </a:pPr>
            <a:r>
              <a:rPr lang="es-ES" b="1" dirty="0" smtClean="0">
                <a:latin typeface="Arial" pitchFamily="34" charset="0"/>
                <a:cs typeface="Arial" pitchFamily="34" charset="0"/>
              </a:rPr>
              <a:t>“Facilitando la solución de los problemas que les sean comunes y lograr el mejor aprovechamiento de los recursos disponibles. Velando por la promoción de la autonomía municipal, los intereses locales y propender a profundizar el proceso democrático”.</a:t>
            </a:r>
          </a:p>
          <a:p>
            <a:r>
              <a:rPr lang="es-ES" b="1" u="sng" dirty="0" smtClean="0">
                <a:latin typeface="Arial" pitchFamily="34" charset="0"/>
                <a:cs typeface="Arial" pitchFamily="34" charset="0"/>
              </a:rPr>
              <a:t>Valores</a:t>
            </a:r>
          </a:p>
          <a:p>
            <a:pPr marL="273050" lvl="0" indent="0">
              <a:buNone/>
            </a:pPr>
            <a:r>
              <a:rPr lang="es-ES" b="1" dirty="0" smtClean="0">
                <a:latin typeface="Arial" pitchFamily="34" charset="0"/>
                <a:cs typeface="Arial" pitchFamily="34" charset="0"/>
              </a:rPr>
              <a:t>Cooperación,  Transparencia,  Lealtad,  Mejoramiento Continuo,  Solidaridad.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
        <p:nvSpPr>
          <p:cNvPr id="11" name="2 Marcador de contenido"/>
          <p:cNvSpPr>
            <a:spLocks noGrp="1"/>
          </p:cNvSpPr>
          <p:nvPr>
            <p:ph sz="quarter" idx="1"/>
          </p:nvPr>
        </p:nvSpPr>
        <p:spPr>
          <a:xfrm>
            <a:off x="357158" y="4221088"/>
            <a:ext cx="7023154" cy="2016224"/>
          </a:xfrm>
        </p:spPr>
        <p:txBody>
          <a:bodyPr>
            <a:normAutofit lnSpcReduction="10000"/>
          </a:bodyPr>
          <a:lstStyle/>
          <a:p>
            <a:pPr>
              <a:buNone/>
            </a:pPr>
            <a:r>
              <a:rPr lang="es-ES" sz="1100" b="1" u="sng" dirty="0" smtClean="0">
                <a:latin typeface="Arial" pitchFamily="34" charset="0"/>
                <a:cs typeface="Arial" pitchFamily="34" charset="0"/>
              </a:rPr>
              <a:t>¿PORQUÉ  LA NECESIDAD DE TENER NUEVOS PROFESIONALES ?</a:t>
            </a:r>
          </a:p>
          <a:p>
            <a:pPr>
              <a:buNone/>
            </a:pPr>
            <a:endParaRPr lang="es-ES" sz="1100" b="1" u="sng" dirty="0" smtClean="0">
              <a:latin typeface="Arial" pitchFamily="34" charset="0"/>
              <a:cs typeface="Arial" pitchFamily="34" charset="0"/>
            </a:endParaRPr>
          </a:p>
          <a:p>
            <a:pPr marL="173038" indent="-173038" algn="just"/>
            <a:r>
              <a:rPr lang="es-ES" sz="1200" b="1" dirty="0" smtClean="0">
                <a:latin typeface="Arial" pitchFamily="34" charset="0"/>
                <a:cs typeface="Arial" pitchFamily="34" charset="0"/>
              </a:rPr>
              <a:t> Debido a que los Municipios se establecen  en lugares aislados y no cuentan con  un número adecuado  de profesionales para la Gestión  de desarrollo de Proyectos a nivel regional, motivo por el cual se tomó la decisión de presentar un proyecto a la subdere para incorporar  7 profesionales nuevos en Diciembre del Año 2013</a:t>
            </a:r>
          </a:p>
          <a:p>
            <a:pPr marL="173038" indent="-173038" algn="just"/>
            <a:r>
              <a:rPr lang="es-ES" sz="1200" b="1" dirty="0" smtClean="0">
                <a:latin typeface="Arial" pitchFamily="34" charset="0"/>
                <a:cs typeface="Arial" pitchFamily="34" charset="0"/>
              </a:rPr>
              <a:t>Se incorporaron 3 arquitectos, 2 Ingenieros Constructores y 2 Ingenieros Eléctricos como parte del Programa de Asistencia Técnica  del PMB “Diseños de Proyectos Integrales de Urbanización Base y Obras de Equipamiento Comunal  Complementarios para las Comunas  de la Región de Antofagasta”.</a:t>
            </a:r>
          </a:p>
          <a:p>
            <a:pPr marL="173038" indent="-173038">
              <a:buFont typeface="Wingdings" pitchFamily="2" charset="2"/>
              <a:buChar char="§"/>
            </a:pPr>
            <a:endParaRPr lang="es-CO" sz="1000" dirty="0" smtClean="0">
              <a:latin typeface="Arial" pitchFamily="34" charset="0"/>
              <a:cs typeface="Arial" pitchFamily="34" charset="0"/>
            </a:endParaRPr>
          </a:p>
          <a:p>
            <a:endParaRPr lang="es-ES" dirty="0"/>
          </a:p>
        </p:txBody>
      </p:sp>
      <p:sp>
        <p:nvSpPr>
          <p:cNvPr id="13" name="3 Marcador de contenido"/>
          <p:cNvSpPr>
            <a:spLocks noGrp="1"/>
          </p:cNvSpPr>
          <p:nvPr>
            <p:ph idx="1"/>
          </p:nvPr>
        </p:nvSpPr>
        <p:spPr>
          <a:xfrm>
            <a:off x="428596" y="1196752"/>
            <a:ext cx="4357718" cy="2592288"/>
          </a:xfrm>
        </p:spPr>
        <p:txBody>
          <a:bodyPr>
            <a:normAutofit/>
          </a:bodyPr>
          <a:lstStyle/>
          <a:p>
            <a:pPr>
              <a:buNone/>
            </a:pPr>
            <a:r>
              <a:rPr lang="es-CO" sz="1200" b="1" dirty="0" smtClean="0">
                <a:latin typeface="Arial" pitchFamily="34" charset="0"/>
                <a:cs typeface="Arial" pitchFamily="34" charset="0"/>
              </a:rPr>
              <a:t>PLANIFICACIÓN ESTRATÉGICA </a:t>
            </a:r>
          </a:p>
          <a:p>
            <a:r>
              <a:rPr lang="es-CO" sz="1200" b="1" dirty="0" smtClean="0">
                <a:latin typeface="Arial" pitchFamily="34" charset="0"/>
                <a:cs typeface="Arial" pitchFamily="34" charset="0"/>
              </a:rPr>
              <a:t>Lineamientos Estratégicos:</a:t>
            </a:r>
            <a:endParaRPr lang="es-ES" sz="1200" b="1" dirty="0">
              <a:latin typeface="Arial" pitchFamily="34" charset="0"/>
              <a:cs typeface="Arial" pitchFamily="34" charset="0"/>
            </a:endParaRPr>
          </a:p>
          <a:p>
            <a:pPr marL="514350" lvl="0" indent="-514350">
              <a:buFont typeface="+mj-lt"/>
              <a:buAutoNum type="arabicParenR"/>
            </a:pPr>
            <a:r>
              <a:rPr lang="es-CO" sz="1200" b="1" dirty="0" smtClean="0">
                <a:latin typeface="Arial" pitchFamily="34" charset="0"/>
                <a:cs typeface="Arial" pitchFamily="34" charset="0"/>
              </a:rPr>
              <a:t>Desarrollar </a:t>
            </a:r>
            <a:r>
              <a:rPr lang="es-CO" sz="1200" b="1" dirty="0">
                <a:latin typeface="Arial" pitchFamily="34" charset="0"/>
                <a:cs typeface="Arial" pitchFamily="34" charset="0"/>
              </a:rPr>
              <a:t>la Asociación de Municipalidades</a:t>
            </a:r>
            <a:endParaRPr lang="es-ES" sz="1200" b="1" dirty="0">
              <a:latin typeface="Arial" pitchFamily="34" charset="0"/>
              <a:cs typeface="Arial" pitchFamily="34" charset="0"/>
            </a:endParaRPr>
          </a:p>
          <a:p>
            <a:pPr marL="514350" lvl="0" indent="-514350">
              <a:buFont typeface="+mj-lt"/>
              <a:buAutoNum type="arabicParenR"/>
            </a:pPr>
            <a:r>
              <a:rPr lang="es-CO" sz="1200" b="1" dirty="0">
                <a:latin typeface="Arial" pitchFamily="34" charset="0"/>
                <a:cs typeface="Arial" pitchFamily="34" charset="0"/>
              </a:rPr>
              <a:t>Impulsar acciones y mecanismos para procesos de cooperación </a:t>
            </a:r>
            <a:r>
              <a:rPr lang="es-CO" sz="1200" b="1" dirty="0" smtClean="0">
                <a:latin typeface="Arial" pitchFamily="34" charset="0"/>
                <a:cs typeface="Arial" pitchFamily="34" charset="0"/>
              </a:rPr>
              <a:t>de </a:t>
            </a:r>
            <a:r>
              <a:rPr lang="es-CO" sz="1200" b="1" dirty="0">
                <a:latin typeface="Arial" pitchFamily="34" charset="0"/>
                <a:cs typeface="Arial" pitchFamily="34" charset="0"/>
              </a:rPr>
              <a:t>interés comunitario</a:t>
            </a:r>
            <a:endParaRPr lang="es-ES" sz="1200" b="1" dirty="0">
              <a:latin typeface="Arial" pitchFamily="34" charset="0"/>
              <a:cs typeface="Arial" pitchFamily="34" charset="0"/>
            </a:endParaRPr>
          </a:p>
          <a:p>
            <a:pPr marL="514350" lvl="0" indent="-514350">
              <a:buFont typeface="+mj-lt"/>
              <a:buAutoNum type="arabicParenR"/>
            </a:pPr>
            <a:r>
              <a:rPr lang="es-CO" sz="1200" b="1" dirty="0">
                <a:latin typeface="Arial" pitchFamily="34" charset="0"/>
                <a:cs typeface="Arial" pitchFamily="34" charset="0"/>
              </a:rPr>
              <a:t>Liderar desarrollo de estudios y programas</a:t>
            </a:r>
            <a:endParaRPr lang="es-ES" sz="1200" b="1" dirty="0">
              <a:latin typeface="Arial" pitchFamily="34" charset="0"/>
              <a:cs typeface="Arial" pitchFamily="34" charset="0"/>
            </a:endParaRPr>
          </a:p>
          <a:p>
            <a:pPr marL="514350" lvl="0" indent="-514350">
              <a:buFont typeface="+mj-lt"/>
              <a:buAutoNum type="arabicParenR"/>
            </a:pPr>
            <a:r>
              <a:rPr lang="es-CO" sz="1200" b="1" dirty="0">
                <a:latin typeface="Arial" pitchFamily="34" charset="0"/>
                <a:cs typeface="Arial" pitchFamily="34" charset="0"/>
              </a:rPr>
              <a:t>Gestionar el apalancamientos de recursos</a:t>
            </a:r>
            <a:endParaRPr lang="es-ES" sz="1200" b="1" dirty="0">
              <a:latin typeface="Arial" pitchFamily="34" charset="0"/>
              <a:cs typeface="Arial" pitchFamily="34" charset="0"/>
            </a:endParaRPr>
          </a:p>
          <a:p>
            <a:pPr marL="514350" lvl="0" indent="-514350">
              <a:buFont typeface="+mj-lt"/>
              <a:buAutoNum type="arabicParenR"/>
            </a:pPr>
            <a:r>
              <a:rPr lang="es-CO" sz="1200" b="1" dirty="0">
                <a:latin typeface="Arial" pitchFamily="34" charset="0"/>
                <a:cs typeface="Arial" pitchFamily="34" charset="0"/>
              </a:rPr>
              <a:t>Fortalecer el personal Municipal</a:t>
            </a:r>
            <a:endParaRPr lang="es-ES" sz="1200" b="1" dirty="0">
              <a:latin typeface="Arial" pitchFamily="34" charset="0"/>
              <a:cs typeface="Arial" pitchFamily="34" charset="0"/>
            </a:endParaRPr>
          </a:p>
          <a:p>
            <a:pPr marL="514350" lvl="0" indent="-514350">
              <a:buFont typeface="+mj-lt"/>
              <a:buAutoNum type="arabicParenR"/>
            </a:pPr>
            <a:r>
              <a:rPr lang="es-CO" sz="1200" b="1" dirty="0">
                <a:latin typeface="Arial" pitchFamily="34" charset="0"/>
                <a:cs typeface="Arial" pitchFamily="34" charset="0"/>
              </a:rPr>
              <a:t>Profundizar procesos democráticos en la Asociación y sociedad civil</a:t>
            </a:r>
            <a:r>
              <a:rPr lang="es-CO" sz="1200" b="1" dirty="0" smtClean="0">
                <a:latin typeface="Arial" pitchFamily="34" charset="0"/>
                <a:cs typeface="Arial" pitchFamily="34" charset="0"/>
              </a:rPr>
              <a:t>.</a:t>
            </a:r>
          </a:p>
          <a:p>
            <a:pPr marL="173038" indent="-173038">
              <a:buFont typeface="Wingdings" pitchFamily="2" charset="2"/>
              <a:buChar char="§"/>
            </a:pPr>
            <a:endParaRPr lang="es-CO" sz="1000" dirty="0" smtClean="0">
              <a:latin typeface="Arial" pitchFamily="34" charset="0"/>
              <a:cs typeface="Arial" pitchFamily="34" charset="0"/>
            </a:endParaRPr>
          </a:p>
          <a:p>
            <a:pPr marL="514350" lvl="0" indent="-514350">
              <a:buFont typeface="+mj-lt"/>
              <a:buAutoNum type="arabicParenR"/>
            </a:pPr>
            <a:endParaRPr lang="es-ES" sz="1000" dirty="0">
              <a:latin typeface="Arial" pitchFamily="34" charset="0"/>
              <a:cs typeface="Arial" pitchFamily="34" charset="0"/>
            </a:endParaRPr>
          </a:p>
        </p:txBody>
      </p:sp>
      <p:pic>
        <p:nvPicPr>
          <p:cNvPr id="15" name="14 Imagen" descr="comunas_link_540.png"/>
          <p:cNvPicPr>
            <a:picLocks noChangeAspect="1"/>
          </p:cNvPicPr>
          <p:nvPr/>
        </p:nvPicPr>
        <p:blipFill>
          <a:blip r:embed="rId5" cstate="print"/>
          <a:stretch>
            <a:fillRect/>
          </a:stretch>
        </p:blipFill>
        <p:spPr>
          <a:xfrm>
            <a:off x="5214942" y="857232"/>
            <a:ext cx="3643338" cy="3353221"/>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sp>
        <p:nvSpPr>
          <p:cNvPr id="11" name="2 Marcador de contenido"/>
          <p:cNvSpPr>
            <a:spLocks noGrp="1"/>
          </p:cNvSpPr>
          <p:nvPr>
            <p:ph sz="quarter" idx="1"/>
          </p:nvPr>
        </p:nvSpPr>
        <p:spPr>
          <a:xfrm>
            <a:off x="428596" y="1071546"/>
            <a:ext cx="5000660" cy="2428892"/>
          </a:xfrm>
        </p:spPr>
        <p:txBody>
          <a:bodyPr>
            <a:normAutofit/>
          </a:bodyPr>
          <a:lstStyle/>
          <a:p>
            <a:pPr>
              <a:buFont typeface="Wingdings" pitchFamily="2" charset="2"/>
              <a:buChar char="v"/>
            </a:pPr>
            <a:r>
              <a:rPr lang="es-ES" sz="1200" b="1" u="sng" dirty="0" smtClean="0">
                <a:latin typeface="Arial" pitchFamily="34" charset="0"/>
                <a:cs typeface="Arial" pitchFamily="34" charset="0"/>
              </a:rPr>
              <a:t>GESTION ADMINISTRATIVA</a:t>
            </a:r>
          </a:p>
          <a:p>
            <a:r>
              <a:rPr lang="es-ES" sz="1200" b="1" dirty="0" smtClean="0">
                <a:latin typeface="Arial" pitchFamily="34" charset="0"/>
                <a:cs typeface="Arial" pitchFamily="34" charset="0"/>
              </a:rPr>
              <a:t>Para poder llevar  a cabo este Proyecto se tuvo que cumplir las siguientes estrategias de Implementación :</a:t>
            </a:r>
          </a:p>
          <a:p>
            <a:pPr>
              <a:buFont typeface="+mj-lt"/>
              <a:buAutoNum type="arabicPeriod"/>
            </a:pPr>
            <a:r>
              <a:rPr lang="es-ES" sz="1200" b="1" dirty="0" smtClean="0">
                <a:latin typeface="Arial" pitchFamily="34" charset="0"/>
                <a:cs typeface="Arial" pitchFamily="34" charset="0"/>
              </a:rPr>
              <a:t>Compra de Vehículo </a:t>
            </a:r>
          </a:p>
          <a:p>
            <a:pPr>
              <a:buFont typeface="+mj-lt"/>
              <a:buAutoNum type="arabicPeriod"/>
            </a:pPr>
            <a:r>
              <a:rPr lang="es-ES" sz="1200" b="1" dirty="0" smtClean="0">
                <a:latin typeface="Arial" pitchFamily="34" charset="0"/>
                <a:cs typeface="Arial" pitchFamily="34" charset="0"/>
              </a:rPr>
              <a:t>Compra de Escritorios</a:t>
            </a:r>
          </a:p>
          <a:p>
            <a:pPr>
              <a:buFont typeface="+mj-lt"/>
              <a:buAutoNum type="arabicPeriod"/>
            </a:pPr>
            <a:r>
              <a:rPr lang="es-ES" sz="1200" b="1" dirty="0" smtClean="0">
                <a:latin typeface="Arial" pitchFamily="34" charset="0"/>
                <a:cs typeface="Arial" pitchFamily="34" charset="0"/>
              </a:rPr>
              <a:t>Compra de Computadores</a:t>
            </a:r>
          </a:p>
          <a:p>
            <a:pPr>
              <a:buFont typeface="+mj-lt"/>
              <a:buAutoNum type="arabicPeriod"/>
            </a:pPr>
            <a:r>
              <a:rPr lang="es-ES" sz="1200" b="1" dirty="0" smtClean="0">
                <a:latin typeface="Arial" pitchFamily="34" charset="0"/>
                <a:cs typeface="Arial" pitchFamily="34" charset="0"/>
              </a:rPr>
              <a:t>Ampliar banda ancha internet</a:t>
            </a:r>
          </a:p>
          <a:p>
            <a:pPr>
              <a:buFont typeface="+mj-lt"/>
              <a:buAutoNum type="arabicPeriod"/>
            </a:pPr>
            <a:r>
              <a:rPr lang="es-ES" sz="1200" b="1" dirty="0" smtClean="0">
                <a:latin typeface="Arial" pitchFamily="34" charset="0"/>
                <a:cs typeface="Arial" pitchFamily="34" charset="0"/>
              </a:rPr>
              <a:t>Subir  el  presupuesto para responder a gastos  ( viáticos ) de los profesionales en todas las comunas ( visita a terreno )</a:t>
            </a:r>
          </a:p>
          <a:p>
            <a:pPr>
              <a:buFont typeface="+mj-lt"/>
              <a:buAutoNum type="arabicPeriod"/>
            </a:pPr>
            <a:endParaRPr lang="es-ES" sz="1100" dirty="0" smtClean="0">
              <a:latin typeface="Arial" pitchFamily="34" charset="0"/>
              <a:cs typeface="Arial" pitchFamily="34" charset="0"/>
            </a:endParaRPr>
          </a:p>
          <a:p>
            <a:pPr>
              <a:buFont typeface="+mj-lt"/>
              <a:buAutoNum type="arabicPeriod"/>
            </a:pPr>
            <a:endParaRPr lang="es-ES" sz="1100" dirty="0" smtClean="0">
              <a:latin typeface="Arial" pitchFamily="34" charset="0"/>
              <a:cs typeface="Arial" pitchFamily="34" charset="0"/>
            </a:endParaRPr>
          </a:p>
          <a:p>
            <a:pPr>
              <a:buFont typeface="+mj-lt"/>
              <a:buAutoNum type="arabicPeriod"/>
            </a:pPr>
            <a:endParaRPr lang="es-ES" sz="1100" dirty="0" smtClean="0">
              <a:latin typeface="Arial" pitchFamily="34" charset="0"/>
              <a:cs typeface="Arial" pitchFamily="34" charset="0"/>
            </a:endParaRPr>
          </a:p>
          <a:p>
            <a:pPr>
              <a:buFont typeface="+mj-lt"/>
              <a:buAutoNum type="arabicPeriod"/>
            </a:pPr>
            <a:endParaRPr lang="es-ES" sz="1100" dirty="0" smtClean="0">
              <a:latin typeface="Arial" pitchFamily="34" charset="0"/>
              <a:cs typeface="Arial" pitchFamily="34" charset="0"/>
            </a:endParaRPr>
          </a:p>
          <a:p>
            <a:pPr>
              <a:buFont typeface="+mj-lt"/>
              <a:buAutoNum type="arabicPeriod"/>
            </a:pPr>
            <a:endParaRPr lang="es-ES" dirty="0"/>
          </a:p>
        </p:txBody>
      </p:sp>
      <p:pic>
        <p:nvPicPr>
          <p:cNvPr id="14" name="13 Imagen" descr="5063951142_819beb01ba_z.jpg"/>
          <p:cNvPicPr>
            <a:picLocks noChangeAspect="1"/>
          </p:cNvPicPr>
          <p:nvPr/>
        </p:nvPicPr>
        <p:blipFill>
          <a:blip r:embed="rId5" cstate="print"/>
          <a:stretch>
            <a:fillRect/>
          </a:stretch>
        </p:blipFill>
        <p:spPr>
          <a:xfrm>
            <a:off x="5572132" y="47603"/>
            <a:ext cx="3286148" cy="4381530"/>
          </a:xfrm>
          <a:prstGeom prst="rect">
            <a:avLst/>
          </a:prstGeom>
        </p:spPr>
      </p:pic>
      <p:sp>
        <p:nvSpPr>
          <p:cNvPr id="7" name="2 Marcador de contenido"/>
          <p:cNvSpPr>
            <a:spLocks noGrp="1"/>
          </p:cNvSpPr>
          <p:nvPr>
            <p:ph idx="1"/>
          </p:nvPr>
        </p:nvSpPr>
        <p:spPr>
          <a:xfrm>
            <a:off x="357158" y="3714752"/>
            <a:ext cx="4500594" cy="2786058"/>
          </a:xfrm>
        </p:spPr>
        <p:txBody>
          <a:bodyPr>
            <a:normAutofit/>
          </a:bodyPr>
          <a:lstStyle/>
          <a:p>
            <a:pPr>
              <a:buNone/>
            </a:pPr>
            <a:r>
              <a:rPr lang="es-CO" sz="1100" b="1" dirty="0" smtClean="0">
                <a:latin typeface="Arial" pitchFamily="34" charset="0"/>
                <a:cs typeface="Arial" pitchFamily="34" charset="0"/>
              </a:rPr>
              <a:t> </a:t>
            </a:r>
          </a:p>
          <a:p>
            <a:pPr marL="173038" indent="-173038">
              <a:buFont typeface="Wingdings" pitchFamily="2" charset="2"/>
              <a:buChar char="§"/>
            </a:pPr>
            <a:r>
              <a:rPr lang="es-CO" sz="1200" b="1" u="sng" dirty="0" smtClean="0">
                <a:latin typeface="Arial" pitchFamily="34" charset="0"/>
                <a:cs typeface="Arial" pitchFamily="34" charset="0"/>
              </a:rPr>
              <a:t>Contenidos desarrollados durante el Primer semestre del Año 2014 </a:t>
            </a:r>
            <a:endParaRPr lang="es-ES" sz="1200" b="1" u="sng" dirty="0" smtClean="0">
              <a:latin typeface="Arial" pitchFamily="34" charset="0"/>
              <a:cs typeface="Arial" pitchFamily="34" charset="0"/>
            </a:endParaRPr>
          </a:p>
          <a:p>
            <a:pPr marL="361950" indent="-188913">
              <a:buFont typeface="Arial" pitchFamily="34" charset="0"/>
              <a:buChar char="•"/>
            </a:pPr>
            <a:r>
              <a:rPr lang="es-ES" sz="1200" b="1" dirty="0" smtClean="0">
                <a:latin typeface="Arial" pitchFamily="34" charset="0"/>
                <a:cs typeface="Arial" pitchFamily="34" charset="0"/>
              </a:rPr>
              <a:t>Mesas Temáticas </a:t>
            </a:r>
          </a:p>
          <a:p>
            <a:pPr marL="361950" indent="-188913">
              <a:buFont typeface="Arial" pitchFamily="34" charset="0"/>
              <a:buChar char="•"/>
            </a:pPr>
            <a:r>
              <a:rPr lang="es-ES" sz="1200" b="1" dirty="0" err="1" smtClean="0">
                <a:latin typeface="Arial" pitchFamily="34" charset="0"/>
                <a:cs typeface="Arial" pitchFamily="34" charset="0"/>
              </a:rPr>
              <a:t>Asociatividad</a:t>
            </a:r>
            <a:r>
              <a:rPr lang="es-ES" sz="1200" b="1" dirty="0" smtClean="0">
                <a:latin typeface="Arial" pitchFamily="34" charset="0"/>
                <a:cs typeface="Arial" pitchFamily="34" charset="0"/>
              </a:rPr>
              <a:t>  Regional, Nacionalidad, Internacional </a:t>
            </a:r>
          </a:p>
          <a:p>
            <a:pPr marL="361950" indent="-188913">
              <a:buFont typeface="Arial" pitchFamily="34" charset="0"/>
              <a:buChar char="•"/>
            </a:pPr>
            <a:r>
              <a:rPr lang="es-ES" sz="1200" b="1" dirty="0" smtClean="0">
                <a:latin typeface="Arial" pitchFamily="34" charset="0"/>
                <a:cs typeface="Arial" pitchFamily="34" charset="0"/>
              </a:rPr>
              <a:t>Reuniones Directorio</a:t>
            </a:r>
          </a:p>
          <a:p>
            <a:pPr marL="361950" indent="-188913">
              <a:buFont typeface="Arial" pitchFamily="34" charset="0"/>
              <a:buChar char="•"/>
            </a:pPr>
            <a:r>
              <a:rPr lang="es-ES" sz="1200" b="1" dirty="0" smtClean="0">
                <a:latin typeface="Arial" pitchFamily="34" charset="0"/>
                <a:cs typeface="Arial" pitchFamily="34" charset="0"/>
              </a:rPr>
              <a:t>Capacitación en la Formulación de Proyectos  “Curso Básico de Formulación y Evaluación de Proyectos 2014” del Ministerio de Desarrollo Social</a:t>
            </a:r>
          </a:p>
          <a:p>
            <a:pPr marL="361950" indent="-188913">
              <a:buFont typeface="Arial" pitchFamily="34" charset="0"/>
              <a:buChar char="•"/>
            </a:pPr>
            <a:r>
              <a:rPr lang="es-ES" sz="1200" b="1" dirty="0" smtClean="0">
                <a:latin typeface="Arial" pitchFamily="34" charset="0"/>
                <a:cs typeface="Arial" pitchFamily="34" charset="0"/>
              </a:rPr>
              <a:t>Desarrollo de Proyectos PMU-PMB –FNDR para las 9 comunas de la Región de Antofagasta</a:t>
            </a:r>
          </a:p>
          <a:p>
            <a:pPr marL="361950" indent="-188913">
              <a:buFont typeface="Arial" pitchFamily="34" charset="0"/>
              <a:buChar char="•"/>
            </a:pPr>
            <a:endParaRPr lang="es-ES" sz="4000" b="1" dirty="0" smtClean="0">
              <a:latin typeface="Arial" pitchFamily="34" charset="0"/>
              <a:cs typeface="Arial" pitchFamily="34" charset="0"/>
            </a:endParaRPr>
          </a:p>
          <a:p>
            <a:pPr marL="361950" indent="-188913">
              <a:buFont typeface="Arial" pitchFamily="34" charset="0"/>
              <a:buChar char="•"/>
            </a:pPr>
            <a:endParaRPr lang="es-ES" sz="4000" b="1" dirty="0" smtClean="0">
              <a:latin typeface="Arial" pitchFamily="34" charset="0"/>
              <a:cs typeface="Arial" pitchFamily="34" charset="0"/>
            </a:endParaRPr>
          </a:p>
          <a:p>
            <a:pPr marL="361950" indent="-188913">
              <a:buFont typeface="Arial" pitchFamily="34" charset="0"/>
              <a:buChar char="•"/>
            </a:pPr>
            <a:endParaRPr lang="es-ES" sz="4000" dirty="0" smtClean="0">
              <a:latin typeface="Arial" pitchFamily="34" charset="0"/>
              <a:cs typeface="Arial" pitchFamily="34" charset="0"/>
            </a:endParaRPr>
          </a:p>
          <a:p>
            <a:pPr>
              <a:buNone/>
            </a:pPr>
            <a:endParaRPr lang="es-ES" sz="4000" b="1" dirty="0" smtClean="0">
              <a:latin typeface="Arial" pitchFamily="34" charset="0"/>
              <a:cs typeface="Arial" pitchFamily="34" charset="0"/>
            </a:endParaRPr>
          </a:p>
          <a:p>
            <a:endParaRPr lang="es-ES" sz="4000" dirty="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pic>
        <p:nvPicPr>
          <p:cNvPr id="15" name="14 Imagen" descr="AMRANTOF (13).JPG"/>
          <p:cNvPicPr>
            <a:picLocks noChangeAspect="1"/>
          </p:cNvPicPr>
          <p:nvPr/>
        </p:nvPicPr>
        <p:blipFill>
          <a:blip r:embed="rId6" cstate="print"/>
          <a:stretch>
            <a:fillRect/>
          </a:stretch>
        </p:blipFill>
        <p:spPr>
          <a:xfrm>
            <a:off x="5572132" y="4393389"/>
            <a:ext cx="3286148" cy="2464612"/>
          </a:xfrm>
          <a:prstGeom prst="rect">
            <a:avLst/>
          </a:prstGeom>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pic>
        <p:nvPicPr>
          <p:cNvPr id="8" name="7 Imagen" descr="2aregion.jpg"/>
          <p:cNvPicPr>
            <a:picLocks noChangeAspect="1"/>
          </p:cNvPicPr>
          <p:nvPr/>
        </p:nvPicPr>
        <p:blipFill>
          <a:blip r:embed="rId5" cstate="print"/>
          <a:stretch>
            <a:fillRect/>
          </a:stretch>
        </p:blipFill>
        <p:spPr>
          <a:xfrm>
            <a:off x="4214810" y="214290"/>
            <a:ext cx="4492869" cy="6643710"/>
          </a:xfrm>
          <a:prstGeom prst="rect">
            <a:avLst/>
          </a:prstGeom>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
        <p:nvSpPr>
          <p:cNvPr id="6" name="2 Marcador de contenido"/>
          <p:cNvSpPr>
            <a:spLocks noGrp="1"/>
          </p:cNvSpPr>
          <p:nvPr>
            <p:ph idx="1"/>
          </p:nvPr>
        </p:nvSpPr>
        <p:spPr>
          <a:xfrm>
            <a:off x="285720" y="857232"/>
            <a:ext cx="3786214" cy="627552"/>
          </a:xfrm>
        </p:spPr>
        <p:txBody>
          <a:bodyPr>
            <a:normAutofit/>
          </a:bodyPr>
          <a:lstStyle/>
          <a:p>
            <a:pPr>
              <a:buNone/>
            </a:pPr>
            <a:r>
              <a:rPr lang="es-CO" sz="1200" b="1" dirty="0" smtClean="0">
                <a:latin typeface="Arial" pitchFamily="34" charset="0"/>
                <a:cs typeface="Arial" pitchFamily="34" charset="0"/>
              </a:rPr>
              <a:t> </a:t>
            </a:r>
            <a:endParaRPr lang="es-ES" sz="1200" b="1" dirty="0" smtClean="0">
              <a:latin typeface="Arial" pitchFamily="34" charset="0"/>
              <a:cs typeface="Arial" pitchFamily="34" charset="0"/>
            </a:endParaRPr>
          </a:p>
          <a:p>
            <a:pPr marL="273050" lvl="0" indent="0">
              <a:buNone/>
            </a:pPr>
            <a:endParaRPr lang="es-ES" sz="1100" dirty="0" smtClean="0">
              <a:latin typeface="Arial" pitchFamily="34" charset="0"/>
              <a:cs typeface="Arial" pitchFamily="34" charset="0"/>
            </a:endParaRPr>
          </a:p>
          <a:p>
            <a:pPr marL="273050" lvl="0" indent="0">
              <a:buNone/>
            </a:pPr>
            <a:endParaRPr lang="es-ES" sz="1100" dirty="0" smtClean="0">
              <a:latin typeface="Arial" pitchFamily="34" charset="0"/>
              <a:cs typeface="Arial" pitchFamily="34" charset="0"/>
            </a:endParaRPr>
          </a:p>
          <a:p>
            <a:pPr marL="273050" lvl="0" indent="0">
              <a:buNone/>
            </a:pPr>
            <a:endParaRPr lang="es-ES" sz="1100" dirty="0" smtClean="0">
              <a:latin typeface="Arial" pitchFamily="34" charset="0"/>
              <a:cs typeface="Arial" pitchFamily="34" charset="0"/>
            </a:endParaRPr>
          </a:p>
          <a:p>
            <a:endParaRPr lang="es-ES" sz="4000" dirty="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22" name="2 Marcador de contenido"/>
          <p:cNvSpPr>
            <a:spLocks noGrp="1"/>
          </p:cNvSpPr>
          <p:nvPr>
            <p:ph idx="1"/>
          </p:nvPr>
        </p:nvSpPr>
        <p:spPr>
          <a:xfrm>
            <a:off x="4714876" y="5143512"/>
            <a:ext cx="928694" cy="428628"/>
          </a:xfrm>
        </p:spPr>
        <p:txBody>
          <a:bodyPr>
            <a:normAutofit/>
          </a:bodyPr>
          <a:lstStyle/>
          <a:p>
            <a:pPr>
              <a:buNone/>
            </a:pPr>
            <a:r>
              <a:rPr lang="es-ES" sz="1600" b="1" dirty="0" smtClean="0">
                <a:latin typeface="Arial" pitchFamily="34" charset="0"/>
                <a:cs typeface="Arial" pitchFamily="34" charset="0"/>
              </a:rPr>
              <a:t>259 KM</a:t>
            </a:r>
            <a:endParaRPr lang="es-ES" sz="1600" dirty="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cxnSp>
        <p:nvCxnSpPr>
          <p:cNvPr id="24" name="23 Conector recto de flecha"/>
          <p:cNvCxnSpPr/>
          <p:nvPr/>
        </p:nvCxnSpPr>
        <p:spPr>
          <a:xfrm rot="5400000">
            <a:off x="5072066" y="4929198"/>
            <a:ext cx="1000132" cy="14287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5400000" flipH="1" flipV="1">
            <a:off x="5680083" y="3678239"/>
            <a:ext cx="785818" cy="14446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16200000" flipV="1">
            <a:off x="4500562" y="3286124"/>
            <a:ext cx="1357322" cy="50006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V="1">
            <a:off x="6357950" y="3429000"/>
            <a:ext cx="928694" cy="8572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rot="16200000" flipV="1">
            <a:off x="4214810" y="2714620"/>
            <a:ext cx="2286016" cy="57150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5400000" flipH="1" flipV="1">
            <a:off x="4536281" y="2821777"/>
            <a:ext cx="264320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rot="5400000" flipH="1" flipV="1">
            <a:off x="5429256" y="2786058"/>
            <a:ext cx="2071702" cy="64294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endCxn id="43" idx="1"/>
          </p:cNvCxnSpPr>
          <p:nvPr/>
        </p:nvCxnSpPr>
        <p:spPr>
          <a:xfrm rot="5400000" flipH="1" flipV="1">
            <a:off x="5286380" y="2000240"/>
            <a:ext cx="3214710" cy="121444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2 Marcador de contenido"/>
          <p:cNvSpPr>
            <a:spLocks noGrp="1"/>
          </p:cNvSpPr>
          <p:nvPr>
            <p:ph idx="1"/>
          </p:nvPr>
        </p:nvSpPr>
        <p:spPr>
          <a:xfrm>
            <a:off x="4143372" y="2928934"/>
            <a:ext cx="928694" cy="428628"/>
          </a:xfrm>
        </p:spPr>
        <p:txBody>
          <a:bodyPr>
            <a:normAutofit/>
          </a:bodyPr>
          <a:lstStyle/>
          <a:p>
            <a:pPr>
              <a:buNone/>
            </a:pPr>
            <a:r>
              <a:rPr lang="es-ES" sz="1600" b="1" dirty="0" smtClean="0">
                <a:latin typeface="Arial" pitchFamily="34" charset="0"/>
                <a:cs typeface="Arial" pitchFamily="34" charset="0"/>
              </a:rPr>
              <a:t>65 KM</a:t>
            </a:r>
            <a:endParaRPr lang="es-ES" sz="1600" dirty="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1" name="2 Marcador de contenido"/>
          <p:cNvSpPr>
            <a:spLocks noGrp="1"/>
          </p:cNvSpPr>
          <p:nvPr>
            <p:ph idx="1"/>
          </p:nvPr>
        </p:nvSpPr>
        <p:spPr>
          <a:xfrm>
            <a:off x="4143372" y="1857364"/>
            <a:ext cx="928694" cy="428628"/>
          </a:xfrm>
        </p:spPr>
        <p:txBody>
          <a:bodyPr>
            <a:normAutofit/>
          </a:bodyPr>
          <a:lstStyle/>
          <a:p>
            <a:pPr>
              <a:buNone/>
            </a:pPr>
            <a:r>
              <a:rPr lang="es-ES" sz="1600" b="1" dirty="0" smtClean="0">
                <a:latin typeface="Arial" pitchFamily="34" charset="0"/>
                <a:cs typeface="Arial" pitchFamily="34" charset="0"/>
              </a:rPr>
              <a:t>188 KM</a:t>
            </a:r>
            <a:endParaRPr lang="es-ES" sz="1600" dirty="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2" name="2 Marcador de contenido"/>
          <p:cNvSpPr>
            <a:spLocks noGrp="1"/>
          </p:cNvSpPr>
          <p:nvPr>
            <p:ph idx="1"/>
          </p:nvPr>
        </p:nvSpPr>
        <p:spPr>
          <a:xfrm>
            <a:off x="5643570" y="1000108"/>
            <a:ext cx="928694" cy="428628"/>
          </a:xfrm>
        </p:spPr>
        <p:txBody>
          <a:bodyPr>
            <a:normAutofit/>
          </a:bodyPr>
          <a:lstStyle/>
          <a:p>
            <a:pPr>
              <a:buNone/>
            </a:pPr>
            <a:r>
              <a:rPr lang="es-ES" sz="1600" b="1" dirty="0" smtClean="0">
                <a:latin typeface="Arial" pitchFamily="34" charset="0"/>
                <a:cs typeface="Arial" pitchFamily="34" charset="0"/>
              </a:rPr>
              <a:t>203 KM</a:t>
            </a:r>
            <a:endParaRPr lang="es-ES" sz="1600" dirty="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3" name="2 Marcador de contenido"/>
          <p:cNvSpPr>
            <a:spLocks noGrp="1"/>
          </p:cNvSpPr>
          <p:nvPr>
            <p:ph idx="1"/>
          </p:nvPr>
        </p:nvSpPr>
        <p:spPr>
          <a:xfrm>
            <a:off x="7500958" y="785794"/>
            <a:ext cx="928694" cy="428628"/>
          </a:xfrm>
        </p:spPr>
        <p:txBody>
          <a:bodyPr>
            <a:normAutofit/>
          </a:bodyPr>
          <a:lstStyle/>
          <a:p>
            <a:pPr>
              <a:buNone/>
            </a:pPr>
            <a:r>
              <a:rPr lang="es-ES" sz="1600" b="1" dirty="0" smtClean="0">
                <a:latin typeface="Arial" pitchFamily="34" charset="0"/>
                <a:cs typeface="Arial" pitchFamily="34" charset="0"/>
              </a:rPr>
              <a:t>410 KM</a:t>
            </a:r>
            <a:endParaRPr lang="es-ES" sz="1600" dirty="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4" name="2 Marcador de contenido"/>
          <p:cNvSpPr>
            <a:spLocks noGrp="1"/>
          </p:cNvSpPr>
          <p:nvPr>
            <p:ph idx="1"/>
          </p:nvPr>
        </p:nvSpPr>
        <p:spPr>
          <a:xfrm>
            <a:off x="7429520" y="3429000"/>
            <a:ext cx="928694" cy="428628"/>
          </a:xfrm>
        </p:spPr>
        <p:txBody>
          <a:bodyPr>
            <a:normAutofit/>
          </a:bodyPr>
          <a:lstStyle/>
          <a:p>
            <a:pPr>
              <a:buNone/>
            </a:pPr>
            <a:r>
              <a:rPr lang="es-ES" sz="1600" b="1" dirty="0" smtClean="0">
                <a:latin typeface="Arial" pitchFamily="34" charset="0"/>
                <a:cs typeface="Arial" pitchFamily="34" charset="0"/>
              </a:rPr>
              <a:t>340 KM</a:t>
            </a:r>
            <a:endParaRPr lang="es-ES" sz="1600" dirty="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5" name="2 Marcador de contenido"/>
          <p:cNvSpPr>
            <a:spLocks noGrp="1"/>
          </p:cNvSpPr>
          <p:nvPr>
            <p:ph idx="1"/>
          </p:nvPr>
        </p:nvSpPr>
        <p:spPr>
          <a:xfrm>
            <a:off x="5929322" y="2000240"/>
            <a:ext cx="928694" cy="428628"/>
          </a:xfrm>
        </p:spPr>
        <p:txBody>
          <a:bodyPr>
            <a:normAutofit/>
          </a:bodyPr>
          <a:lstStyle/>
          <a:p>
            <a:pPr>
              <a:buNone/>
            </a:pPr>
            <a:r>
              <a:rPr lang="es-ES" sz="1600" b="1" dirty="0" smtClean="0">
                <a:latin typeface="Arial" pitchFamily="34" charset="0"/>
                <a:cs typeface="Arial" pitchFamily="34" charset="0"/>
              </a:rPr>
              <a:t>215 KM</a:t>
            </a:r>
            <a:endParaRPr lang="es-ES" sz="1600" dirty="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6" name="2 Marcador de contenido"/>
          <p:cNvSpPr>
            <a:spLocks noGrp="1"/>
          </p:cNvSpPr>
          <p:nvPr>
            <p:ph idx="1"/>
          </p:nvPr>
        </p:nvSpPr>
        <p:spPr>
          <a:xfrm>
            <a:off x="5429256" y="2857496"/>
            <a:ext cx="928694" cy="428628"/>
          </a:xfrm>
        </p:spPr>
        <p:txBody>
          <a:bodyPr>
            <a:normAutofit/>
          </a:bodyPr>
          <a:lstStyle/>
          <a:p>
            <a:pPr>
              <a:buNone/>
            </a:pPr>
            <a:r>
              <a:rPr lang="es-ES" sz="1600" b="1" dirty="0" smtClean="0">
                <a:latin typeface="Arial" pitchFamily="34" charset="0"/>
                <a:cs typeface="Arial" pitchFamily="34" charset="0"/>
              </a:rPr>
              <a:t>147KM</a:t>
            </a:r>
            <a:endParaRPr lang="es-ES" sz="1600" dirty="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23" name="22 Marcador de contenido"/>
          <p:cNvSpPr>
            <a:spLocks noGrp="1"/>
          </p:cNvSpPr>
          <p:nvPr>
            <p:ph sz="quarter" idx="1"/>
          </p:nvPr>
        </p:nvSpPr>
        <p:spPr>
          <a:xfrm>
            <a:off x="323528" y="1124744"/>
            <a:ext cx="3888432" cy="3528392"/>
          </a:xfrm>
        </p:spPr>
        <p:txBody>
          <a:bodyPr>
            <a:normAutofit fontScale="62500" lnSpcReduction="20000"/>
          </a:bodyPr>
          <a:lstStyle/>
          <a:p>
            <a:pPr>
              <a:lnSpc>
                <a:spcPct val="90000"/>
              </a:lnSpc>
            </a:pPr>
            <a:endParaRPr lang="es-ES" sz="1400" b="1" dirty="0" smtClean="0">
              <a:latin typeface="Arial" pitchFamily="34" charset="0"/>
              <a:cs typeface="Arial" pitchFamily="34" charset="0"/>
            </a:endParaRPr>
          </a:p>
          <a:p>
            <a:pPr>
              <a:lnSpc>
                <a:spcPct val="90000"/>
              </a:lnSpc>
            </a:pPr>
            <a:r>
              <a:rPr lang="es-ES" sz="2500" b="1" dirty="0" smtClean="0">
                <a:latin typeface="Arial" pitchFamily="34" charset="0"/>
                <a:cs typeface="Arial" pitchFamily="34" charset="0"/>
              </a:rPr>
              <a:t>DISTANCIAS </a:t>
            </a:r>
          </a:p>
          <a:p>
            <a:pPr>
              <a:lnSpc>
                <a:spcPct val="90000"/>
              </a:lnSpc>
            </a:pPr>
            <a:endParaRPr lang="es-ES" sz="1400" dirty="0" smtClean="0">
              <a:latin typeface="Arial" pitchFamily="34" charset="0"/>
              <a:cs typeface="Arial" pitchFamily="34" charset="0"/>
            </a:endParaRPr>
          </a:p>
          <a:p>
            <a:pPr marL="273050" indent="0">
              <a:lnSpc>
                <a:spcPct val="90000"/>
              </a:lnSpc>
            </a:pPr>
            <a:r>
              <a:rPr lang="es-ES" sz="1800" b="1" dirty="0" smtClean="0">
                <a:latin typeface="Arial" pitchFamily="34" charset="0"/>
                <a:cs typeface="Arial" pitchFamily="34" charset="0"/>
              </a:rPr>
              <a:t>   Antofagasta – Taltal : 259 Km</a:t>
            </a:r>
          </a:p>
          <a:p>
            <a:pPr marL="273050" indent="0">
              <a:lnSpc>
                <a:spcPct val="90000"/>
              </a:lnSpc>
            </a:pPr>
            <a:endParaRPr lang="es-ES" sz="1800" b="1" dirty="0" smtClean="0">
              <a:latin typeface="Arial" pitchFamily="34" charset="0"/>
              <a:cs typeface="Arial" pitchFamily="34" charset="0"/>
            </a:endParaRPr>
          </a:p>
          <a:p>
            <a:pPr marL="273050" indent="0">
              <a:lnSpc>
                <a:spcPct val="90000"/>
              </a:lnSpc>
            </a:pPr>
            <a:r>
              <a:rPr lang="es-ES" sz="1800" b="1" dirty="0" smtClean="0">
                <a:latin typeface="Arial" pitchFamily="34" charset="0"/>
                <a:cs typeface="Arial" pitchFamily="34" charset="0"/>
              </a:rPr>
              <a:t>   Antofagasta – Mejillones : 65 Km</a:t>
            </a:r>
          </a:p>
          <a:p>
            <a:pPr marL="273050" indent="0">
              <a:lnSpc>
                <a:spcPct val="90000"/>
              </a:lnSpc>
            </a:pPr>
            <a:endParaRPr lang="es-ES" sz="1800" b="1" dirty="0" smtClean="0">
              <a:latin typeface="Arial" pitchFamily="34" charset="0"/>
              <a:cs typeface="Arial" pitchFamily="34" charset="0"/>
            </a:endParaRPr>
          </a:p>
          <a:p>
            <a:pPr marL="273050" indent="0">
              <a:lnSpc>
                <a:spcPct val="90000"/>
              </a:lnSpc>
            </a:pPr>
            <a:r>
              <a:rPr lang="es-ES" sz="1800" b="1" dirty="0" smtClean="0">
                <a:latin typeface="Arial" pitchFamily="34" charset="0"/>
                <a:cs typeface="Arial" pitchFamily="34" charset="0"/>
              </a:rPr>
              <a:t>   Antofagasta – Sierra Gorda : 147 Km</a:t>
            </a:r>
          </a:p>
          <a:p>
            <a:pPr marL="273050" indent="0">
              <a:lnSpc>
                <a:spcPct val="90000"/>
              </a:lnSpc>
            </a:pPr>
            <a:endParaRPr lang="es-ES" sz="1800" b="1" dirty="0" smtClean="0">
              <a:latin typeface="Arial" pitchFamily="34" charset="0"/>
              <a:cs typeface="Arial" pitchFamily="34" charset="0"/>
            </a:endParaRPr>
          </a:p>
          <a:p>
            <a:pPr marL="273050" indent="0">
              <a:lnSpc>
                <a:spcPct val="90000"/>
              </a:lnSpc>
            </a:pPr>
            <a:r>
              <a:rPr lang="es-ES" sz="1800" b="1" dirty="0" smtClean="0">
                <a:latin typeface="Arial" pitchFamily="34" charset="0"/>
                <a:cs typeface="Arial" pitchFamily="34" charset="0"/>
              </a:rPr>
              <a:t>   Antofagasta – San Pedro Atacama 340 Km</a:t>
            </a:r>
          </a:p>
          <a:p>
            <a:pPr marL="273050" indent="0">
              <a:lnSpc>
                <a:spcPct val="90000"/>
              </a:lnSpc>
            </a:pPr>
            <a:endParaRPr lang="es-ES" sz="1800" b="1" dirty="0" smtClean="0">
              <a:latin typeface="Arial" pitchFamily="34" charset="0"/>
              <a:cs typeface="Arial" pitchFamily="34" charset="0"/>
            </a:endParaRPr>
          </a:p>
          <a:p>
            <a:pPr marL="273050" indent="0">
              <a:lnSpc>
                <a:spcPct val="90000"/>
              </a:lnSpc>
            </a:pPr>
            <a:r>
              <a:rPr lang="es-ES" sz="1800" b="1" dirty="0" smtClean="0">
                <a:latin typeface="Arial" pitchFamily="34" charset="0"/>
                <a:cs typeface="Arial" pitchFamily="34" charset="0"/>
              </a:rPr>
              <a:t>   Antofagasta – María Elena : 203 Km</a:t>
            </a:r>
          </a:p>
          <a:p>
            <a:pPr marL="273050" indent="0">
              <a:lnSpc>
                <a:spcPct val="90000"/>
              </a:lnSpc>
            </a:pPr>
            <a:endParaRPr lang="es-ES" sz="1800" b="1" dirty="0" smtClean="0">
              <a:latin typeface="Arial" pitchFamily="34" charset="0"/>
              <a:cs typeface="Arial" pitchFamily="34" charset="0"/>
            </a:endParaRPr>
          </a:p>
          <a:p>
            <a:pPr marL="273050" indent="0">
              <a:lnSpc>
                <a:spcPct val="90000"/>
              </a:lnSpc>
            </a:pPr>
            <a:r>
              <a:rPr lang="es-ES" sz="1800" b="1" dirty="0" smtClean="0">
                <a:latin typeface="Arial" pitchFamily="34" charset="0"/>
                <a:cs typeface="Arial" pitchFamily="34" charset="0"/>
              </a:rPr>
              <a:t>   Antofagasta – Tocopilla: 188 Km</a:t>
            </a:r>
          </a:p>
          <a:p>
            <a:pPr marL="273050" indent="0">
              <a:lnSpc>
                <a:spcPct val="90000"/>
              </a:lnSpc>
            </a:pPr>
            <a:endParaRPr lang="es-ES" sz="1800" b="1" dirty="0" smtClean="0">
              <a:latin typeface="Arial" pitchFamily="34" charset="0"/>
              <a:cs typeface="Arial" pitchFamily="34" charset="0"/>
            </a:endParaRPr>
          </a:p>
          <a:p>
            <a:pPr marL="273050" indent="0">
              <a:lnSpc>
                <a:spcPct val="90000"/>
              </a:lnSpc>
            </a:pPr>
            <a:r>
              <a:rPr lang="es-ES" sz="1800" b="1" dirty="0" smtClean="0">
                <a:latin typeface="Arial" pitchFamily="34" charset="0"/>
                <a:cs typeface="Arial" pitchFamily="34" charset="0"/>
              </a:rPr>
              <a:t>   Antofagasta – Calama : 215 Km</a:t>
            </a:r>
          </a:p>
          <a:p>
            <a:pPr marL="273050" indent="0">
              <a:lnSpc>
                <a:spcPct val="90000"/>
              </a:lnSpc>
            </a:pPr>
            <a:endParaRPr lang="es-ES" sz="1800" b="1" dirty="0" smtClean="0">
              <a:latin typeface="Arial" pitchFamily="34" charset="0"/>
              <a:cs typeface="Arial" pitchFamily="34" charset="0"/>
            </a:endParaRPr>
          </a:p>
          <a:p>
            <a:pPr marL="273050" indent="0">
              <a:lnSpc>
                <a:spcPct val="90000"/>
              </a:lnSpc>
            </a:pPr>
            <a:r>
              <a:rPr lang="es-ES" sz="1800" b="1" dirty="0" smtClean="0">
                <a:latin typeface="Arial" pitchFamily="34" charset="0"/>
                <a:cs typeface="Arial" pitchFamily="34" charset="0"/>
              </a:rPr>
              <a:t>   Antofagasta – </a:t>
            </a:r>
            <a:r>
              <a:rPr lang="es-ES" sz="1800" b="1" dirty="0" err="1" smtClean="0">
                <a:latin typeface="Arial" pitchFamily="34" charset="0"/>
                <a:cs typeface="Arial" pitchFamily="34" charset="0"/>
              </a:rPr>
              <a:t>Ollague</a:t>
            </a:r>
            <a:r>
              <a:rPr lang="es-ES" sz="1800" b="1" dirty="0" smtClean="0">
                <a:latin typeface="Arial" pitchFamily="34" charset="0"/>
                <a:cs typeface="Arial" pitchFamily="34" charset="0"/>
              </a:rPr>
              <a:t> : 410 Km</a:t>
            </a:r>
          </a:p>
          <a:p>
            <a:pPr marL="273050" indent="0">
              <a:lnSpc>
                <a:spcPct val="90000"/>
              </a:lnSpc>
            </a:pPr>
            <a:endParaRPr lang="es-ES" sz="1400" dirty="0" smtClean="0">
              <a:latin typeface="Arial" pitchFamily="34" charset="0"/>
              <a:cs typeface="Arial" pitchFamily="34" charset="0"/>
            </a:endParaRPr>
          </a:p>
          <a:p>
            <a:endParaRPr lang="es-ES" dirty="0"/>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4" cstate="print"/>
          <a:srcRect/>
          <a:stretch>
            <a:fillRect/>
          </a:stretch>
        </p:blipFill>
        <p:spPr bwMode="auto">
          <a:xfrm>
            <a:off x="214282" y="214290"/>
            <a:ext cx="665162" cy="719138"/>
          </a:xfrm>
          <a:prstGeom prst="rect">
            <a:avLst/>
          </a:prstGeom>
          <a:noFill/>
        </p:spPr>
      </p:pic>
      <p:pic>
        <p:nvPicPr>
          <p:cNvPr id="7" name="6 Imagen" descr="Chile-Antofagasta-.jpg"/>
          <p:cNvPicPr>
            <a:picLocks noChangeAspect="1"/>
          </p:cNvPicPr>
          <p:nvPr/>
        </p:nvPicPr>
        <p:blipFill>
          <a:blip r:embed="rId5" cstate="print"/>
          <a:stretch>
            <a:fillRect/>
          </a:stretch>
        </p:blipFill>
        <p:spPr>
          <a:xfrm>
            <a:off x="4930032" y="0"/>
            <a:ext cx="3928248" cy="2643182"/>
          </a:xfrm>
          <a:prstGeom prst="rect">
            <a:avLst/>
          </a:prstGeom>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
        <p:nvSpPr>
          <p:cNvPr id="6" name="2 Marcador de contenido"/>
          <p:cNvSpPr>
            <a:spLocks noGrp="1"/>
          </p:cNvSpPr>
          <p:nvPr>
            <p:ph idx="1"/>
          </p:nvPr>
        </p:nvSpPr>
        <p:spPr>
          <a:xfrm>
            <a:off x="285720" y="1000108"/>
            <a:ext cx="4429156" cy="3357586"/>
          </a:xfrm>
        </p:spPr>
        <p:txBody>
          <a:bodyPr>
            <a:normAutofit fontScale="77500" lnSpcReduction="20000"/>
          </a:bodyPr>
          <a:lstStyle/>
          <a:p>
            <a:pPr>
              <a:buNone/>
            </a:pPr>
            <a:r>
              <a:rPr lang="es-CO" sz="2100" b="1" dirty="0" smtClean="0">
                <a:latin typeface="Arial" pitchFamily="34" charset="0"/>
                <a:cs typeface="Arial" pitchFamily="34" charset="0"/>
              </a:rPr>
              <a:t> </a:t>
            </a:r>
          </a:p>
          <a:p>
            <a:pPr>
              <a:buNone/>
            </a:pPr>
            <a:r>
              <a:rPr lang="es-ES" sz="2100" b="1" u="sng" dirty="0" smtClean="0">
                <a:latin typeface="Arial" pitchFamily="34" charset="0"/>
                <a:cs typeface="Arial" pitchFamily="34" charset="0"/>
              </a:rPr>
              <a:t>ANTOFAGASTA</a:t>
            </a:r>
          </a:p>
          <a:p>
            <a:pPr>
              <a:buNone/>
            </a:pPr>
            <a:endParaRPr lang="es-ES" sz="2600" b="1" u="sng" dirty="0" smtClean="0">
              <a:latin typeface="Arial" pitchFamily="34" charset="0"/>
              <a:cs typeface="Arial" pitchFamily="34" charset="0"/>
            </a:endParaRPr>
          </a:p>
          <a:p>
            <a:pPr>
              <a:buNone/>
            </a:pPr>
            <a:endParaRPr lang="es-ES" sz="2600" b="1" u="sng" dirty="0" smtClean="0">
              <a:latin typeface="Arial" pitchFamily="34" charset="0"/>
              <a:cs typeface="Arial" pitchFamily="34" charset="0"/>
            </a:endParaRPr>
          </a:p>
          <a:p>
            <a:pPr algn="just"/>
            <a:r>
              <a:rPr lang="es-CL" sz="1300" b="1" dirty="0" smtClean="0">
                <a:latin typeface="Arial" pitchFamily="34" charset="0"/>
                <a:cs typeface="Arial" pitchFamily="34" charset="0"/>
              </a:rPr>
              <a:t>E</a:t>
            </a:r>
            <a:r>
              <a:rPr lang="es-ES" sz="1300" b="1" dirty="0" smtClean="0">
                <a:latin typeface="Arial" pitchFamily="34" charset="0"/>
                <a:cs typeface="Arial" pitchFamily="34" charset="0"/>
              </a:rPr>
              <a:t>s una comuna, ciudad y puerto del norte de Chile, capital de la Provincia de Antofagasta y capital regional de la Región de Antofagasta. Las principales actividades industriales de Antofagasta, que es la zona minera por excelencia del país, se encuentran íntimamente ligadas a la minería. En las últimas décadas, desde los años 70, ha presentado un sostenido crecimiento en las áreas relativas a la construcción, comercio y hotelería, además de un notable desarrollo urbano. Antofagasta es considerada la ciudad con el mayor ingreso per cápita de Chile alcanzando los 37 000 USD. Su alto desarrollo la proyecta como una de las futuras zonas metropolitanas del norte de Chile en las próximas décadas.</a:t>
            </a:r>
          </a:p>
          <a:p>
            <a:r>
              <a:rPr lang="es-ES" sz="1300" b="1" dirty="0" smtClean="0">
                <a:latin typeface="Arial" pitchFamily="34" charset="0"/>
                <a:cs typeface="Arial" pitchFamily="34" charset="0"/>
              </a:rPr>
              <a:t>Alcalde : Karen Rojo Venegas</a:t>
            </a:r>
            <a:endParaRPr lang="es-CL" sz="1300" b="1" dirty="0" smtClean="0">
              <a:latin typeface="Arial" pitchFamily="34" charset="0"/>
              <a:cs typeface="Arial" pitchFamily="34" charset="0"/>
            </a:endParaRPr>
          </a:p>
          <a:p>
            <a:r>
              <a:rPr lang="es-CL" sz="1300" b="1" dirty="0" smtClean="0">
                <a:latin typeface="Arial" pitchFamily="34" charset="0"/>
                <a:cs typeface="Arial" pitchFamily="34" charset="0"/>
              </a:rPr>
              <a:t>Población : </a:t>
            </a:r>
            <a:r>
              <a:rPr lang="es-ES" sz="1300" b="1" dirty="0" smtClean="0">
                <a:latin typeface="Arial" pitchFamily="34" charset="0"/>
                <a:cs typeface="Arial" pitchFamily="34" charset="0"/>
              </a:rPr>
              <a:t>346.126 habitantes</a:t>
            </a:r>
            <a:endParaRPr lang="es-CL" sz="1300" b="1" dirty="0" smtClean="0">
              <a:latin typeface="Arial" pitchFamily="34" charset="0"/>
              <a:cs typeface="Arial" pitchFamily="34" charset="0"/>
            </a:endParaRPr>
          </a:p>
          <a:p>
            <a:r>
              <a:rPr lang="es-CL" sz="1300" b="1" dirty="0" smtClean="0">
                <a:latin typeface="Arial" pitchFamily="34" charset="0"/>
                <a:cs typeface="Arial" pitchFamily="34" charset="0"/>
              </a:rPr>
              <a:t>Superficie  : </a:t>
            </a:r>
            <a:r>
              <a:rPr lang="es-ES" sz="1300" b="1" dirty="0" smtClean="0">
                <a:latin typeface="Arial" pitchFamily="34" charset="0"/>
                <a:cs typeface="Arial" pitchFamily="34" charset="0"/>
              </a:rPr>
              <a:t>30.718 1 km²</a:t>
            </a:r>
          </a:p>
          <a:p>
            <a:pPr>
              <a:buNone/>
            </a:pPr>
            <a:endParaRPr lang="es-ES" sz="4000" dirty="0">
              <a:latin typeface="Arial" pitchFamily="34" charset="0"/>
              <a:cs typeface="Arial" pitchFamily="34" charset="0"/>
            </a:endParaRPr>
          </a:p>
          <a:p>
            <a:endParaRPr lang="es-ES" dirty="0"/>
          </a:p>
        </p:txBody>
      </p:sp>
      <p:sp>
        <p:nvSpPr>
          <p:cNvPr id="48" name="3 Marcador de contenido"/>
          <p:cNvSpPr>
            <a:spLocks noGrp="1"/>
          </p:cNvSpPr>
          <p:nvPr>
            <p:ph idx="1"/>
          </p:nvPr>
        </p:nvSpPr>
        <p:spPr>
          <a:xfrm>
            <a:off x="214282" y="4500570"/>
            <a:ext cx="4786346" cy="1714512"/>
          </a:xfrm>
        </p:spPr>
        <p:txBody>
          <a:bodyPr>
            <a:normAutofit lnSpcReduction="10000"/>
          </a:bodyPr>
          <a:lstStyle/>
          <a:p>
            <a:pPr>
              <a:buNone/>
            </a:pPr>
            <a:r>
              <a:rPr lang="es-CO" sz="1200" b="1" dirty="0" smtClean="0">
                <a:latin typeface="Arial" pitchFamily="34" charset="0"/>
                <a:cs typeface="Arial" pitchFamily="34" charset="0"/>
              </a:rPr>
              <a:t>PROYECTOS  EN  FORMULACION</a:t>
            </a:r>
          </a:p>
          <a:p>
            <a:pPr>
              <a:buNone/>
            </a:pPr>
            <a:endParaRPr lang="es-CO" sz="1200" b="1" dirty="0" smtClean="0">
              <a:latin typeface="Arial" pitchFamily="34" charset="0"/>
              <a:cs typeface="Arial" pitchFamily="34" charset="0"/>
            </a:endParaRPr>
          </a:p>
          <a:p>
            <a:pPr marL="514350" indent="-514350">
              <a:buFont typeface="+mj-lt"/>
              <a:buAutoNum type="arabicParenR"/>
            </a:pPr>
            <a:r>
              <a:rPr lang="es-ES" sz="1000" b="1" dirty="0" smtClean="0">
                <a:latin typeface="Arial" pitchFamily="34" charset="0"/>
                <a:cs typeface="Arial" pitchFamily="34" charset="0"/>
              </a:rPr>
              <a:t>Mejoramiento muros de contención y cercos de Multicancha localidad de Juan  López . PMU  / $39.700.541 </a:t>
            </a:r>
          </a:p>
          <a:p>
            <a:pPr marL="514350" indent="-514350">
              <a:buFont typeface="+mj-lt"/>
              <a:buAutoNum type="arabicParenR"/>
            </a:pPr>
            <a:r>
              <a:rPr lang="es-ES" sz="1000" b="1" dirty="0" smtClean="0">
                <a:latin typeface="Arial" pitchFamily="34" charset="0"/>
                <a:cs typeface="Arial" pitchFamily="34" charset="0"/>
              </a:rPr>
              <a:t>Mejoramiento de Pavimentos e implementación de Multicancha en localidad de Juan López. PMU /  $48.902.000 </a:t>
            </a:r>
          </a:p>
          <a:p>
            <a:pPr marL="514350" indent="-514350">
              <a:buFont typeface="+mj-lt"/>
              <a:buAutoNum type="arabicParenR"/>
            </a:pPr>
            <a:r>
              <a:rPr lang="es-ES" sz="1000" b="1" dirty="0" smtClean="0">
                <a:latin typeface="Arial" pitchFamily="34" charset="0"/>
                <a:cs typeface="Arial" pitchFamily="34" charset="0"/>
              </a:rPr>
              <a:t>Instalación  de sistema de Autogeneración eléctrica con iluminación LED para MC  localidad de Juan López. PMB  /  $99.240.050 </a:t>
            </a:r>
          </a:p>
          <a:p>
            <a:endParaRPr lang="es-ES" i="1" dirty="0">
              <a:latin typeface="+mj-lt"/>
            </a:endParaRPr>
          </a:p>
        </p:txBody>
      </p:sp>
      <p:pic>
        <p:nvPicPr>
          <p:cNvPr id="8" name="7 Imagen" descr="antofagasta1.jpg"/>
          <p:cNvPicPr>
            <a:picLocks noChangeAspect="1"/>
          </p:cNvPicPr>
          <p:nvPr/>
        </p:nvPicPr>
        <p:blipFill>
          <a:blip r:embed="rId6" cstate="print"/>
          <a:stretch>
            <a:fillRect/>
          </a:stretch>
        </p:blipFill>
        <p:spPr>
          <a:xfrm>
            <a:off x="4935316" y="2571745"/>
            <a:ext cx="3922965" cy="2214578"/>
          </a:xfrm>
          <a:prstGeom prst="rect">
            <a:avLst/>
          </a:prstGeom>
        </p:spPr>
      </p:pic>
      <p:pic>
        <p:nvPicPr>
          <p:cNvPr id="10" name="9 Imagen" descr="antofagasta31.jpg"/>
          <p:cNvPicPr>
            <a:picLocks noChangeAspect="1"/>
          </p:cNvPicPr>
          <p:nvPr/>
        </p:nvPicPr>
        <p:blipFill>
          <a:blip r:embed="rId7" cstate="print"/>
          <a:stretch>
            <a:fillRect/>
          </a:stretch>
        </p:blipFill>
        <p:spPr>
          <a:xfrm>
            <a:off x="4929190" y="4759866"/>
            <a:ext cx="3929090" cy="2098135"/>
          </a:xfrm>
          <a:prstGeom prst="rect">
            <a:avLst/>
          </a:prstGeom>
        </p:spPr>
      </p:pic>
      <p:pic>
        <p:nvPicPr>
          <p:cNvPr id="11" name="10 Imagen" descr="450px-Escudo_de_Antofagasta.svg.png"/>
          <p:cNvPicPr>
            <a:picLocks noChangeAspect="1"/>
          </p:cNvPicPr>
          <p:nvPr/>
        </p:nvPicPr>
        <p:blipFill>
          <a:blip r:embed="rId8" cstate="print"/>
          <a:stretch>
            <a:fillRect/>
          </a:stretch>
        </p:blipFill>
        <p:spPr>
          <a:xfrm>
            <a:off x="3929058" y="785794"/>
            <a:ext cx="1006447" cy="121444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46 Imagen" descr="Maria-Elena.png"/>
          <p:cNvPicPr>
            <a:picLocks noChangeAspect="1"/>
          </p:cNvPicPr>
          <p:nvPr/>
        </p:nvPicPr>
        <p:blipFill>
          <a:blip r:embed="rId4" cstate="print"/>
          <a:stretch>
            <a:fillRect/>
          </a:stretch>
        </p:blipFill>
        <p:spPr>
          <a:xfrm>
            <a:off x="5429256" y="-1"/>
            <a:ext cx="3426910" cy="2895739"/>
          </a:xfrm>
          <a:prstGeom prst="rect">
            <a:avLst/>
          </a:prstGeom>
        </p:spPr>
      </p:pic>
      <p:pic>
        <p:nvPicPr>
          <p:cNvPr id="38" name="37 Imagen" descr="6849712659_bde7d3fccf_z.jpg"/>
          <p:cNvPicPr>
            <a:picLocks noChangeAspect="1"/>
          </p:cNvPicPr>
          <p:nvPr/>
        </p:nvPicPr>
        <p:blipFill>
          <a:blip r:embed="rId5" cstate="print"/>
          <a:stretch>
            <a:fillRect/>
          </a:stretch>
        </p:blipFill>
        <p:spPr>
          <a:xfrm>
            <a:off x="5429256" y="2870295"/>
            <a:ext cx="3429024" cy="4012021"/>
          </a:xfrm>
          <a:prstGeom prst="rect">
            <a:avLst/>
          </a:prstGeom>
        </p:spPr>
      </p:pic>
      <p:pic>
        <p:nvPicPr>
          <p:cNvPr id="4112" name="Picture 16"/>
          <p:cNvPicPr>
            <a:picLocks noChangeAspect="1" noChangeArrowheads="1"/>
          </p:cNvPicPr>
          <p:nvPr/>
        </p:nvPicPr>
        <p:blipFill>
          <a:blip r:embed="rId6" cstate="print"/>
          <a:srcRect/>
          <a:stretch>
            <a:fillRect/>
          </a:stretch>
        </p:blipFill>
        <p:spPr bwMode="auto">
          <a:xfrm>
            <a:off x="214282" y="214290"/>
            <a:ext cx="665162" cy="719138"/>
          </a:xfrm>
          <a:prstGeom prst="rect">
            <a:avLst/>
          </a:prstGeom>
          <a:noFill/>
        </p:spPr>
      </p:pic>
      <p:sp>
        <p:nvSpPr>
          <p:cNvPr id="9" name="Text Box 15"/>
          <p:cNvSpPr txBox="1">
            <a:spLocks noChangeArrowheads="1"/>
          </p:cNvSpPr>
          <p:nvPr/>
        </p:nvSpPr>
        <p:spPr bwMode="auto">
          <a:xfrm>
            <a:off x="857224" y="214290"/>
            <a:ext cx="8072462" cy="630942"/>
          </a:xfrm>
          <a:prstGeom prst="rect">
            <a:avLst/>
          </a:prstGeom>
          <a:noFill/>
          <a:ln w="9525">
            <a:noFill/>
            <a:miter lim="800000"/>
            <a:headEnd/>
            <a:tailEnd/>
          </a:ln>
          <a:effectLst/>
        </p:spPr>
        <p:txBody>
          <a:bodyPr wrap="square">
            <a:spAutoFit/>
          </a:bodyPr>
          <a:lstStyle/>
          <a:p>
            <a:pPr algn="l">
              <a:spcBef>
                <a:spcPct val="50000"/>
              </a:spcBef>
            </a:pPr>
            <a:endParaRPr lang="es-ES" sz="800" dirty="0">
              <a:solidFill>
                <a:schemeClr val="bg2"/>
              </a:solidFill>
              <a:latin typeface="AGaramond Bold" pitchFamily="18" charset="0"/>
            </a:endParaRPr>
          </a:p>
          <a:p>
            <a:pPr algn="l">
              <a:spcBef>
                <a:spcPct val="50000"/>
              </a:spcBef>
            </a:pPr>
            <a:r>
              <a:rPr lang="es-ES" b="1" dirty="0">
                <a:solidFill>
                  <a:schemeClr val="tx1">
                    <a:lumMod val="75000"/>
                    <a:lumOff val="25000"/>
                  </a:schemeClr>
                </a:solidFill>
                <a:effectLst>
                  <a:outerShdw blurRad="38100" dist="38100" dir="2700000" algn="tl">
                    <a:srgbClr val="C0C0C0"/>
                  </a:outerShdw>
                </a:effectLst>
                <a:latin typeface="Century Gothic" pitchFamily="34" charset="0"/>
              </a:rPr>
              <a:t>ASOCIACIÓN </a:t>
            </a:r>
            <a:r>
              <a:rPr lang="es-ES" b="1" dirty="0" smtClean="0">
                <a:solidFill>
                  <a:schemeClr val="tx1">
                    <a:lumMod val="75000"/>
                    <a:lumOff val="25000"/>
                  </a:schemeClr>
                </a:solidFill>
                <a:effectLst>
                  <a:outerShdw blurRad="38100" dist="38100" dir="2700000" algn="tl">
                    <a:srgbClr val="C0C0C0"/>
                  </a:outerShdw>
                </a:effectLst>
                <a:latin typeface="Century Gothic" pitchFamily="34" charset="0"/>
              </a:rPr>
              <a:t>DE MUNICIPALIDADES REGION DE ANTOFAGASTA </a:t>
            </a:r>
            <a:endParaRPr lang="es-ES" b="1" dirty="0">
              <a:solidFill>
                <a:schemeClr val="tx1">
                  <a:lumMod val="75000"/>
                  <a:lumOff val="25000"/>
                </a:schemeClr>
              </a:solidFill>
              <a:effectLst>
                <a:outerShdw blurRad="38100" dist="38100" dir="2700000" algn="tl">
                  <a:srgbClr val="C0C0C0"/>
                </a:outerShdw>
              </a:effectLst>
              <a:latin typeface="Century Gothic" pitchFamily="34" charset="0"/>
            </a:endParaRPr>
          </a:p>
        </p:txBody>
      </p:sp>
      <p:sp>
        <p:nvSpPr>
          <p:cNvPr id="6" name="2 Marcador de contenido"/>
          <p:cNvSpPr>
            <a:spLocks noGrp="1"/>
          </p:cNvSpPr>
          <p:nvPr>
            <p:ph idx="1"/>
          </p:nvPr>
        </p:nvSpPr>
        <p:spPr>
          <a:xfrm>
            <a:off x="357158" y="1285860"/>
            <a:ext cx="3929090" cy="2643206"/>
          </a:xfrm>
        </p:spPr>
        <p:txBody>
          <a:bodyPr>
            <a:normAutofit/>
          </a:bodyPr>
          <a:lstStyle/>
          <a:p>
            <a:pPr>
              <a:buNone/>
            </a:pPr>
            <a:r>
              <a:rPr lang="es-ES" sz="1800" b="1" u="sng" dirty="0" smtClean="0">
                <a:latin typeface="Arial" pitchFamily="34" charset="0"/>
                <a:cs typeface="Arial" pitchFamily="34" charset="0"/>
              </a:rPr>
              <a:t>MARIA ELENA</a:t>
            </a:r>
          </a:p>
          <a:p>
            <a:pPr algn="just"/>
            <a:r>
              <a:rPr lang="es-CL" sz="1000" b="1" dirty="0" smtClean="0">
                <a:latin typeface="Arial" pitchFamily="34" charset="0"/>
                <a:cs typeface="Arial" pitchFamily="34" charset="0"/>
              </a:rPr>
              <a:t>La comuna de María Elena, inserta en medio del desierto más árido del mundo, el desierto de Atacama, se ubica en la Región de Antofagasta, provincia de Tocopilla. Se sitúa entre los 21° 18’ 79’’ y los 22°52’ 19’’ Latitud Sur y entre los 68°51’ 29’’ y los 69°58’ 32’’ Longitud Oeste y posee una altitud de 1.250 metros sobre el nivel del mar </a:t>
            </a:r>
            <a:r>
              <a:rPr lang="es-ES" sz="1000" b="1" dirty="0" smtClean="0">
                <a:latin typeface="Arial" pitchFamily="34" charset="0"/>
                <a:cs typeface="Arial" pitchFamily="34" charset="0"/>
              </a:rPr>
              <a:t>. </a:t>
            </a:r>
            <a:endParaRPr lang="es-CL" sz="1000" b="1" dirty="0" smtClean="0">
              <a:latin typeface="Arial" pitchFamily="34" charset="0"/>
              <a:cs typeface="Arial" pitchFamily="34" charset="0"/>
            </a:endParaRPr>
          </a:p>
          <a:p>
            <a:r>
              <a:rPr lang="es-ES" sz="1000" b="1" dirty="0" smtClean="0">
                <a:latin typeface="Arial" pitchFamily="34" charset="0"/>
                <a:cs typeface="Arial" pitchFamily="34" charset="0"/>
              </a:rPr>
              <a:t>Alcalde : Jorge Godoy </a:t>
            </a:r>
            <a:r>
              <a:rPr lang="es-ES" sz="1000" b="1" dirty="0" err="1" smtClean="0">
                <a:latin typeface="Arial" pitchFamily="34" charset="0"/>
                <a:cs typeface="Arial" pitchFamily="34" charset="0"/>
              </a:rPr>
              <a:t>Bolvarán</a:t>
            </a:r>
            <a:endParaRPr lang="es-CL" sz="1000" b="1" dirty="0" smtClean="0">
              <a:latin typeface="Arial" pitchFamily="34" charset="0"/>
              <a:cs typeface="Arial" pitchFamily="34" charset="0"/>
            </a:endParaRPr>
          </a:p>
          <a:p>
            <a:r>
              <a:rPr lang="es-CL" sz="1000" b="1" dirty="0" smtClean="0">
                <a:latin typeface="Arial" pitchFamily="34" charset="0"/>
                <a:cs typeface="Arial" pitchFamily="34" charset="0"/>
              </a:rPr>
              <a:t>Población : </a:t>
            </a:r>
            <a:r>
              <a:rPr lang="es-ES" sz="1000" b="1" dirty="0" smtClean="0">
                <a:latin typeface="Arial" pitchFamily="34" charset="0"/>
                <a:cs typeface="Arial" pitchFamily="34" charset="0"/>
              </a:rPr>
              <a:t>4,593 </a:t>
            </a:r>
            <a:r>
              <a:rPr lang="es-ES" sz="1000" b="1" dirty="0" err="1" smtClean="0">
                <a:latin typeface="Arial" pitchFamily="34" charset="0"/>
                <a:cs typeface="Arial" pitchFamily="34" charset="0"/>
              </a:rPr>
              <a:t>hab</a:t>
            </a:r>
            <a:r>
              <a:rPr lang="es-ES" sz="1000" b="1" dirty="0" smtClean="0">
                <a:latin typeface="Arial" pitchFamily="34" charset="0"/>
                <a:cs typeface="Arial" pitchFamily="34" charset="0"/>
              </a:rPr>
              <a:t>.</a:t>
            </a:r>
            <a:endParaRPr lang="es-CL" sz="1000" b="1" dirty="0" smtClean="0">
              <a:latin typeface="Arial" pitchFamily="34" charset="0"/>
              <a:cs typeface="Arial" pitchFamily="34" charset="0"/>
            </a:endParaRPr>
          </a:p>
          <a:p>
            <a:r>
              <a:rPr lang="es-CL" sz="1000" b="1" dirty="0" smtClean="0">
                <a:latin typeface="Arial" pitchFamily="34" charset="0"/>
                <a:cs typeface="Arial" pitchFamily="34" charset="0"/>
              </a:rPr>
              <a:t>Superficie  : 12.197 km2</a:t>
            </a:r>
          </a:p>
          <a:p>
            <a:r>
              <a:rPr lang="es-ES" sz="1000" b="1" dirty="0" smtClean="0">
                <a:latin typeface="Arial" pitchFamily="34" charset="0"/>
                <a:cs typeface="Arial" pitchFamily="34" charset="0"/>
              </a:rPr>
              <a:t>Distancia Antofagasta – María Elena : 203 Km</a:t>
            </a:r>
          </a:p>
          <a:p>
            <a:pPr>
              <a:buNone/>
            </a:pPr>
            <a:endParaRPr lang="es-ES" sz="4000" dirty="0" smtClean="0">
              <a:latin typeface="Arial" pitchFamily="34" charset="0"/>
              <a:cs typeface="Arial" pitchFamily="34" charset="0"/>
            </a:endParaRPr>
          </a:p>
          <a:p>
            <a:pPr>
              <a:buNone/>
            </a:pPr>
            <a:endParaRPr lang="es-ES" sz="4000" dirty="0">
              <a:latin typeface="Arial" pitchFamily="34" charset="0"/>
              <a:cs typeface="Arial" pitchFamily="34" charset="0"/>
            </a:endParaRPr>
          </a:p>
          <a:p>
            <a:endParaRPr lang="es-ES" dirty="0"/>
          </a:p>
        </p:txBody>
      </p:sp>
      <p:sp>
        <p:nvSpPr>
          <p:cNvPr id="48" name="3 Marcador de contenido"/>
          <p:cNvSpPr>
            <a:spLocks noGrp="1"/>
          </p:cNvSpPr>
          <p:nvPr>
            <p:ph idx="1"/>
          </p:nvPr>
        </p:nvSpPr>
        <p:spPr>
          <a:xfrm>
            <a:off x="428596" y="3714752"/>
            <a:ext cx="4214842" cy="2857520"/>
          </a:xfrm>
        </p:spPr>
        <p:txBody>
          <a:bodyPr>
            <a:normAutofit/>
          </a:bodyPr>
          <a:lstStyle/>
          <a:p>
            <a:pPr>
              <a:buNone/>
            </a:pPr>
            <a:r>
              <a:rPr lang="es-CO" sz="1200" b="1" dirty="0" smtClean="0">
                <a:latin typeface="Arial" pitchFamily="34" charset="0"/>
                <a:cs typeface="Arial" pitchFamily="34" charset="0"/>
              </a:rPr>
              <a:t>PROYECTOS  EN EVALUACIÓN</a:t>
            </a:r>
          </a:p>
          <a:p>
            <a:pPr marL="514350" lvl="0" indent="-514350">
              <a:buFont typeface="+mj-lt"/>
              <a:buAutoNum type="arabicParenR"/>
            </a:pPr>
            <a:r>
              <a:rPr lang="es-ES" sz="1000" b="1" dirty="0" smtClean="0">
                <a:latin typeface="Arial" pitchFamily="34" charset="0"/>
                <a:cs typeface="Arial" pitchFamily="34" charset="0"/>
              </a:rPr>
              <a:t>Reposición Pavimento Jardín Infantil Escuela Arturo Pérez Canto . PMU / $ 41.892.760 </a:t>
            </a:r>
          </a:p>
          <a:p>
            <a:pPr marL="514350" lvl="0" indent="-514350">
              <a:buFont typeface="+mj-lt"/>
              <a:buAutoNum type="arabicParenR"/>
            </a:pPr>
            <a:r>
              <a:rPr lang="es-ES" sz="1000" b="1" dirty="0" smtClean="0">
                <a:latin typeface="Arial" pitchFamily="34" charset="0"/>
                <a:cs typeface="Arial" pitchFamily="34" charset="0"/>
              </a:rPr>
              <a:t>Mejoramiento Pavimento Multicancha Escuela Arturo Pérez Canto. PMU /  $ 49.983.927</a:t>
            </a:r>
          </a:p>
          <a:p>
            <a:pPr lvl="0">
              <a:buNone/>
            </a:pPr>
            <a:r>
              <a:rPr lang="es-CO" sz="1200" b="1" dirty="0" smtClean="0">
                <a:latin typeface="Arial" pitchFamily="34" charset="0"/>
                <a:cs typeface="Arial" pitchFamily="34" charset="0"/>
              </a:rPr>
              <a:t>PROYECTOS  EN FORMULACIÓN</a:t>
            </a:r>
          </a:p>
          <a:p>
            <a:pPr marL="514350" lvl="0" indent="-514350">
              <a:buFont typeface="+mj-lt"/>
              <a:buAutoNum type="arabicPeriod"/>
            </a:pPr>
            <a:r>
              <a:rPr lang="es-ES" sz="1000" b="1" dirty="0" smtClean="0">
                <a:latin typeface="Arial" pitchFamily="34" charset="0"/>
                <a:cs typeface="Arial" pitchFamily="34" charset="0"/>
              </a:rPr>
              <a:t>Mejoramiento Paseo Ignacio Carrera Pinto María Elena .</a:t>
            </a:r>
          </a:p>
          <a:p>
            <a:pPr marL="514350" lvl="0" indent="-514350">
              <a:buNone/>
            </a:pPr>
            <a:r>
              <a:rPr lang="es-ES" sz="1000" b="1" dirty="0" smtClean="0">
                <a:latin typeface="Arial" pitchFamily="34" charset="0"/>
                <a:cs typeface="Arial" pitchFamily="34" charset="0"/>
              </a:rPr>
              <a:t>	PMU + RS / $ 180.000.000</a:t>
            </a:r>
          </a:p>
          <a:p>
            <a:pPr marL="514350" lvl="0" indent="-514350">
              <a:buFont typeface="+mj-lt"/>
              <a:buAutoNum type="arabicPeriod" startAt="2"/>
            </a:pPr>
            <a:r>
              <a:rPr lang="es-ES" sz="1000" b="1" dirty="0" smtClean="0">
                <a:latin typeface="Arial" pitchFamily="34" charset="0"/>
                <a:cs typeface="Arial" pitchFamily="34" charset="0"/>
              </a:rPr>
              <a:t>Mejoramiento Plaza Bicentenario María Elena PMU + RS</a:t>
            </a:r>
          </a:p>
          <a:p>
            <a:pPr marL="514350" lvl="0" indent="-514350">
              <a:buFont typeface="+mj-lt"/>
              <a:buAutoNum type="arabicPeriod" startAt="2"/>
            </a:pPr>
            <a:r>
              <a:rPr lang="es-ES" sz="1000" b="1" dirty="0" smtClean="0">
                <a:latin typeface="Arial" pitchFamily="34" charset="0"/>
                <a:cs typeface="Arial" pitchFamily="34" charset="0"/>
              </a:rPr>
              <a:t>Baños Públicos María Elena . PMB</a:t>
            </a:r>
          </a:p>
          <a:p>
            <a:pPr marL="514350" lvl="0" indent="-514350">
              <a:buFont typeface="+mj-lt"/>
              <a:buAutoNum type="arabicPeriod" startAt="2"/>
            </a:pPr>
            <a:r>
              <a:rPr lang="es-ES" sz="1000" b="1" dirty="0" smtClean="0">
                <a:latin typeface="Arial" pitchFamily="34" charset="0"/>
                <a:cs typeface="Arial" pitchFamily="34" charset="0"/>
              </a:rPr>
              <a:t>Iluminación Patrimonio María Elena . PMB</a:t>
            </a:r>
          </a:p>
          <a:p>
            <a:pPr marL="514350" lvl="0" indent="-514350">
              <a:buFont typeface="+mj-lt"/>
              <a:buAutoNum type="arabicPeriod" startAt="2"/>
            </a:pPr>
            <a:r>
              <a:rPr lang="es-ES" sz="1000" b="1" dirty="0" smtClean="0">
                <a:latin typeface="Arial" pitchFamily="34" charset="0"/>
                <a:cs typeface="Arial" pitchFamily="34" charset="0"/>
              </a:rPr>
              <a:t>Mejoramiento 4 plazas María Elena . PMU + RS</a:t>
            </a:r>
          </a:p>
          <a:p>
            <a:endParaRPr lang="es-ES" i="1" dirty="0">
              <a:latin typeface="+mj-lt"/>
            </a:endParaRPr>
          </a:p>
        </p:txBody>
      </p:sp>
      <p:pic>
        <p:nvPicPr>
          <p:cNvPr id="8" name="7 Imagen" descr="Escudo_de_María_Elena.svg.png"/>
          <p:cNvPicPr>
            <a:picLocks noChangeAspect="1"/>
          </p:cNvPicPr>
          <p:nvPr/>
        </p:nvPicPr>
        <p:blipFill>
          <a:blip r:embed="rId7" cstate="print"/>
          <a:stretch>
            <a:fillRect/>
          </a:stretch>
        </p:blipFill>
        <p:spPr>
          <a:xfrm>
            <a:off x="4357686" y="785794"/>
            <a:ext cx="857256" cy="1288563"/>
          </a:xfrm>
          <a:prstGeom prst="rect">
            <a:avLst/>
          </a:prstGeom>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778</Words>
  <Application>Microsoft Office PowerPoint</Application>
  <PresentationFormat>Presentación en pantalla (4:3)</PresentationFormat>
  <Paragraphs>291</Paragraphs>
  <Slides>18</Slides>
  <Notes>15</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Mirador</vt:lpstr>
      <vt:lpstr>Diapositiva 1</vt:lpstr>
      <vt:lpstr>Diapositiva 2</vt:lpstr>
      <vt:lpstr> OBJETIVOS</vt:lpstr>
      <vt:lpstr>VISION-MISION-VALORES.</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2013-08-09T19:24:45Z</dcterms:created>
  <dcterms:modified xsi:type="dcterms:W3CDTF">2014-08-07T15:53:46Z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