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71" r:id="rId2"/>
    <p:sldId id="265" r:id="rId3"/>
    <p:sldId id="287" r:id="rId4"/>
    <p:sldId id="318" r:id="rId5"/>
    <p:sldId id="319" r:id="rId6"/>
    <p:sldId id="312" r:id="rId7"/>
    <p:sldId id="314" r:id="rId8"/>
    <p:sldId id="315" r:id="rId9"/>
    <p:sldId id="296" r:id="rId10"/>
    <p:sldId id="298" r:id="rId11"/>
    <p:sldId id="299" r:id="rId12"/>
    <p:sldId id="282" r:id="rId13"/>
    <p:sldId id="304" r:id="rId14"/>
    <p:sldId id="309" r:id="rId15"/>
    <p:sldId id="311" r:id="rId16"/>
    <p:sldId id="317" r:id="rId17"/>
    <p:sldId id="295" r:id="rId18"/>
    <p:sldId id="302" r:id="rId19"/>
    <p:sldId id="297" r:id="rId20"/>
  </p:sldIdLst>
  <p:sldSz cx="9144000" cy="6858000" type="screen4x3"/>
  <p:notesSz cx="6888163" cy="10017125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51FD59"/>
    <a:srgbClr val="70F45A"/>
    <a:srgbClr val="13A907"/>
    <a:srgbClr val="000000"/>
    <a:srgbClr val="C4BD9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08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901699" y="0"/>
            <a:ext cx="2984870" cy="5008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DAAB5A5F-BA26-474E-AEDF-A24C69C45F14}" type="datetimeFigureOut">
              <a:rPr lang="es-ES" smtClean="0"/>
              <a:pPr/>
              <a:t>06/08/2014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1" y="9514530"/>
            <a:ext cx="2984870" cy="500857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901699" y="9514530"/>
            <a:ext cx="2984870" cy="500857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9560F748-247E-4600-B6BB-3EEE31B25D4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08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01699" y="0"/>
            <a:ext cx="2984870" cy="5008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0D481FDA-184D-4F01-8FF0-37FF38D883CB}" type="datetimeFigureOut">
              <a:rPr lang="es-CL" smtClean="0"/>
              <a:pPr/>
              <a:t>06-08-2014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41388" y="752475"/>
            <a:ext cx="5005387" cy="37544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8817" y="4758135"/>
            <a:ext cx="5510530" cy="4507707"/>
          </a:xfrm>
          <a:prstGeom prst="rect">
            <a:avLst/>
          </a:prstGeom>
        </p:spPr>
        <p:txBody>
          <a:bodyPr vert="horz" lIns="94229" tIns="47114" rIns="94229" bIns="47114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1" y="9514530"/>
            <a:ext cx="2984870" cy="500857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01699" y="9514530"/>
            <a:ext cx="2984870" cy="500857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4634D94B-AEEB-4DAA-B71B-9ABC4BC29355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="" xmlns:p14="http://schemas.microsoft.com/office/powerpoint/2010/main" val="200679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41388" y="752475"/>
            <a:ext cx="5005387" cy="375443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34D94B-AEEB-4DAA-B71B-9ABC4BC29355}" type="slidenum">
              <a:rPr lang="es-CL" smtClean="0">
                <a:solidFill>
                  <a:prstClr val="black"/>
                </a:solidFill>
              </a:rPr>
              <a:pPr/>
              <a:t>3</a:t>
            </a:fld>
            <a:endParaRPr lang="es-CL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667-B88C-48A2-9067-D200C0461FA0}" type="datetimeFigureOut">
              <a:rPr lang="es-CL" smtClean="0"/>
              <a:pPr/>
              <a:t>06-08-2014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09C7A-FBCF-4808-AE9E-2B6D6181D2E7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667-B88C-48A2-9067-D200C0461FA0}" type="datetimeFigureOut">
              <a:rPr lang="es-CL" smtClean="0"/>
              <a:pPr/>
              <a:t>06-08-2014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09C7A-FBCF-4808-AE9E-2B6D6181D2E7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667-B88C-48A2-9067-D200C0461FA0}" type="datetimeFigureOut">
              <a:rPr lang="es-CL" smtClean="0"/>
              <a:pPr/>
              <a:t>06-08-2014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09C7A-FBCF-4808-AE9E-2B6D6181D2E7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667-B88C-48A2-9067-D200C0461FA0}" type="datetimeFigureOut">
              <a:rPr lang="es-CL" smtClean="0"/>
              <a:pPr/>
              <a:t>06-08-2014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09C7A-FBCF-4808-AE9E-2B6D6181D2E7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667-B88C-48A2-9067-D200C0461FA0}" type="datetimeFigureOut">
              <a:rPr lang="es-CL" smtClean="0"/>
              <a:pPr/>
              <a:t>06-08-2014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09C7A-FBCF-4808-AE9E-2B6D6181D2E7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667-B88C-48A2-9067-D200C0461FA0}" type="datetimeFigureOut">
              <a:rPr lang="es-CL" smtClean="0"/>
              <a:pPr/>
              <a:t>06-08-2014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09C7A-FBCF-4808-AE9E-2B6D6181D2E7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667-B88C-48A2-9067-D200C0461FA0}" type="datetimeFigureOut">
              <a:rPr lang="es-CL" smtClean="0"/>
              <a:pPr/>
              <a:t>06-08-2014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09C7A-FBCF-4808-AE9E-2B6D6181D2E7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667-B88C-48A2-9067-D200C0461FA0}" type="datetimeFigureOut">
              <a:rPr lang="es-CL" smtClean="0"/>
              <a:pPr/>
              <a:t>06-08-2014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09C7A-FBCF-4808-AE9E-2B6D6181D2E7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667-B88C-48A2-9067-D200C0461FA0}" type="datetimeFigureOut">
              <a:rPr lang="es-CL" smtClean="0"/>
              <a:pPr/>
              <a:t>06-08-2014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09C7A-FBCF-4808-AE9E-2B6D6181D2E7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667-B88C-48A2-9067-D200C0461FA0}" type="datetimeFigureOut">
              <a:rPr lang="es-CL" smtClean="0"/>
              <a:pPr/>
              <a:t>06-08-2014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09C7A-FBCF-4808-AE9E-2B6D6181D2E7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667-B88C-48A2-9067-D200C0461FA0}" type="datetimeFigureOut">
              <a:rPr lang="es-CL" smtClean="0"/>
              <a:pPr/>
              <a:t>06-08-2014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09C7A-FBCF-4808-AE9E-2B6D6181D2E7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AD5667-B88C-48A2-9067-D200C0461FA0}" type="datetimeFigureOut">
              <a:rPr lang="es-CL" smtClean="0"/>
              <a:pPr/>
              <a:t>06-08-2014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09C7A-FBCF-4808-AE9E-2B6D6181D2E7}" type="slidenum">
              <a:rPr lang="es-CL" smtClean="0"/>
              <a:pPr/>
              <a:t>‹Nº›</a:t>
            </a:fld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corfo.cl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rfo.cl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57" y="-1179512"/>
            <a:ext cx="10844697" cy="6100142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426264" y="1412778"/>
            <a:ext cx="6118448" cy="1470025"/>
          </a:xfrm>
        </p:spPr>
        <p:txBody>
          <a:bodyPr>
            <a:normAutofit fontScale="90000"/>
          </a:bodyPr>
          <a:lstStyle/>
          <a:p>
            <a:r>
              <a:rPr lang="es-CL" sz="4900" smtClean="0">
                <a:solidFill>
                  <a:schemeClr val="bg1"/>
                </a:solidFill>
              </a:rPr>
              <a:t>PROYECTO</a:t>
            </a:r>
            <a:br>
              <a:rPr lang="es-CL" sz="4900" smtClean="0">
                <a:solidFill>
                  <a:schemeClr val="bg1"/>
                </a:solidFill>
              </a:rPr>
            </a:br>
            <a:r>
              <a:rPr lang="es-CL" sz="4900" smtClean="0">
                <a:solidFill>
                  <a:schemeClr val="bg1"/>
                </a:solidFill>
              </a:rPr>
              <a:t>NODO </a:t>
            </a:r>
            <a:r>
              <a:rPr lang="es-CL" sz="4900" dirty="0" smtClean="0">
                <a:solidFill>
                  <a:schemeClr val="bg1"/>
                </a:solidFill>
              </a:rPr>
              <a:t>PARQUE CORDILLERA</a:t>
            </a:r>
            <a:r>
              <a:rPr lang="es-CL" dirty="0" smtClean="0">
                <a:solidFill>
                  <a:schemeClr val="bg1"/>
                </a:solidFill>
              </a:rPr>
              <a:t/>
            </a:r>
            <a:br>
              <a:rPr lang="es-CL" dirty="0" smtClean="0">
                <a:solidFill>
                  <a:schemeClr val="bg1"/>
                </a:solidFill>
              </a:rPr>
            </a:br>
            <a:endParaRPr lang="es-CL" dirty="0">
              <a:solidFill>
                <a:schemeClr val="bg1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9" y="5153190"/>
            <a:ext cx="3600400" cy="1454466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897" y="5153190"/>
            <a:ext cx="1868911" cy="17008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36407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8 Rectángulo redondeado"/>
          <p:cNvSpPr/>
          <p:nvPr/>
        </p:nvSpPr>
        <p:spPr>
          <a:xfrm>
            <a:off x="395536" y="476672"/>
            <a:ext cx="8064896" cy="5832648"/>
          </a:xfrm>
          <a:prstGeom prst="round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" name="Picture 2" descr="C:\Users\Catalina Muñoz\UDLA\SEMINARIO TITULO\TESIS FINAL\GOYA MATERIAL ORIGINAL AGUAS DE RAMON\FOLLETO EDUCACION AMBIENTAL\VINCULOS copia\logo-cordillera-blc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5" y="548680"/>
            <a:ext cx="1152128" cy="432048"/>
          </a:xfrm>
          <a:prstGeom prst="rect">
            <a:avLst/>
          </a:prstGeom>
          <a:noFill/>
        </p:spPr>
      </p:pic>
      <p:sp>
        <p:nvSpPr>
          <p:cNvPr id="14" name="1 Título"/>
          <p:cNvSpPr txBox="1">
            <a:spLocks/>
          </p:cNvSpPr>
          <p:nvPr/>
        </p:nvSpPr>
        <p:spPr>
          <a:xfrm>
            <a:off x="870993" y="629816"/>
            <a:ext cx="485313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2800" dirty="0" smtClean="0">
                <a:solidFill>
                  <a:schemeClr val="bg1"/>
                </a:solidFill>
              </a:rPr>
              <a:t>REQUISITOS PARA INSCRIBIRSE </a:t>
            </a:r>
            <a:endParaRPr lang="es-CL" sz="2800" dirty="0">
              <a:solidFill>
                <a:schemeClr val="bg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899592" y="2060848"/>
            <a:ext cx="70853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s-CL" dirty="0" smtClean="0">
                <a:solidFill>
                  <a:schemeClr val="bg1"/>
                </a:solidFill>
              </a:rPr>
              <a:t>Iniciativa abierta a personas naturales o empresas ligadas al </a:t>
            </a:r>
            <a:r>
              <a:rPr lang="es-CL" dirty="0">
                <a:solidFill>
                  <a:schemeClr val="bg1"/>
                </a:solidFill>
              </a:rPr>
              <a:t>rubro </a:t>
            </a:r>
            <a:r>
              <a:rPr lang="es-CL" dirty="0" err="1" smtClean="0">
                <a:solidFill>
                  <a:schemeClr val="bg1"/>
                </a:solidFill>
              </a:rPr>
              <a:t>Outdoor</a:t>
            </a:r>
            <a:r>
              <a:rPr lang="es-CL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s-CL" dirty="0" smtClean="0">
              <a:solidFill>
                <a:schemeClr val="bg1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s-CL" dirty="0" smtClean="0">
                <a:solidFill>
                  <a:schemeClr val="bg1"/>
                </a:solidFill>
              </a:rPr>
              <a:t>Firmar un compromiso </a:t>
            </a:r>
            <a:r>
              <a:rPr lang="es-CL" dirty="0">
                <a:solidFill>
                  <a:schemeClr val="bg1"/>
                </a:solidFill>
              </a:rPr>
              <a:t>de participación y </a:t>
            </a:r>
            <a:r>
              <a:rPr lang="es-CL" dirty="0" smtClean="0">
                <a:solidFill>
                  <a:schemeClr val="bg1"/>
                </a:solidFill>
              </a:rPr>
              <a:t>asistir de forma regular </a:t>
            </a:r>
            <a:r>
              <a:rPr lang="es-CL" dirty="0">
                <a:solidFill>
                  <a:schemeClr val="bg1"/>
                </a:solidFill>
              </a:rPr>
              <a:t>a </a:t>
            </a:r>
            <a:r>
              <a:rPr lang="es-CL" dirty="0" smtClean="0">
                <a:solidFill>
                  <a:schemeClr val="bg1"/>
                </a:solidFill>
              </a:rPr>
              <a:t>las actividades mensuales que se realizan (talleres, charlas, mesas de trabajo, etc.).</a:t>
            </a:r>
            <a:endParaRPr lang="es-C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32444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0543" y="0"/>
            <a:ext cx="11105086" cy="6858000"/>
          </a:xfrm>
          <a:prstGeom prst="rect">
            <a:avLst/>
          </a:prstGeom>
        </p:spPr>
      </p:pic>
      <p:sp>
        <p:nvSpPr>
          <p:cNvPr id="9" name="8 Rectángulo redondeado"/>
          <p:cNvSpPr/>
          <p:nvPr/>
        </p:nvSpPr>
        <p:spPr>
          <a:xfrm>
            <a:off x="395536" y="476672"/>
            <a:ext cx="8064896" cy="5832648"/>
          </a:xfrm>
          <a:prstGeom prst="round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" name="Picture 2" descr="C:\Users\Catalina Muñoz\UDLA\SEMINARIO TITULO\TESIS FINAL\GOYA MATERIAL ORIGINAL AGUAS DE RAMON\FOLLETO EDUCACION AMBIENTAL\VINCULOS copia\logo-cordillera-blc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5" y="548680"/>
            <a:ext cx="1152128" cy="432048"/>
          </a:xfrm>
          <a:prstGeom prst="rect">
            <a:avLst/>
          </a:prstGeom>
          <a:noFill/>
        </p:spPr>
      </p:pic>
      <p:sp>
        <p:nvSpPr>
          <p:cNvPr id="14" name="1 Título"/>
          <p:cNvSpPr txBox="1">
            <a:spLocks/>
          </p:cNvSpPr>
          <p:nvPr/>
        </p:nvSpPr>
        <p:spPr>
          <a:xfrm>
            <a:off x="870993" y="629816"/>
            <a:ext cx="586124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2800" dirty="0" smtClean="0">
                <a:solidFill>
                  <a:schemeClr val="bg1"/>
                </a:solidFill>
              </a:rPr>
              <a:t>DIFICULTADES IDENTIFICADAS POR APC</a:t>
            </a:r>
            <a:endParaRPr lang="es-CL" sz="2800" dirty="0">
              <a:solidFill>
                <a:schemeClr val="bg1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520283" y="1859042"/>
            <a:ext cx="2253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chemeClr val="bg1"/>
                </a:solidFill>
              </a:rPr>
              <a:t>Ignorancia acerca del instrumento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870993" y="446269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chemeClr val="bg1"/>
                </a:solidFill>
              </a:rPr>
              <a:t>Falta de compromiso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515837" y="2611690"/>
            <a:ext cx="2900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chemeClr val="bg1"/>
                </a:solidFill>
              </a:rPr>
              <a:t>Expectativas de beneficiarios (dinero)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3520283" y="5147900"/>
            <a:ext cx="2253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chemeClr val="bg1"/>
                </a:solidFill>
              </a:rPr>
              <a:t>Poca seriedad de OT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1043608" y="2616030"/>
            <a:ext cx="22539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chemeClr val="bg1"/>
                </a:solidFill>
              </a:rPr>
              <a:t>Temor a compartir experiencias e iniciativas porque compiten en el mismo rubro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5598046" y="3392996"/>
            <a:ext cx="27363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chemeClr val="bg1"/>
                </a:solidFill>
              </a:rPr>
              <a:t>Dificultad para reunir a beneficiarios debido a características del rubro (salidas a terreno según solicitud de clientes)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3462861" y="3572365"/>
            <a:ext cx="2218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chemeClr val="bg1"/>
                </a:solidFill>
              </a:rPr>
              <a:t>Mercado atomizado</a:t>
            </a:r>
            <a:endParaRPr lang="es-C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68896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8 Rectángulo redondeado"/>
          <p:cNvSpPr/>
          <p:nvPr/>
        </p:nvSpPr>
        <p:spPr>
          <a:xfrm>
            <a:off x="395536" y="476672"/>
            <a:ext cx="8064896" cy="5832648"/>
          </a:xfrm>
          <a:prstGeom prst="round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" name="Picture 2" descr="C:\Users\Catalina Muñoz\UDLA\SEMINARIO TITULO\TESIS FINAL\GOYA MATERIAL ORIGINAL AGUAS DE RAMON\FOLLETO EDUCACION AMBIENTAL\VINCULOS copia\logo-cordillera-blc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5" y="548680"/>
            <a:ext cx="1152128" cy="432048"/>
          </a:xfrm>
          <a:prstGeom prst="rect">
            <a:avLst/>
          </a:prstGeom>
          <a:noFill/>
        </p:spPr>
      </p:pic>
      <p:sp>
        <p:nvSpPr>
          <p:cNvPr id="14" name="1 Título"/>
          <p:cNvSpPr txBox="1">
            <a:spLocks/>
          </p:cNvSpPr>
          <p:nvPr/>
        </p:nvSpPr>
        <p:spPr>
          <a:xfrm>
            <a:off x="870993" y="629816"/>
            <a:ext cx="64087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2800" dirty="0" smtClean="0">
                <a:solidFill>
                  <a:schemeClr val="bg1"/>
                </a:solidFill>
              </a:rPr>
              <a:t> OTRAS METAS </a:t>
            </a:r>
          </a:p>
          <a:p>
            <a:pPr algn="l"/>
            <a:endParaRPr lang="es-CL" sz="2800" dirty="0">
              <a:solidFill>
                <a:schemeClr val="bg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870993" y="2163048"/>
            <a:ext cx="6696744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CL" dirty="0" smtClean="0">
                <a:solidFill>
                  <a:schemeClr val="bg1"/>
                </a:solidFill>
              </a:rPr>
              <a:t>Crear </a:t>
            </a:r>
            <a:r>
              <a:rPr lang="es-CL" dirty="0">
                <a:solidFill>
                  <a:schemeClr val="bg1"/>
                </a:solidFill>
              </a:rPr>
              <a:t>conciencia sobre el valor de la cordillera </a:t>
            </a:r>
            <a:r>
              <a:rPr lang="es-CL" dirty="0" smtClean="0">
                <a:solidFill>
                  <a:schemeClr val="bg1"/>
                </a:solidFill>
              </a:rPr>
              <a:t>a través de los operadores, sus servicios y productos.</a:t>
            </a:r>
          </a:p>
          <a:p>
            <a:pPr marL="285750" indent="-285750">
              <a:buFont typeface="Arial" pitchFamily="34" charset="0"/>
              <a:buChar char="•"/>
            </a:pPr>
            <a:endParaRPr lang="es-CL" dirty="0" smtClean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CL" dirty="0" smtClean="0">
                <a:solidFill>
                  <a:schemeClr val="bg1"/>
                </a:solidFill>
              </a:rPr>
              <a:t>Constituir a la cordillera </a:t>
            </a:r>
            <a:r>
              <a:rPr lang="es-CL" dirty="0">
                <a:solidFill>
                  <a:schemeClr val="bg1"/>
                </a:solidFill>
              </a:rPr>
              <a:t>como parte </a:t>
            </a:r>
            <a:r>
              <a:rPr lang="es-CL" dirty="0" smtClean="0">
                <a:solidFill>
                  <a:schemeClr val="bg1"/>
                </a:solidFill>
              </a:rPr>
              <a:t>de </a:t>
            </a:r>
            <a:r>
              <a:rPr lang="es-CL" dirty="0">
                <a:solidFill>
                  <a:schemeClr val="bg1"/>
                </a:solidFill>
              </a:rPr>
              <a:t>los </a:t>
            </a:r>
            <a:r>
              <a:rPr lang="es-CL" dirty="0" smtClean="0">
                <a:solidFill>
                  <a:schemeClr val="bg1"/>
                </a:solidFill>
              </a:rPr>
              <a:t>circuitos turísticos típicos de Santiago.</a:t>
            </a:r>
          </a:p>
          <a:p>
            <a:r>
              <a:rPr lang="es-CL" dirty="0" smtClean="0">
                <a:solidFill>
                  <a:schemeClr val="bg1"/>
                </a:solidFill>
              </a:rPr>
              <a:t> </a:t>
            </a:r>
            <a:endParaRPr lang="es-CL" sz="1000" dirty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CL" dirty="0" smtClean="0">
                <a:solidFill>
                  <a:schemeClr val="bg1"/>
                </a:solidFill>
              </a:rPr>
              <a:t>Transformar este lugar en </a:t>
            </a:r>
            <a:r>
              <a:rPr lang="es-CL" dirty="0">
                <a:solidFill>
                  <a:schemeClr val="bg1"/>
                </a:solidFill>
              </a:rPr>
              <a:t>un espacio de sensibilización </a:t>
            </a:r>
            <a:r>
              <a:rPr lang="es-CL" dirty="0" smtClean="0">
                <a:solidFill>
                  <a:schemeClr val="bg1"/>
                </a:solidFill>
              </a:rPr>
              <a:t>y educación ambiental. </a:t>
            </a:r>
          </a:p>
          <a:p>
            <a:pPr marL="285750" indent="-285750">
              <a:buFont typeface="Arial" pitchFamily="34" charset="0"/>
              <a:buChar char="•"/>
            </a:pPr>
            <a:endParaRPr lang="es-CL" dirty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CL" dirty="0" smtClean="0">
                <a:solidFill>
                  <a:schemeClr val="bg1"/>
                </a:solidFill>
              </a:rPr>
              <a:t>Aprovechar las oportunidades </a:t>
            </a:r>
            <a:r>
              <a:rPr lang="es-CL" dirty="0">
                <a:solidFill>
                  <a:schemeClr val="bg1"/>
                </a:solidFill>
              </a:rPr>
              <a:t>de recreación, esparcimiento, cultura y </a:t>
            </a:r>
            <a:r>
              <a:rPr lang="es-CL" dirty="0" smtClean="0">
                <a:solidFill>
                  <a:schemeClr val="bg1"/>
                </a:solidFill>
              </a:rPr>
              <a:t>deportes que pueden realizarse en la zona.</a:t>
            </a:r>
          </a:p>
          <a:p>
            <a:pPr marL="285750" indent="-285750">
              <a:buFont typeface="Arial" pitchFamily="34" charset="0"/>
              <a:buChar char="•"/>
            </a:pPr>
            <a:endParaRPr lang="es-CL" dirty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s-CL" sz="10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03271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217" y="0"/>
            <a:ext cx="10827060" cy="7218040"/>
          </a:xfrm>
          <a:prstGeom prst="rect">
            <a:avLst/>
          </a:prstGeom>
        </p:spPr>
      </p:pic>
      <p:sp>
        <p:nvSpPr>
          <p:cNvPr id="9" name="8 Rectángulo redondeado"/>
          <p:cNvSpPr/>
          <p:nvPr/>
        </p:nvSpPr>
        <p:spPr>
          <a:xfrm>
            <a:off x="395536" y="476672"/>
            <a:ext cx="8064896" cy="5832648"/>
          </a:xfrm>
          <a:prstGeom prst="round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" name="Picture 2" descr="C:\Users\Catalina Muñoz\UDLA\SEMINARIO TITULO\TESIS FINAL\GOYA MATERIAL ORIGINAL AGUAS DE RAMON\FOLLETO EDUCACION AMBIENTAL\VINCULOS copia\logo-cordillera-blc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5" y="548680"/>
            <a:ext cx="1152128" cy="432048"/>
          </a:xfrm>
          <a:prstGeom prst="rect">
            <a:avLst/>
          </a:prstGeom>
          <a:noFill/>
        </p:spPr>
      </p:pic>
      <p:sp>
        <p:nvSpPr>
          <p:cNvPr id="14" name="1 Título"/>
          <p:cNvSpPr txBox="1">
            <a:spLocks/>
          </p:cNvSpPr>
          <p:nvPr/>
        </p:nvSpPr>
        <p:spPr>
          <a:xfrm>
            <a:off x="870993" y="629816"/>
            <a:ext cx="64087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2800" dirty="0" smtClean="0">
                <a:solidFill>
                  <a:schemeClr val="bg1"/>
                </a:solidFill>
              </a:rPr>
              <a:t>OTRAS METAS </a:t>
            </a:r>
          </a:p>
          <a:p>
            <a:pPr algn="l"/>
            <a:endParaRPr lang="es-CL" sz="2800" dirty="0">
              <a:solidFill>
                <a:schemeClr val="bg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870993" y="2089879"/>
            <a:ext cx="66967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CL" b="1" dirty="0">
                <a:solidFill>
                  <a:schemeClr val="bg1"/>
                </a:solidFill>
              </a:rPr>
              <a:t>Convencer a otros acerca del potencial de la cordillera y mostrarles que es posible emprender o desarrollar proyectos sustentables ahí.</a:t>
            </a:r>
          </a:p>
          <a:p>
            <a:pPr marL="285750" indent="-285750">
              <a:buFont typeface="Arial" pitchFamily="34" charset="0"/>
              <a:buChar char="•"/>
            </a:pPr>
            <a:endParaRPr lang="es-CL" b="1" dirty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CL" b="1" dirty="0" smtClean="0">
                <a:solidFill>
                  <a:schemeClr val="bg1"/>
                </a:solidFill>
              </a:rPr>
              <a:t>Potenciar a la Asociación y </a:t>
            </a:r>
            <a:r>
              <a:rPr lang="es-CL" b="1" dirty="0">
                <a:solidFill>
                  <a:schemeClr val="bg1"/>
                </a:solidFill>
              </a:rPr>
              <a:t>su </a:t>
            </a:r>
            <a:r>
              <a:rPr lang="es-CL" b="1" dirty="0" smtClean="0">
                <a:solidFill>
                  <a:schemeClr val="bg1"/>
                </a:solidFill>
              </a:rPr>
              <a:t>proyecto de conservación  </a:t>
            </a:r>
            <a:r>
              <a:rPr lang="es-CL" b="1" dirty="0">
                <a:solidFill>
                  <a:schemeClr val="bg1"/>
                </a:solidFill>
              </a:rPr>
              <a:t>de la cordillera </a:t>
            </a:r>
            <a:r>
              <a:rPr lang="es-CL" b="1" dirty="0" smtClean="0">
                <a:solidFill>
                  <a:schemeClr val="bg1"/>
                </a:solidFill>
              </a:rPr>
              <a:t> como patrimonio  natural de la ciudad.</a:t>
            </a:r>
          </a:p>
          <a:p>
            <a:pPr marL="285750" indent="-285750">
              <a:buFont typeface="Arial" pitchFamily="34" charset="0"/>
              <a:buChar char="•"/>
            </a:pPr>
            <a:endParaRPr lang="es-CL" b="1" dirty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CL" b="1" dirty="0" smtClean="0">
                <a:solidFill>
                  <a:schemeClr val="bg1"/>
                </a:solidFill>
              </a:rPr>
              <a:t>Profundizar en la meta de «democratizar la cordillera»</a:t>
            </a:r>
          </a:p>
          <a:p>
            <a:pPr marL="285750" indent="-285750">
              <a:buFont typeface="Arial" pitchFamily="34" charset="0"/>
              <a:buChar char="•"/>
            </a:pPr>
            <a:endParaRPr lang="es-C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13994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icolas\Dropbox\Nodos Parque Cordillera\Fotos\Actividad 6\Visita Quebrada de Macul\IMG_05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90463" y="0"/>
            <a:ext cx="10286999" cy="6857999"/>
          </a:xfrm>
          <a:prstGeom prst="rect">
            <a:avLst/>
          </a:prstGeom>
          <a:noFill/>
        </p:spPr>
      </p:pic>
      <p:sp>
        <p:nvSpPr>
          <p:cNvPr id="4" name="3 Rectángulo redondeado"/>
          <p:cNvSpPr/>
          <p:nvPr/>
        </p:nvSpPr>
        <p:spPr>
          <a:xfrm>
            <a:off x="323528" y="548680"/>
            <a:ext cx="8064896" cy="5832648"/>
          </a:xfrm>
          <a:prstGeom prst="round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7584" y="548680"/>
            <a:ext cx="5832648" cy="1143000"/>
          </a:xfrm>
        </p:spPr>
        <p:txBody>
          <a:bodyPr>
            <a:normAutofit/>
          </a:bodyPr>
          <a:lstStyle/>
          <a:p>
            <a:pPr algn="l"/>
            <a:r>
              <a:rPr lang="es-CL" sz="2800" dirty="0" smtClean="0">
                <a:solidFill>
                  <a:schemeClr val="bg1"/>
                </a:solidFill>
              </a:rPr>
              <a:t>LOGROS NODO PARQUE CORDILLERA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283968" y="1988840"/>
            <a:ext cx="3528392" cy="86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  <a:buSzPct val="113000"/>
            </a:pPr>
            <a:r>
              <a:rPr lang="es-CL" sz="1600" dirty="0" smtClean="0">
                <a:solidFill>
                  <a:schemeClr val="bg1"/>
                </a:solidFill>
              </a:rPr>
              <a:t>Firma de convenio de colaboración entre Sernatur y Asociación Parque Cordillera</a:t>
            </a:r>
            <a:endParaRPr lang="es-ES" sz="1600" dirty="0">
              <a:solidFill>
                <a:schemeClr val="bg1"/>
              </a:solidFill>
            </a:endParaRPr>
          </a:p>
        </p:txBody>
      </p:sp>
      <p:pic>
        <p:nvPicPr>
          <p:cNvPr id="6" name="Picture 3" descr="F:\nicolas\Fotos\Fotos Nodos\Fotos Nodo2\IMG_15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628800"/>
            <a:ext cx="2734107" cy="18227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6 CuadroTexto"/>
          <p:cNvSpPr txBox="1"/>
          <p:nvPr/>
        </p:nvSpPr>
        <p:spPr>
          <a:xfrm>
            <a:off x="899592" y="4005064"/>
            <a:ext cx="3240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s-CL" sz="1600" dirty="0" smtClean="0">
                <a:solidFill>
                  <a:schemeClr val="bg1"/>
                </a:solidFill>
              </a:rPr>
              <a:t>Participación de Nodo Y Asociación Parque Cordillera en la feria de Turismo de Invierno organizadas por Sernatur, en sus versiones 2013 y 2014.</a:t>
            </a:r>
            <a:endParaRPr lang="es-ES" sz="1600" dirty="0">
              <a:solidFill>
                <a:schemeClr val="bg1"/>
              </a:solidFill>
            </a:endParaRPr>
          </a:p>
        </p:txBody>
      </p:sp>
      <p:pic>
        <p:nvPicPr>
          <p:cNvPr id="8" name="Picture 4" descr="C:\Users\nicolas\Desktop\feria sernatur 20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212976"/>
            <a:ext cx="1920354" cy="14402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Picture 5" descr="C:\Users\nicolas\Desktop\feria sernatur 2013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4653136"/>
            <a:ext cx="1898774" cy="10801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" name="Picture 6" descr="C:\Users\nicolas\Desktop\la foto 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3212976"/>
            <a:ext cx="1905498" cy="14291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" name="Picture 7" descr="C:\Users\nicolas\Desktop\WP_20140709_0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2161" y="4653136"/>
            <a:ext cx="2016224" cy="10801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3" name="Picture 2" descr="C:\Users\Catalina Muñoz\UDLA\SEMINARIO TITULO\TESIS FINAL\GOYA MATERIAL ORIGINAL AGUAS DE RAMON\FOLLETO EDUCACION AMBIENTAL\VINCULOS copia\logo-cordillera-blca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6256" y="764704"/>
            <a:ext cx="1152128" cy="43204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nicolas\Dropbox\Nodos Parque Cordillera\Fotos\Actividad 6\Visita Quebrada de Macul\IMG_05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90463" y="0"/>
            <a:ext cx="10286999" cy="6857999"/>
          </a:xfrm>
          <a:prstGeom prst="rect">
            <a:avLst/>
          </a:prstGeom>
          <a:noFill/>
        </p:spPr>
      </p:pic>
      <p:sp>
        <p:nvSpPr>
          <p:cNvPr id="4" name="3 Rectángulo redondeado"/>
          <p:cNvSpPr/>
          <p:nvPr/>
        </p:nvSpPr>
        <p:spPr>
          <a:xfrm>
            <a:off x="323528" y="548680"/>
            <a:ext cx="8064896" cy="5832648"/>
          </a:xfrm>
          <a:prstGeom prst="round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827584" y="548680"/>
            <a:ext cx="6552728" cy="1143000"/>
          </a:xfrm>
        </p:spPr>
        <p:txBody>
          <a:bodyPr>
            <a:normAutofit/>
          </a:bodyPr>
          <a:lstStyle/>
          <a:p>
            <a:pPr algn="l"/>
            <a:r>
              <a:rPr lang="es-CL" sz="2800" dirty="0" smtClean="0">
                <a:solidFill>
                  <a:schemeClr val="bg1"/>
                </a:solidFill>
              </a:rPr>
              <a:t>LOGROS NODO PARQUE CORDILLERA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36943" y="1828358"/>
            <a:ext cx="35207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s-CL" sz="1600" dirty="0" smtClean="0">
                <a:solidFill>
                  <a:schemeClr val="bg1"/>
                </a:solidFill>
              </a:rPr>
              <a:t>Contamos nuestra propia página web y foro, con el fin de apoyar la difusión y las redes de contactos de nuestros beneficiarios: www.nodoparquecordillera.cl</a:t>
            </a:r>
            <a:endParaRPr lang="es-ES" sz="1600" dirty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772816"/>
            <a:ext cx="1709853" cy="8640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2636912"/>
            <a:ext cx="1563709" cy="11521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2621346"/>
            <a:ext cx="1584176" cy="11676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Picture 2" descr="C:\Users\Catalina Muñoz\UDLA\SEMINARIO TITULO\TESIS FINAL\GOYA MATERIAL ORIGINAL AGUAS DE RAMON\FOLLETO EDUCACION AMBIENTAL\VINCULOS copia\logo-cordillera-blc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6256" y="836712"/>
            <a:ext cx="1152128" cy="432048"/>
          </a:xfrm>
          <a:prstGeom prst="rect">
            <a:avLst/>
          </a:prstGeom>
          <a:noFill/>
        </p:spPr>
      </p:pic>
      <p:pic>
        <p:nvPicPr>
          <p:cNvPr id="10" name="Picture 4" descr="C:\Users\nicolas\Desktop\0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9632" y="3573016"/>
            <a:ext cx="1669325" cy="23065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4" name="13 CuadroTexto"/>
          <p:cNvSpPr txBox="1"/>
          <p:nvPr/>
        </p:nvSpPr>
        <p:spPr>
          <a:xfrm>
            <a:off x="4211960" y="4221088"/>
            <a:ext cx="3520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s-CL" sz="1600" dirty="0" smtClean="0">
                <a:solidFill>
                  <a:schemeClr val="bg1"/>
                </a:solidFill>
              </a:rPr>
              <a:t>Trabajo asociado de nuestros operadores turísticos con el fin de aumentar la oferta de nuestros parques de manera sustentable y ecológica.</a:t>
            </a:r>
            <a:endParaRPr lang="es-E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nicolas\Dropbox\Nodos Parque Cordillera\Fotos\Actividad 6\Visita Quebrada de Macul\IMG_05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90463" y="0"/>
            <a:ext cx="10286999" cy="6857999"/>
          </a:xfrm>
          <a:prstGeom prst="rect">
            <a:avLst/>
          </a:prstGeom>
          <a:noFill/>
        </p:spPr>
      </p:pic>
      <p:sp>
        <p:nvSpPr>
          <p:cNvPr id="4" name="3 Rectángulo redondeado"/>
          <p:cNvSpPr/>
          <p:nvPr/>
        </p:nvSpPr>
        <p:spPr>
          <a:xfrm>
            <a:off x="323528" y="548680"/>
            <a:ext cx="8064896" cy="5832648"/>
          </a:xfrm>
          <a:prstGeom prst="round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899592" y="548680"/>
            <a:ext cx="5904656" cy="1143000"/>
          </a:xfrm>
        </p:spPr>
        <p:txBody>
          <a:bodyPr>
            <a:normAutofit/>
          </a:bodyPr>
          <a:lstStyle/>
          <a:p>
            <a:pPr algn="l"/>
            <a:r>
              <a:rPr lang="es-CL" sz="2800" dirty="0" smtClean="0">
                <a:solidFill>
                  <a:schemeClr val="bg1"/>
                </a:solidFill>
              </a:rPr>
              <a:t>LOGROS NODO PARQUE CORDILLERA</a:t>
            </a:r>
            <a:endParaRPr lang="es-ES" sz="2800" dirty="0">
              <a:solidFill>
                <a:schemeClr val="bg1"/>
              </a:solidFill>
            </a:endParaRPr>
          </a:p>
        </p:txBody>
      </p:sp>
      <p:pic>
        <p:nvPicPr>
          <p:cNvPr id="12" name="Picture 2" descr="C:\Users\Catalina Muñoz\UDLA\SEMINARIO TITULO\TESIS FINAL\GOYA MATERIAL ORIGINAL AGUAS DE RAMON\FOLLETO EDUCACION AMBIENTAL\VINCULOS copia\logo-cordillera-blc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836712"/>
            <a:ext cx="1152128" cy="432048"/>
          </a:xfrm>
          <a:prstGeom prst="rect">
            <a:avLst/>
          </a:prstGeom>
          <a:noFill/>
        </p:spPr>
      </p:pic>
      <p:sp>
        <p:nvSpPr>
          <p:cNvPr id="14" name="13 CuadroTexto"/>
          <p:cNvSpPr txBox="1"/>
          <p:nvPr/>
        </p:nvSpPr>
        <p:spPr>
          <a:xfrm>
            <a:off x="827584" y="1556792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s-CL" sz="1600" dirty="0" smtClean="0">
                <a:solidFill>
                  <a:schemeClr val="bg1"/>
                </a:solidFill>
              </a:rPr>
              <a:t>Identificación de nichos de desarrollo: Actividades  sustentables y al aire libre, de carácter inclusivas.</a:t>
            </a:r>
            <a:endParaRPr lang="es-ES" sz="1600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://www.barrera-cero.com/wp-content/uploads/2014/06/ScreenHunter_-2014-06-173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2636912"/>
            <a:ext cx="3812372" cy="26130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8 Rectángulo redondeado"/>
          <p:cNvSpPr/>
          <p:nvPr/>
        </p:nvSpPr>
        <p:spPr>
          <a:xfrm>
            <a:off x="395536" y="476672"/>
            <a:ext cx="8208912" cy="6048672"/>
          </a:xfrm>
          <a:prstGeom prst="round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" name="Picture 2" descr="C:\Users\Catalina Muñoz\UDLA\SEMINARIO TITULO\TESIS FINAL\GOYA MATERIAL ORIGINAL AGUAS DE RAMON\FOLLETO EDUCACION AMBIENTAL\VINCULOS copia\logo-cordillera-blc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5" y="548680"/>
            <a:ext cx="1152128" cy="432048"/>
          </a:xfrm>
          <a:prstGeom prst="rect">
            <a:avLst/>
          </a:prstGeom>
          <a:noFill/>
        </p:spPr>
      </p:pic>
      <p:sp>
        <p:nvSpPr>
          <p:cNvPr id="14" name="1 Título"/>
          <p:cNvSpPr txBox="1">
            <a:spLocks/>
          </p:cNvSpPr>
          <p:nvPr/>
        </p:nvSpPr>
        <p:spPr>
          <a:xfrm>
            <a:off x="870993" y="629816"/>
            <a:ext cx="4853135" cy="5669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2800" dirty="0" smtClean="0">
                <a:solidFill>
                  <a:schemeClr val="bg1"/>
                </a:solidFill>
              </a:rPr>
              <a:t>QUE SIGUE…</a:t>
            </a:r>
            <a:endParaRPr lang="es-CL" sz="2800" dirty="0">
              <a:solidFill>
                <a:schemeClr val="bg1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827584" y="1340768"/>
            <a:ext cx="694136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/>
            <a:r>
              <a:rPr lang="es-CL" dirty="0" smtClean="0">
                <a:solidFill>
                  <a:schemeClr val="bg1"/>
                </a:solidFill>
              </a:rPr>
              <a:t>Identificar una herramienta de financiamiento que nos permita:</a:t>
            </a:r>
            <a:endParaRPr lang="es-CL" dirty="0">
              <a:solidFill>
                <a:schemeClr val="bg1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s-CL" dirty="0">
              <a:solidFill>
                <a:schemeClr val="bg1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s-CL" dirty="0" smtClean="0">
                <a:solidFill>
                  <a:schemeClr val="bg1"/>
                </a:solidFill>
              </a:rPr>
              <a:t>capacitar a los operadores turísticos con conocimientos relevantes sobre diferentes tipos de discapacidad.</a:t>
            </a:r>
            <a:endParaRPr lang="es-CL" dirty="0">
              <a:solidFill>
                <a:schemeClr val="bg1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s-CL" dirty="0" smtClean="0">
              <a:solidFill>
                <a:schemeClr val="bg1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s-CL" dirty="0" smtClean="0">
                <a:solidFill>
                  <a:schemeClr val="bg1"/>
                </a:solidFill>
              </a:rPr>
              <a:t>aplicar un sistema de gestión para realizar actividades sustentables e inclusivas en la red de parques de Asociación Parque Cordillera.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s-CL" dirty="0">
              <a:solidFill>
                <a:schemeClr val="bg1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s-CL" dirty="0" smtClean="0">
                <a:solidFill>
                  <a:schemeClr val="bg1"/>
                </a:solidFill>
              </a:rPr>
              <a:t>ampliar la gama de servicios que entregan los OT, aprovechando un mercado que no tiene oferta en el ámbito de los senderos de montaña.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s-CL" dirty="0">
              <a:solidFill>
                <a:schemeClr val="bg1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s-CL" dirty="0" smtClean="0">
                <a:solidFill>
                  <a:schemeClr val="bg1"/>
                </a:solidFill>
              </a:rPr>
              <a:t>diseñar y aplicar los elementos necesarios para que la gama de actividades que se ofrecen en los parques sean 100% inclusivas. </a:t>
            </a:r>
            <a:endParaRPr lang="es-C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63644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0"/>
            <a:ext cx="10538954" cy="7029400"/>
          </a:xfrm>
          <a:prstGeom prst="rect">
            <a:avLst/>
          </a:prstGeom>
        </p:spPr>
      </p:pic>
      <p:sp>
        <p:nvSpPr>
          <p:cNvPr id="9" name="8 Rectángulo redondeado"/>
          <p:cNvSpPr/>
          <p:nvPr/>
        </p:nvSpPr>
        <p:spPr>
          <a:xfrm>
            <a:off x="467544" y="548680"/>
            <a:ext cx="8064896" cy="5832648"/>
          </a:xfrm>
          <a:prstGeom prst="round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1" name="Picture 2" descr="C:\Users\Catalina Muñoz\UDLA\SEMINARIO TITULO\TESIS FINAL\GOYA MATERIAL ORIGINAL AGUAS DE RAMON\FOLLETO EDUCACION AMBIENTAL\VINCULOS copia\logo-cordillera-blc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5" y="548680"/>
            <a:ext cx="1152128" cy="432048"/>
          </a:xfrm>
          <a:prstGeom prst="rect">
            <a:avLst/>
          </a:prstGeom>
          <a:noFill/>
        </p:spPr>
      </p:pic>
      <p:sp>
        <p:nvSpPr>
          <p:cNvPr id="14" name="1 Título"/>
          <p:cNvSpPr txBox="1">
            <a:spLocks/>
          </p:cNvSpPr>
          <p:nvPr/>
        </p:nvSpPr>
        <p:spPr>
          <a:xfrm>
            <a:off x="870993" y="629816"/>
            <a:ext cx="4853135" cy="854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2800" dirty="0" smtClean="0">
                <a:solidFill>
                  <a:schemeClr val="bg1"/>
                </a:solidFill>
              </a:rPr>
              <a:t>OTROS INSTRUMENTOS: </a:t>
            </a:r>
            <a:endParaRPr lang="es-CL" sz="2800" dirty="0">
              <a:solidFill>
                <a:schemeClr val="bg1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870993" y="1534820"/>
            <a:ext cx="6941367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b="1" dirty="0" smtClean="0">
                <a:solidFill>
                  <a:schemeClr val="bg1"/>
                </a:solidFill>
              </a:rPr>
              <a:t>Programa de Difusión Tecnológica (PDT)</a:t>
            </a:r>
            <a:endParaRPr lang="es-ES" dirty="0" smtClean="0"/>
          </a:p>
          <a:p>
            <a:pPr algn="just"/>
            <a:endParaRPr lang="es-CL" dirty="0" smtClean="0">
              <a:solidFill>
                <a:schemeClr val="bg1"/>
              </a:solidFill>
            </a:endParaRPr>
          </a:p>
          <a:p>
            <a:pPr algn="just"/>
            <a:r>
              <a:rPr lang="es-CL" dirty="0" smtClean="0">
                <a:solidFill>
                  <a:schemeClr val="bg1"/>
                </a:solidFill>
              </a:rPr>
              <a:t>Este programa de </a:t>
            </a:r>
            <a:r>
              <a:rPr lang="es-CL" dirty="0" err="1" smtClean="0">
                <a:solidFill>
                  <a:schemeClr val="bg1"/>
                </a:solidFill>
              </a:rPr>
              <a:t>Corfo</a:t>
            </a:r>
            <a:r>
              <a:rPr lang="es-CL" dirty="0" smtClean="0">
                <a:solidFill>
                  <a:schemeClr val="bg1"/>
                </a:solidFill>
              </a:rPr>
              <a:t>, tiene como objetivo mejorar la competitividad de un conjunto de  MIPYMES, esto a través de la difusión de tecnologías y conocimientos que ayuden a mejorar su productividad.</a:t>
            </a:r>
          </a:p>
          <a:p>
            <a:pPr algn="just"/>
            <a:endParaRPr lang="es-CL" dirty="0" smtClean="0">
              <a:solidFill>
                <a:schemeClr val="bg1"/>
              </a:solidFill>
            </a:endParaRPr>
          </a:p>
          <a:p>
            <a:pPr algn="just"/>
            <a:r>
              <a:rPr lang="es-CL" dirty="0" smtClean="0">
                <a:solidFill>
                  <a:schemeClr val="bg1"/>
                </a:solidFill>
              </a:rPr>
              <a:t>Apoyo que entrega:  </a:t>
            </a:r>
          </a:p>
          <a:p>
            <a:pPr algn="just"/>
            <a:endParaRPr lang="es-CL" dirty="0" smtClean="0">
              <a:solidFill>
                <a:schemeClr val="bg1"/>
              </a:solidFill>
            </a:endParaRPr>
          </a:p>
          <a:p>
            <a:pPr algn="just"/>
            <a:r>
              <a:rPr lang="es-ES" dirty="0" smtClean="0">
                <a:solidFill>
                  <a:schemeClr val="bg1"/>
                </a:solidFill>
              </a:rPr>
              <a:t>El subsidio de </a:t>
            </a:r>
            <a:r>
              <a:rPr lang="es-ES" dirty="0" err="1" smtClean="0">
                <a:solidFill>
                  <a:schemeClr val="bg1"/>
                </a:solidFill>
              </a:rPr>
              <a:t>InnovaChile</a:t>
            </a:r>
            <a:r>
              <a:rPr lang="es-ES" dirty="0" smtClean="0">
                <a:solidFill>
                  <a:schemeClr val="bg1"/>
                </a:solidFill>
              </a:rPr>
              <a:t> es de carácter no reembolsable de hasta un 80% del costo total del programa, con un tope de hasta $90.000.000.</a:t>
            </a:r>
          </a:p>
          <a:p>
            <a:pPr algn="just"/>
            <a:endParaRPr lang="es-ES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¿Cómo postular? </a:t>
            </a:r>
          </a:p>
          <a:p>
            <a:endParaRPr lang="es-ES" dirty="0" smtClean="0">
              <a:solidFill>
                <a:schemeClr val="bg1"/>
              </a:solidFill>
            </a:endParaRPr>
          </a:p>
          <a:p>
            <a:r>
              <a:rPr lang="es-ES" dirty="0" smtClean="0">
                <a:solidFill>
                  <a:schemeClr val="bg1"/>
                </a:solidFill>
              </a:rPr>
              <a:t>La postulación se hace en línea, a través de </a:t>
            </a:r>
            <a:r>
              <a:rPr lang="es-ES" dirty="0" smtClean="0">
                <a:solidFill>
                  <a:schemeClr val="bg1"/>
                </a:solidFill>
                <a:hlinkClick r:id="rId4"/>
              </a:rPr>
              <a:t>www.corfo.cl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smtClean="0"/>
              <a:t> </a:t>
            </a:r>
            <a:br>
              <a:rPr lang="es-ES" dirty="0" smtClean="0"/>
            </a:br>
            <a:endParaRPr lang="es-CL" dirty="0" smtClean="0">
              <a:solidFill>
                <a:schemeClr val="bg1"/>
              </a:solidFill>
            </a:endParaRPr>
          </a:p>
          <a:p>
            <a:pPr algn="just"/>
            <a:endParaRPr lang="es-CL" dirty="0" smtClean="0">
              <a:solidFill>
                <a:schemeClr val="bg1"/>
              </a:solidFill>
            </a:endParaRPr>
          </a:p>
          <a:p>
            <a:pPr algn="just"/>
            <a:endParaRPr lang="es-ES" dirty="0" smtClean="0"/>
          </a:p>
          <a:p>
            <a:pPr algn="just"/>
            <a:endParaRPr lang="es-CL" b="1" dirty="0" smtClean="0">
              <a:solidFill>
                <a:schemeClr val="bg1"/>
              </a:solidFill>
            </a:endParaRPr>
          </a:p>
          <a:p>
            <a:pPr algn="just"/>
            <a:endParaRPr lang="es-CL" b="1" dirty="0" smtClean="0">
              <a:solidFill>
                <a:schemeClr val="bg1"/>
              </a:solidFill>
            </a:endParaRPr>
          </a:p>
          <a:p>
            <a:pPr algn="just"/>
            <a:endParaRPr lang="es-CL" dirty="0">
              <a:solidFill>
                <a:schemeClr val="bg1"/>
              </a:solidFill>
            </a:endParaRPr>
          </a:p>
          <a:p>
            <a:pPr algn="just"/>
            <a:endParaRPr lang="es-CL" b="1" dirty="0" smtClean="0">
              <a:solidFill>
                <a:schemeClr val="bg1"/>
              </a:solidFill>
            </a:endParaRPr>
          </a:p>
          <a:p>
            <a:pPr algn="just"/>
            <a:endParaRPr lang="es-CL" dirty="0">
              <a:solidFill>
                <a:schemeClr val="bg1"/>
              </a:solidFill>
            </a:endParaRPr>
          </a:p>
          <a:p>
            <a:pPr algn="just"/>
            <a:endParaRPr lang="es-CL" dirty="0">
              <a:solidFill>
                <a:schemeClr val="bg1"/>
              </a:solidFill>
            </a:endParaRPr>
          </a:p>
          <a:p>
            <a:pPr algn="just"/>
            <a:endParaRPr lang="es-C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03819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  <p:sp>
        <p:nvSpPr>
          <p:cNvPr id="9" name="8 Rectángulo redondeado"/>
          <p:cNvSpPr/>
          <p:nvPr/>
        </p:nvSpPr>
        <p:spPr>
          <a:xfrm>
            <a:off x="395536" y="476672"/>
            <a:ext cx="8064896" cy="5832648"/>
          </a:xfrm>
          <a:prstGeom prst="round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" name="Picture 2" descr="C:\Users\Catalina Muñoz\UDLA\SEMINARIO TITULO\TESIS FINAL\GOYA MATERIAL ORIGINAL AGUAS DE RAMON\FOLLETO EDUCACION AMBIENTAL\VINCULOS copia\logo-cordillera-blc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5" y="548680"/>
            <a:ext cx="1152128" cy="432048"/>
          </a:xfrm>
          <a:prstGeom prst="rect">
            <a:avLst/>
          </a:prstGeom>
          <a:noFill/>
        </p:spPr>
      </p:pic>
      <p:sp>
        <p:nvSpPr>
          <p:cNvPr id="14" name="1 Título"/>
          <p:cNvSpPr txBox="1">
            <a:spLocks/>
          </p:cNvSpPr>
          <p:nvPr/>
        </p:nvSpPr>
        <p:spPr>
          <a:xfrm>
            <a:off x="870993" y="629816"/>
            <a:ext cx="64087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2800" dirty="0" smtClean="0">
                <a:solidFill>
                  <a:schemeClr val="bg1"/>
                </a:solidFill>
              </a:rPr>
              <a:t>EL COMPROMISO APC</a:t>
            </a:r>
            <a:endParaRPr lang="es-CL" sz="2800" dirty="0">
              <a:solidFill>
                <a:schemeClr val="bg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1043608" y="2204864"/>
            <a:ext cx="669674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dirty="0" smtClean="0">
                <a:solidFill>
                  <a:schemeClr val="bg1"/>
                </a:solidFill>
              </a:rPr>
              <a:t>Apoyar  </a:t>
            </a:r>
            <a:r>
              <a:rPr lang="es-CL" sz="2800" dirty="0">
                <a:solidFill>
                  <a:schemeClr val="bg1"/>
                </a:solidFill>
              </a:rPr>
              <a:t>los proyectos </a:t>
            </a:r>
            <a:r>
              <a:rPr lang="es-CL" sz="2800" dirty="0" smtClean="0">
                <a:solidFill>
                  <a:schemeClr val="bg1"/>
                </a:solidFill>
              </a:rPr>
              <a:t>turísticos de emprendimiento, que  sean de carácter  sustentables y coherentes con los principios de conservación del medio ambiente natural, y cumplan  </a:t>
            </a:r>
            <a:r>
              <a:rPr lang="es-CL" sz="2800" dirty="0">
                <a:solidFill>
                  <a:schemeClr val="bg1"/>
                </a:solidFill>
              </a:rPr>
              <a:t>con </a:t>
            </a:r>
            <a:r>
              <a:rPr lang="es-CL" sz="2800" dirty="0" smtClean="0">
                <a:solidFill>
                  <a:schemeClr val="bg1"/>
                </a:solidFill>
              </a:rPr>
              <a:t>los requisitos </a:t>
            </a:r>
            <a:r>
              <a:rPr lang="es-CL" sz="2800" dirty="0">
                <a:solidFill>
                  <a:schemeClr val="bg1"/>
                </a:solidFill>
              </a:rPr>
              <a:t>de </a:t>
            </a:r>
            <a:r>
              <a:rPr lang="es-CL" sz="2800" dirty="0" smtClean="0">
                <a:solidFill>
                  <a:schemeClr val="bg1"/>
                </a:solidFill>
              </a:rPr>
              <a:t>seguridad e inclusión en las actividades recreativas y </a:t>
            </a:r>
            <a:r>
              <a:rPr lang="es-CL" sz="2800" smtClean="0">
                <a:solidFill>
                  <a:schemeClr val="bg1"/>
                </a:solidFill>
              </a:rPr>
              <a:t>educativas. </a:t>
            </a:r>
            <a:endParaRPr lang="es-CL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450982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711" y="-171400"/>
            <a:ext cx="12496711" cy="7029400"/>
          </a:xfrm>
          <a:prstGeom prst="rect">
            <a:avLst/>
          </a:prstGeom>
        </p:spPr>
      </p:pic>
      <p:sp>
        <p:nvSpPr>
          <p:cNvPr id="9" name="8 Rectángulo redondeado"/>
          <p:cNvSpPr/>
          <p:nvPr/>
        </p:nvSpPr>
        <p:spPr>
          <a:xfrm>
            <a:off x="387196" y="476672"/>
            <a:ext cx="8064896" cy="5832648"/>
          </a:xfrm>
          <a:prstGeom prst="round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" name="Picture 2" descr="C:\Users\Catalina Muñoz\UDLA\SEMINARIO TITULO\TESIS FINAL\GOYA MATERIAL ORIGINAL AGUAS DE RAMON\FOLLETO EDUCACION AMBIENTAL\VINCULOS copia\logo-cordillera-blc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5" y="548680"/>
            <a:ext cx="1152128" cy="432048"/>
          </a:xfrm>
          <a:prstGeom prst="rect">
            <a:avLst/>
          </a:prstGeom>
          <a:noFill/>
        </p:spPr>
      </p:pic>
      <p:sp>
        <p:nvSpPr>
          <p:cNvPr id="14" name="1 Título"/>
          <p:cNvSpPr txBox="1">
            <a:spLocks/>
          </p:cNvSpPr>
          <p:nvPr/>
        </p:nvSpPr>
        <p:spPr>
          <a:xfrm>
            <a:off x="1051949" y="1772816"/>
            <a:ext cx="7048444" cy="3384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CL" sz="1800" dirty="0" smtClean="0">
                <a:solidFill>
                  <a:schemeClr val="bg1"/>
                </a:solidFill>
              </a:rPr>
              <a:t>Asociación de </a:t>
            </a:r>
            <a:r>
              <a:rPr lang="es-CL" sz="1800" dirty="0">
                <a:solidFill>
                  <a:schemeClr val="bg1"/>
                </a:solidFill>
              </a:rPr>
              <a:t>Municipalidades </a:t>
            </a:r>
            <a:r>
              <a:rPr lang="es-CL" sz="1800" dirty="0" smtClean="0">
                <a:solidFill>
                  <a:schemeClr val="bg1"/>
                </a:solidFill>
              </a:rPr>
              <a:t>que desde </a:t>
            </a:r>
            <a:r>
              <a:rPr lang="es-CL" sz="1800" dirty="0">
                <a:solidFill>
                  <a:schemeClr val="bg1"/>
                </a:solidFill>
              </a:rPr>
              <a:t>1993 trabaja por la protección de la cordillera, la educación ambiental de sus visitantes y la promoción de la vida al aire libre de forma responsable con el medioambiente.</a:t>
            </a:r>
          </a:p>
          <a:p>
            <a:pPr algn="just"/>
            <a:endParaRPr lang="es-CL" sz="1800" dirty="0" smtClean="0">
              <a:solidFill>
                <a:schemeClr val="bg1"/>
              </a:solidFill>
            </a:endParaRPr>
          </a:p>
          <a:p>
            <a:pPr algn="just"/>
            <a:r>
              <a:rPr lang="es-CL" sz="1800" dirty="0" smtClean="0">
                <a:solidFill>
                  <a:schemeClr val="bg1"/>
                </a:solidFill>
              </a:rPr>
              <a:t>Actualmente está integrada por Colina, Lo Barnechea, Las Condes, La Reina, Peñalolén, La Florida y San José de Maipo.</a:t>
            </a:r>
          </a:p>
          <a:p>
            <a:pPr algn="just"/>
            <a:endParaRPr lang="es-CL" sz="1800" dirty="0">
              <a:solidFill>
                <a:schemeClr val="bg1"/>
              </a:solidFill>
            </a:endParaRPr>
          </a:p>
          <a:p>
            <a:pPr algn="just"/>
            <a:r>
              <a:rPr lang="es-CL" sz="1800" dirty="0" smtClean="0">
                <a:solidFill>
                  <a:schemeClr val="bg1"/>
                </a:solidFill>
              </a:rPr>
              <a:t>APC administra los parques Puente </a:t>
            </a:r>
            <a:r>
              <a:rPr lang="es-CL" sz="1800" dirty="0" err="1" smtClean="0">
                <a:solidFill>
                  <a:schemeClr val="bg1"/>
                </a:solidFill>
              </a:rPr>
              <a:t>Ñilhue</a:t>
            </a:r>
            <a:r>
              <a:rPr lang="es-CL" sz="1800" dirty="0" smtClean="0">
                <a:solidFill>
                  <a:schemeClr val="bg1"/>
                </a:solidFill>
              </a:rPr>
              <a:t>, San Carlos de Apoquindo, Aguas de Ramón y </a:t>
            </a:r>
            <a:r>
              <a:rPr lang="es-CL" sz="1800" dirty="0" err="1" smtClean="0">
                <a:solidFill>
                  <a:schemeClr val="bg1"/>
                </a:solidFill>
              </a:rPr>
              <a:t>Cantalao</a:t>
            </a:r>
            <a:r>
              <a:rPr lang="es-CL" sz="1800" dirty="0" smtClean="0">
                <a:solidFill>
                  <a:schemeClr val="bg1"/>
                </a:solidFill>
              </a:rPr>
              <a:t> </a:t>
            </a:r>
            <a:r>
              <a:rPr lang="es-CL" sz="1800" dirty="0" err="1" smtClean="0">
                <a:solidFill>
                  <a:schemeClr val="bg1"/>
                </a:solidFill>
              </a:rPr>
              <a:t>Precordillera</a:t>
            </a:r>
            <a:r>
              <a:rPr lang="es-CL" sz="1800" dirty="0" smtClean="0">
                <a:solidFill>
                  <a:schemeClr val="bg1"/>
                </a:solidFill>
              </a:rPr>
              <a:t>, y </a:t>
            </a:r>
            <a:r>
              <a:rPr lang="es-CL" sz="1800" dirty="0">
                <a:solidFill>
                  <a:schemeClr val="bg1"/>
                </a:solidFill>
              </a:rPr>
              <a:t>c</a:t>
            </a:r>
            <a:r>
              <a:rPr lang="es-CL" sz="1800" dirty="0" smtClean="0">
                <a:solidFill>
                  <a:schemeClr val="bg1"/>
                </a:solidFill>
              </a:rPr>
              <a:t>uenta con presencia estratégica en Quebrada de Macul.</a:t>
            </a:r>
          </a:p>
          <a:p>
            <a:pPr algn="just"/>
            <a:endParaRPr lang="es-CL" sz="1800" dirty="0">
              <a:solidFill>
                <a:schemeClr val="bg1"/>
              </a:solidFill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1051948" y="692696"/>
            <a:ext cx="359206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3000" dirty="0" smtClean="0">
                <a:solidFill>
                  <a:schemeClr val="bg1"/>
                </a:solidFill>
              </a:rPr>
              <a:t>¿QUÉ ES ASOCIACIÓN PARQUE CORDILLERA?</a:t>
            </a:r>
            <a:endParaRPr lang="es-CL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42023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Catalina Muñoz\UDLA\SEMINARIO TITULO\TESIS FINAL\GOYA MATERIAL ORIGINAL AGUAS DE RAMON\FOLLETO EDUCACION AMBIENTAL\VINCULOS copia\Canto del Agua 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0430" y="-4809608"/>
            <a:ext cx="9144000" cy="12192001"/>
          </a:xfrm>
          <a:prstGeom prst="rect">
            <a:avLst/>
          </a:prstGeom>
          <a:noFill/>
        </p:spPr>
      </p:pic>
      <p:sp>
        <p:nvSpPr>
          <p:cNvPr id="7" name="6 Rectángulo redondeado"/>
          <p:cNvSpPr/>
          <p:nvPr/>
        </p:nvSpPr>
        <p:spPr>
          <a:xfrm>
            <a:off x="545436" y="548680"/>
            <a:ext cx="8064896" cy="5832648"/>
          </a:xfrm>
          <a:prstGeom prst="round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977484" y="620688"/>
            <a:ext cx="54267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800" dirty="0" smtClean="0">
                <a:solidFill>
                  <a:prstClr val="white"/>
                </a:solidFill>
                <a:latin typeface="+mj-lt"/>
              </a:rPr>
              <a:t>ÁREA DE INFLUENCIA APC</a:t>
            </a:r>
            <a:endParaRPr lang="es-CL" sz="28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9" name="Picture 2" descr="C:\Users\Catalina Muñoz\UDLA\SEMINARIO TITULO\TESIS FINAL\GOYA MATERIAL ORIGINAL AGUAS DE RAMON\FOLLETO EDUCACION AMBIENTAL\VINCULOS copia\logo-cordillera-blc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5" y="548680"/>
            <a:ext cx="1152128" cy="432048"/>
          </a:xfrm>
          <a:prstGeom prst="rect">
            <a:avLst/>
          </a:prstGeom>
          <a:noFill/>
        </p:spPr>
      </p:pic>
      <p:grpSp>
        <p:nvGrpSpPr>
          <p:cNvPr id="2" name="1 Grupo"/>
          <p:cNvGrpSpPr/>
          <p:nvPr/>
        </p:nvGrpSpPr>
        <p:grpSpPr>
          <a:xfrm>
            <a:off x="862411" y="1361044"/>
            <a:ext cx="7632848" cy="2390779"/>
            <a:chOff x="862411" y="1792519"/>
            <a:chExt cx="7632848" cy="2390779"/>
          </a:xfrm>
        </p:grpSpPr>
        <p:grpSp>
          <p:nvGrpSpPr>
            <p:cNvPr id="11" name="10 Grupo"/>
            <p:cNvGrpSpPr/>
            <p:nvPr/>
          </p:nvGrpSpPr>
          <p:grpSpPr>
            <a:xfrm>
              <a:off x="862411" y="1792519"/>
              <a:ext cx="7632848" cy="2390779"/>
              <a:chOff x="-8767" y="2403670"/>
              <a:chExt cx="9144000" cy="3828856"/>
            </a:xfrm>
          </p:grpSpPr>
          <p:pic>
            <p:nvPicPr>
              <p:cNvPr id="12" name="Imagen 6" descr="Google earth cordillera.pn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-8767" y="2601841"/>
                <a:ext cx="9144000" cy="35544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6" name="Agrupar 65"/>
              <p:cNvGrpSpPr>
                <a:grpSpLocks/>
              </p:cNvGrpSpPr>
              <p:nvPr/>
            </p:nvGrpSpPr>
            <p:grpSpPr bwMode="auto">
              <a:xfrm>
                <a:off x="309563" y="4940300"/>
                <a:ext cx="6731000" cy="827088"/>
                <a:chOff x="309880" y="4940300"/>
                <a:chExt cx="6731000" cy="826347"/>
              </a:xfrm>
            </p:grpSpPr>
            <p:sp>
              <p:nvSpPr>
                <p:cNvPr id="62" name="Forma libre 24"/>
                <p:cNvSpPr>
                  <a:spLocks noChangeArrowheads="1"/>
                </p:cNvSpPr>
                <p:nvPr/>
              </p:nvSpPr>
              <p:spPr bwMode="auto">
                <a:xfrm>
                  <a:off x="6220142" y="5506530"/>
                  <a:ext cx="820738" cy="90406"/>
                </a:xfrm>
                <a:custGeom>
                  <a:avLst/>
                  <a:gdLst>
                    <a:gd name="T0" fmla="*/ 820738 w 821267"/>
                    <a:gd name="T1" fmla="*/ 55765 h 90593"/>
                    <a:gd name="T2" fmla="*/ 719203 w 821267"/>
                    <a:gd name="T3" fmla="*/ 30417 h 90593"/>
                    <a:gd name="T4" fmla="*/ 587209 w 821267"/>
                    <a:gd name="T5" fmla="*/ 76043 h 90593"/>
                    <a:gd name="T6" fmla="*/ 516134 w 821267"/>
                    <a:gd name="T7" fmla="*/ 86182 h 90593"/>
                    <a:gd name="T8" fmla="*/ 368909 w 821267"/>
                    <a:gd name="T9" fmla="*/ 50695 h 90593"/>
                    <a:gd name="T10" fmla="*/ 287682 w 821267"/>
                    <a:gd name="T11" fmla="*/ 15209 h 90593"/>
                    <a:gd name="T12" fmla="*/ 186147 w 821267"/>
                    <a:gd name="T13" fmla="*/ 35487 h 90593"/>
                    <a:gd name="T14" fmla="*/ 115073 w 821267"/>
                    <a:gd name="T15" fmla="*/ 45626 h 90593"/>
                    <a:gd name="T16" fmla="*/ 18615 w 821267"/>
                    <a:gd name="T17" fmla="*/ 15209 h 90593"/>
                    <a:gd name="T18" fmla="*/ 3385 w 821267"/>
                    <a:gd name="T19" fmla="*/ 0 h 9059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821267"/>
                    <a:gd name="T31" fmla="*/ 0 h 90593"/>
                    <a:gd name="T32" fmla="*/ 821267 w 821267"/>
                    <a:gd name="T33" fmla="*/ 90593 h 90593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821267" h="90593">
                      <a:moveTo>
                        <a:pt x="821267" y="55880"/>
                      </a:moveTo>
                      <a:cubicBezTo>
                        <a:pt x="789940" y="41486"/>
                        <a:pt x="758614" y="27093"/>
                        <a:pt x="719667" y="30480"/>
                      </a:cubicBezTo>
                      <a:cubicBezTo>
                        <a:pt x="680720" y="33867"/>
                        <a:pt x="621454" y="66887"/>
                        <a:pt x="587587" y="76200"/>
                      </a:cubicBezTo>
                      <a:cubicBezTo>
                        <a:pt x="553720" y="85513"/>
                        <a:pt x="552874" y="90593"/>
                        <a:pt x="516467" y="86360"/>
                      </a:cubicBezTo>
                      <a:cubicBezTo>
                        <a:pt x="480060" y="82127"/>
                        <a:pt x="407247" y="62653"/>
                        <a:pt x="369147" y="50800"/>
                      </a:cubicBezTo>
                      <a:cubicBezTo>
                        <a:pt x="331047" y="38947"/>
                        <a:pt x="318347" y="17780"/>
                        <a:pt x="287867" y="15240"/>
                      </a:cubicBezTo>
                      <a:cubicBezTo>
                        <a:pt x="257387" y="12700"/>
                        <a:pt x="215054" y="30480"/>
                        <a:pt x="186267" y="35560"/>
                      </a:cubicBezTo>
                      <a:cubicBezTo>
                        <a:pt x="157480" y="40640"/>
                        <a:pt x="143087" y="49107"/>
                        <a:pt x="115147" y="45720"/>
                      </a:cubicBezTo>
                      <a:cubicBezTo>
                        <a:pt x="87207" y="42333"/>
                        <a:pt x="37254" y="22860"/>
                        <a:pt x="18627" y="15240"/>
                      </a:cubicBezTo>
                      <a:cubicBezTo>
                        <a:pt x="0" y="7620"/>
                        <a:pt x="1693" y="3810"/>
                        <a:pt x="3387" y="0"/>
                      </a:cubicBez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>
                    <a:spcBef>
                      <a:spcPct val="0"/>
                    </a:spcBef>
                    <a:defRPr/>
                  </a:pPr>
                  <a:endParaRPr lang="es-CL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" name="Forma libre 25"/>
                <p:cNvSpPr>
                  <a:spLocks noChangeArrowheads="1"/>
                </p:cNvSpPr>
                <p:nvPr/>
              </p:nvSpPr>
              <p:spPr bwMode="auto">
                <a:xfrm>
                  <a:off x="4754880" y="5454189"/>
                  <a:ext cx="1431925" cy="155436"/>
                </a:xfrm>
                <a:custGeom>
                  <a:avLst/>
                  <a:gdLst>
                    <a:gd name="T0" fmla="*/ 1431925 w 1432560"/>
                    <a:gd name="T1" fmla="*/ 27180 h 154940"/>
                    <a:gd name="T2" fmla="*/ 1304981 w 1432560"/>
                    <a:gd name="T3" fmla="*/ 16987 h 154940"/>
                    <a:gd name="T4" fmla="*/ 1228815 w 1432560"/>
                    <a:gd name="T5" fmla="*/ 1698 h 154940"/>
                    <a:gd name="T6" fmla="*/ 1127260 w 1432560"/>
                    <a:gd name="T7" fmla="*/ 27180 h 154940"/>
                    <a:gd name="T8" fmla="*/ 1000316 w 1432560"/>
                    <a:gd name="T9" fmla="*/ 83239 h 154940"/>
                    <a:gd name="T10" fmla="*/ 898761 w 1432560"/>
                    <a:gd name="T11" fmla="*/ 103624 h 154940"/>
                    <a:gd name="T12" fmla="*/ 781973 w 1432560"/>
                    <a:gd name="T13" fmla="*/ 113816 h 154940"/>
                    <a:gd name="T14" fmla="*/ 746429 w 1432560"/>
                    <a:gd name="T15" fmla="*/ 113816 h 154940"/>
                    <a:gd name="T16" fmla="*/ 604252 w 1432560"/>
                    <a:gd name="T17" fmla="*/ 93431 h 154940"/>
                    <a:gd name="T18" fmla="*/ 456997 w 1432560"/>
                    <a:gd name="T19" fmla="*/ 98527 h 154940"/>
                    <a:gd name="T20" fmla="*/ 375753 w 1432560"/>
                    <a:gd name="T21" fmla="*/ 154586 h 154940"/>
                    <a:gd name="T22" fmla="*/ 243732 w 1432560"/>
                    <a:gd name="T23" fmla="*/ 93431 h 154940"/>
                    <a:gd name="T24" fmla="*/ 177721 w 1432560"/>
                    <a:gd name="T25" fmla="*/ 47565 h 154940"/>
                    <a:gd name="T26" fmla="*/ 71088 w 1432560"/>
                    <a:gd name="T27" fmla="*/ 37372 h 154940"/>
                    <a:gd name="T28" fmla="*/ 0 w 1432560"/>
                    <a:gd name="T29" fmla="*/ 32276 h 15494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1432560"/>
                    <a:gd name="T46" fmla="*/ 0 h 154940"/>
                    <a:gd name="T47" fmla="*/ 1432560 w 1432560"/>
                    <a:gd name="T48" fmla="*/ 154940 h 15494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1432560" h="154940">
                      <a:moveTo>
                        <a:pt x="1432560" y="27093"/>
                      </a:moveTo>
                      <a:cubicBezTo>
                        <a:pt x="1385993" y="24129"/>
                        <a:pt x="1339427" y="21166"/>
                        <a:pt x="1305560" y="16933"/>
                      </a:cubicBezTo>
                      <a:cubicBezTo>
                        <a:pt x="1271693" y="12700"/>
                        <a:pt x="1258993" y="0"/>
                        <a:pt x="1229360" y="1693"/>
                      </a:cubicBezTo>
                      <a:cubicBezTo>
                        <a:pt x="1199727" y="3386"/>
                        <a:pt x="1165860" y="13546"/>
                        <a:pt x="1127760" y="27093"/>
                      </a:cubicBezTo>
                      <a:cubicBezTo>
                        <a:pt x="1089660" y="40640"/>
                        <a:pt x="1038860" y="70273"/>
                        <a:pt x="1000760" y="82973"/>
                      </a:cubicBezTo>
                      <a:cubicBezTo>
                        <a:pt x="962660" y="95673"/>
                        <a:pt x="935567" y="98213"/>
                        <a:pt x="899160" y="103293"/>
                      </a:cubicBezTo>
                      <a:cubicBezTo>
                        <a:pt x="862753" y="108373"/>
                        <a:pt x="807720" y="111760"/>
                        <a:pt x="782320" y="113453"/>
                      </a:cubicBezTo>
                      <a:cubicBezTo>
                        <a:pt x="756920" y="115146"/>
                        <a:pt x="776393" y="116840"/>
                        <a:pt x="746760" y="113453"/>
                      </a:cubicBezTo>
                      <a:cubicBezTo>
                        <a:pt x="717127" y="110066"/>
                        <a:pt x="652780" y="95673"/>
                        <a:pt x="604520" y="93133"/>
                      </a:cubicBezTo>
                      <a:cubicBezTo>
                        <a:pt x="556260" y="90593"/>
                        <a:pt x="495300" y="88053"/>
                        <a:pt x="457200" y="98213"/>
                      </a:cubicBezTo>
                      <a:cubicBezTo>
                        <a:pt x="419100" y="108373"/>
                        <a:pt x="411480" y="154940"/>
                        <a:pt x="375920" y="154093"/>
                      </a:cubicBezTo>
                      <a:cubicBezTo>
                        <a:pt x="340360" y="153246"/>
                        <a:pt x="276860" y="110913"/>
                        <a:pt x="243840" y="93133"/>
                      </a:cubicBezTo>
                      <a:cubicBezTo>
                        <a:pt x="210820" y="75353"/>
                        <a:pt x="206587" y="56726"/>
                        <a:pt x="177800" y="47413"/>
                      </a:cubicBezTo>
                      <a:cubicBezTo>
                        <a:pt x="149013" y="38100"/>
                        <a:pt x="100753" y="39793"/>
                        <a:pt x="71120" y="37253"/>
                      </a:cubicBezTo>
                      <a:cubicBezTo>
                        <a:pt x="41487" y="34713"/>
                        <a:pt x="0" y="32173"/>
                        <a:pt x="0" y="32173"/>
                      </a:cubicBez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prstDash val="sysDash"/>
                  <a:miter lim="800000"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>
                    <a:spcBef>
                      <a:spcPct val="0"/>
                    </a:spcBef>
                    <a:defRPr/>
                  </a:pPr>
                  <a:endParaRPr lang="es-CL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4" name="Forma libre 26"/>
                <p:cNvSpPr>
                  <a:spLocks noChangeArrowheads="1"/>
                </p:cNvSpPr>
                <p:nvPr/>
              </p:nvSpPr>
              <p:spPr bwMode="auto">
                <a:xfrm>
                  <a:off x="3429317" y="5457361"/>
                  <a:ext cx="1376363" cy="206190"/>
                </a:xfrm>
                <a:custGeom>
                  <a:avLst/>
                  <a:gdLst>
                    <a:gd name="T0" fmla="*/ 1376363 w 1376680"/>
                    <a:gd name="T1" fmla="*/ 28732 h 206587"/>
                    <a:gd name="T2" fmla="*/ 1249392 w 1376680"/>
                    <a:gd name="T3" fmla="*/ 23661 h 206587"/>
                    <a:gd name="T4" fmla="*/ 1178289 w 1376680"/>
                    <a:gd name="T5" fmla="*/ 3380 h 206587"/>
                    <a:gd name="T6" fmla="*/ 1081791 w 1376680"/>
                    <a:gd name="T7" fmla="*/ 43942 h 206587"/>
                    <a:gd name="T8" fmla="*/ 924347 w 1376680"/>
                    <a:gd name="T9" fmla="*/ 33802 h 206587"/>
                    <a:gd name="T10" fmla="*/ 827849 w 1376680"/>
                    <a:gd name="T11" fmla="*/ 38872 h 206587"/>
                    <a:gd name="T12" fmla="*/ 711036 w 1376680"/>
                    <a:gd name="T13" fmla="*/ 74364 h 206587"/>
                    <a:gd name="T14" fmla="*/ 619617 w 1376680"/>
                    <a:gd name="T15" fmla="*/ 74364 h 206587"/>
                    <a:gd name="T16" fmla="*/ 538356 w 1376680"/>
                    <a:gd name="T17" fmla="*/ 109855 h 206587"/>
                    <a:gd name="T18" fmla="*/ 431701 w 1376680"/>
                    <a:gd name="T19" fmla="*/ 99715 h 206587"/>
                    <a:gd name="T20" fmla="*/ 385991 w 1376680"/>
                    <a:gd name="T21" fmla="*/ 94645 h 206587"/>
                    <a:gd name="T22" fmla="*/ 345360 w 1376680"/>
                    <a:gd name="T23" fmla="*/ 119996 h 206587"/>
                    <a:gd name="T24" fmla="*/ 314887 w 1376680"/>
                    <a:gd name="T25" fmla="*/ 130136 h 206587"/>
                    <a:gd name="T26" fmla="*/ 259020 w 1376680"/>
                    <a:gd name="T27" fmla="*/ 119996 h 206587"/>
                    <a:gd name="T28" fmla="*/ 223469 w 1376680"/>
                    <a:gd name="T29" fmla="*/ 89575 h 206587"/>
                    <a:gd name="T30" fmla="*/ 187917 w 1376680"/>
                    <a:gd name="T31" fmla="*/ 109855 h 206587"/>
                    <a:gd name="T32" fmla="*/ 157444 w 1376680"/>
                    <a:gd name="T33" fmla="*/ 135207 h 206587"/>
                    <a:gd name="T34" fmla="*/ 81261 w 1376680"/>
                    <a:gd name="T35" fmla="*/ 175769 h 206587"/>
                    <a:gd name="T36" fmla="*/ 0 w 1376680"/>
                    <a:gd name="T37" fmla="*/ 206190 h 206587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376680"/>
                    <a:gd name="T58" fmla="*/ 0 h 206587"/>
                    <a:gd name="T59" fmla="*/ 1376680 w 1376680"/>
                    <a:gd name="T60" fmla="*/ 206587 h 206587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376680" h="206587">
                      <a:moveTo>
                        <a:pt x="1376680" y="28787"/>
                      </a:moveTo>
                      <a:cubicBezTo>
                        <a:pt x="1329690" y="28363"/>
                        <a:pt x="1282700" y="27940"/>
                        <a:pt x="1249680" y="23707"/>
                      </a:cubicBezTo>
                      <a:cubicBezTo>
                        <a:pt x="1216660" y="19474"/>
                        <a:pt x="1206500" y="0"/>
                        <a:pt x="1178560" y="3387"/>
                      </a:cubicBezTo>
                      <a:cubicBezTo>
                        <a:pt x="1150620" y="6774"/>
                        <a:pt x="1124373" y="38947"/>
                        <a:pt x="1082040" y="44027"/>
                      </a:cubicBezTo>
                      <a:cubicBezTo>
                        <a:pt x="1039707" y="49107"/>
                        <a:pt x="966893" y="34714"/>
                        <a:pt x="924560" y="33867"/>
                      </a:cubicBezTo>
                      <a:cubicBezTo>
                        <a:pt x="882227" y="33020"/>
                        <a:pt x="863600" y="32174"/>
                        <a:pt x="828040" y="38947"/>
                      </a:cubicBezTo>
                      <a:cubicBezTo>
                        <a:pt x="792480" y="45720"/>
                        <a:pt x="745913" y="68580"/>
                        <a:pt x="711200" y="74507"/>
                      </a:cubicBezTo>
                      <a:cubicBezTo>
                        <a:pt x="676487" y="80434"/>
                        <a:pt x="648547" y="68580"/>
                        <a:pt x="619760" y="74507"/>
                      </a:cubicBezTo>
                      <a:cubicBezTo>
                        <a:pt x="590973" y="80434"/>
                        <a:pt x="569807" y="105834"/>
                        <a:pt x="538480" y="110067"/>
                      </a:cubicBezTo>
                      <a:cubicBezTo>
                        <a:pt x="507153" y="114300"/>
                        <a:pt x="457200" y="102447"/>
                        <a:pt x="431800" y="99907"/>
                      </a:cubicBezTo>
                      <a:cubicBezTo>
                        <a:pt x="406400" y="97367"/>
                        <a:pt x="400473" y="91440"/>
                        <a:pt x="386080" y="94827"/>
                      </a:cubicBezTo>
                      <a:cubicBezTo>
                        <a:pt x="371687" y="98214"/>
                        <a:pt x="357293" y="114300"/>
                        <a:pt x="345440" y="120227"/>
                      </a:cubicBezTo>
                      <a:cubicBezTo>
                        <a:pt x="333587" y="126154"/>
                        <a:pt x="329353" y="130387"/>
                        <a:pt x="314960" y="130387"/>
                      </a:cubicBezTo>
                      <a:cubicBezTo>
                        <a:pt x="300567" y="130387"/>
                        <a:pt x="274320" y="127000"/>
                        <a:pt x="259080" y="120227"/>
                      </a:cubicBezTo>
                      <a:cubicBezTo>
                        <a:pt x="243840" y="113454"/>
                        <a:pt x="235373" y="91440"/>
                        <a:pt x="223520" y="89747"/>
                      </a:cubicBezTo>
                      <a:cubicBezTo>
                        <a:pt x="211667" y="88054"/>
                        <a:pt x="198967" y="102447"/>
                        <a:pt x="187960" y="110067"/>
                      </a:cubicBezTo>
                      <a:cubicBezTo>
                        <a:pt x="176953" y="117687"/>
                        <a:pt x="175260" y="124460"/>
                        <a:pt x="157480" y="135467"/>
                      </a:cubicBezTo>
                      <a:cubicBezTo>
                        <a:pt x="139700" y="146474"/>
                        <a:pt x="107527" y="164254"/>
                        <a:pt x="81280" y="176107"/>
                      </a:cubicBezTo>
                      <a:cubicBezTo>
                        <a:pt x="55033" y="187960"/>
                        <a:pt x="16933" y="204047"/>
                        <a:pt x="0" y="206587"/>
                      </a:cubicBez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>
                    <a:spcBef>
                      <a:spcPct val="0"/>
                    </a:spcBef>
                    <a:defRPr/>
                  </a:pPr>
                  <a:endParaRPr lang="es-CL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" name="Forma libre 27"/>
                <p:cNvSpPr>
                  <a:spLocks noChangeArrowheads="1"/>
                </p:cNvSpPr>
                <p:nvPr/>
              </p:nvSpPr>
              <p:spPr bwMode="auto">
                <a:xfrm>
                  <a:off x="309880" y="4940300"/>
                  <a:ext cx="3098800" cy="826347"/>
                </a:xfrm>
                <a:custGeom>
                  <a:avLst/>
                  <a:gdLst>
                    <a:gd name="T0" fmla="*/ 0 w 3098800"/>
                    <a:gd name="T1" fmla="*/ 119380 h 826347"/>
                    <a:gd name="T2" fmla="*/ 66040 w 3098800"/>
                    <a:gd name="T3" fmla="*/ 99060 h 826347"/>
                    <a:gd name="T4" fmla="*/ 81280 w 3098800"/>
                    <a:gd name="T5" fmla="*/ 83820 h 826347"/>
                    <a:gd name="T6" fmla="*/ 127000 w 3098800"/>
                    <a:gd name="T7" fmla="*/ 154940 h 826347"/>
                    <a:gd name="T8" fmla="*/ 223520 w 3098800"/>
                    <a:gd name="T9" fmla="*/ 149860 h 826347"/>
                    <a:gd name="T10" fmla="*/ 259080 w 3098800"/>
                    <a:gd name="T11" fmla="*/ 88900 h 826347"/>
                    <a:gd name="T12" fmla="*/ 309880 w 3098800"/>
                    <a:gd name="T13" fmla="*/ 78740 h 826347"/>
                    <a:gd name="T14" fmla="*/ 391160 w 3098800"/>
                    <a:gd name="T15" fmla="*/ 114300 h 826347"/>
                    <a:gd name="T16" fmla="*/ 487680 w 3098800"/>
                    <a:gd name="T17" fmla="*/ 114300 h 826347"/>
                    <a:gd name="T18" fmla="*/ 563880 w 3098800"/>
                    <a:gd name="T19" fmla="*/ 78740 h 826347"/>
                    <a:gd name="T20" fmla="*/ 635000 w 3098800"/>
                    <a:gd name="T21" fmla="*/ 104140 h 826347"/>
                    <a:gd name="T22" fmla="*/ 726440 w 3098800"/>
                    <a:gd name="T23" fmla="*/ 12700 h 826347"/>
                    <a:gd name="T24" fmla="*/ 792480 w 3098800"/>
                    <a:gd name="T25" fmla="*/ 27940 h 826347"/>
                    <a:gd name="T26" fmla="*/ 817880 w 3098800"/>
                    <a:gd name="T27" fmla="*/ 48260 h 826347"/>
                    <a:gd name="T28" fmla="*/ 914400 w 3098800"/>
                    <a:gd name="T29" fmla="*/ 38100 h 826347"/>
                    <a:gd name="T30" fmla="*/ 955040 w 3098800"/>
                    <a:gd name="T31" fmla="*/ 68580 h 826347"/>
                    <a:gd name="T32" fmla="*/ 1021080 w 3098800"/>
                    <a:gd name="T33" fmla="*/ 27940 h 826347"/>
                    <a:gd name="T34" fmla="*/ 1122680 w 3098800"/>
                    <a:gd name="T35" fmla="*/ 73660 h 826347"/>
                    <a:gd name="T36" fmla="*/ 1193800 w 3098800"/>
                    <a:gd name="T37" fmla="*/ 104140 h 826347"/>
                    <a:gd name="T38" fmla="*/ 1259840 w 3098800"/>
                    <a:gd name="T39" fmla="*/ 114300 h 826347"/>
                    <a:gd name="T40" fmla="*/ 1315720 w 3098800"/>
                    <a:gd name="T41" fmla="*/ 180340 h 826347"/>
                    <a:gd name="T42" fmla="*/ 1320800 w 3098800"/>
                    <a:gd name="T43" fmla="*/ 226060 h 826347"/>
                    <a:gd name="T44" fmla="*/ 1381760 w 3098800"/>
                    <a:gd name="T45" fmla="*/ 256540 h 826347"/>
                    <a:gd name="T46" fmla="*/ 1483360 w 3098800"/>
                    <a:gd name="T47" fmla="*/ 281940 h 826347"/>
                    <a:gd name="T48" fmla="*/ 1564640 w 3098800"/>
                    <a:gd name="T49" fmla="*/ 261620 h 826347"/>
                    <a:gd name="T50" fmla="*/ 1651000 w 3098800"/>
                    <a:gd name="T51" fmla="*/ 241300 h 826347"/>
                    <a:gd name="T52" fmla="*/ 1722120 w 3098800"/>
                    <a:gd name="T53" fmla="*/ 307340 h 826347"/>
                    <a:gd name="T54" fmla="*/ 1772920 w 3098800"/>
                    <a:gd name="T55" fmla="*/ 393700 h 826347"/>
                    <a:gd name="T56" fmla="*/ 1798320 w 3098800"/>
                    <a:gd name="T57" fmla="*/ 474980 h 826347"/>
                    <a:gd name="T58" fmla="*/ 1925320 w 3098800"/>
                    <a:gd name="T59" fmla="*/ 490220 h 826347"/>
                    <a:gd name="T60" fmla="*/ 2026920 w 3098800"/>
                    <a:gd name="T61" fmla="*/ 551180 h 826347"/>
                    <a:gd name="T62" fmla="*/ 2072640 w 3098800"/>
                    <a:gd name="T63" fmla="*/ 586740 h 826347"/>
                    <a:gd name="T64" fmla="*/ 2169160 w 3098800"/>
                    <a:gd name="T65" fmla="*/ 627380 h 826347"/>
                    <a:gd name="T66" fmla="*/ 2286000 w 3098800"/>
                    <a:gd name="T67" fmla="*/ 627380 h 826347"/>
                    <a:gd name="T68" fmla="*/ 2418080 w 3098800"/>
                    <a:gd name="T69" fmla="*/ 642620 h 826347"/>
                    <a:gd name="T70" fmla="*/ 2438400 w 3098800"/>
                    <a:gd name="T71" fmla="*/ 789940 h 826347"/>
                    <a:gd name="T72" fmla="*/ 2545080 w 3098800"/>
                    <a:gd name="T73" fmla="*/ 825500 h 826347"/>
                    <a:gd name="T74" fmla="*/ 2616200 w 3098800"/>
                    <a:gd name="T75" fmla="*/ 784860 h 826347"/>
                    <a:gd name="T76" fmla="*/ 2656840 w 3098800"/>
                    <a:gd name="T77" fmla="*/ 728980 h 826347"/>
                    <a:gd name="T78" fmla="*/ 2682240 w 3098800"/>
                    <a:gd name="T79" fmla="*/ 759460 h 826347"/>
                    <a:gd name="T80" fmla="*/ 2733040 w 3098800"/>
                    <a:gd name="T81" fmla="*/ 764540 h 826347"/>
                    <a:gd name="T82" fmla="*/ 2819400 w 3098800"/>
                    <a:gd name="T83" fmla="*/ 728980 h 826347"/>
                    <a:gd name="T84" fmla="*/ 2885440 w 3098800"/>
                    <a:gd name="T85" fmla="*/ 668020 h 826347"/>
                    <a:gd name="T86" fmla="*/ 3007360 w 3098800"/>
                    <a:gd name="T87" fmla="*/ 693420 h 826347"/>
                    <a:gd name="T88" fmla="*/ 3098800 w 3098800"/>
                    <a:gd name="T89" fmla="*/ 728980 h 826347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3098800"/>
                    <a:gd name="T136" fmla="*/ 0 h 826347"/>
                    <a:gd name="T137" fmla="*/ 3098800 w 3098800"/>
                    <a:gd name="T138" fmla="*/ 826347 h 826347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3098800" h="826347">
                      <a:moveTo>
                        <a:pt x="0" y="119380"/>
                      </a:moveTo>
                      <a:cubicBezTo>
                        <a:pt x="26246" y="112183"/>
                        <a:pt x="52493" y="104987"/>
                        <a:pt x="66040" y="99060"/>
                      </a:cubicBezTo>
                      <a:cubicBezTo>
                        <a:pt x="79587" y="93133"/>
                        <a:pt x="71120" y="74507"/>
                        <a:pt x="81280" y="83820"/>
                      </a:cubicBezTo>
                      <a:cubicBezTo>
                        <a:pt x="91440" y="93133"/>
                        <a:pt x="103293" y="143933"/>
                        <a:pt x="127000" y="154940"/>
                      </a:cubicBezTo>
                      <a:cubicBezTo>
                        <a:pt x="150707" y="165947"/>
                        <a:pt x="201507" y="160867"/>
                        <a:pt x="223520" y="149860"/>
                      </a:cubicBezTo>
                      <a:cubicBezTo>
                        <a:pt x="245533" y="138853"/>
                        <a:pt x="244687" y="100753"/>
                        <a:pt x="259080" y="88900"/>
                      </a:cubicBezTo>
                      <a:cubicBezTo>
                        <a:pt x="273473" y="77047"/>
                        <a:pt x="287867" y="74507"/>
                        <a:pt x="309880" y="78740"/>
                      </a:cubicBezTo>
                      <a:cubicBezTo>
                        <a:pt x="331893" y="82973"/>
                        <a:pt x="361527" y="108373"/>
                        <a:pt x="391160" y="114300"/>
                      </a:cubicBezTo>
                      <a:cubicBezTo>
                        <a:pt x="420793" y="120227"/>
                        <a:pt x="458893" y="120227"/>
                        <a:pt x="487680" y="114300"/>
                      </a:cubicBezTo>
                      <a:cubicBezTo>
                        <a:pt x="516467" y="108373"/>
                        <a:pt x="539327" y="80433"/>
                        <a:pt x="563880" y="78740"/>
                      </a:cubicBezTo>
                      <a:cubicBezTo>
                        <a:pt x="588433" y="77047"/>
                        <a:pt x="607907" y="115147"/>
                        <a:pt x="635000" y="104140"/>
                      </a:cubicBezTo>
                      <a:cubicBezTo>
                        <a:pt x="662093" y="93133"/>
                        <a:pt x="700193" y="25400"/>
                        <a:pt x="726440" y="12700"/>
                      </a:cubicBezTo>
                      <a:cubicBezTo>
                        <a:pt x="752687" y="0"/>
                        <a:pt x="777240" y="22013"/>
                        <a:pt x="792480" y="27940"/>
                      </a:cubicBezTo>
                      <a:cubicBezTo>
                        <a:pt x="807720" y="33867"/>
                        <a:pt x="797560" y="46567"/>
                        <a:pt x="817880" y="48260"/>
                      </a:cubicBezTo>
                      <a:cubicBezTo>
                        <a:pt x="838200" y="49953"/>
                        <a:pt x="891540" y="34713"/>
                        <a:pt x="914400" y="38100"/>
                      </a:cubicBezTo>
                      <a:cubicBezTo>
                        <a:pt x="937260" y="41487"/>
                        <a:pt x="937260" y="70273"/>
                        <a:pt x="955040" y="68580"/>
                      </a:cubicBezTo>
                      <a:cubicBezTo>
                        <a:pt x="972820" y="66887"/>
                        <a:pt x="993140" y="27093"/>
                        <a:pt x="1021080" y="27940"/>
                      </a:cubicBezTo>
                      <a:cubicBezTo>
                        <a:pt x="1049020" y="28787"/>
                        <a:pt x="1093893" y="60960"/>
                        <a:pt x="1122680" y="73660"/>
                      </a:cubicBezTo>
                      <a:cubicBezTo>
                        <a:pt x="1151467" y="86360"/>
                        <a:pt x="1170940" y="97367"/>
                        <a:pt x="1193800" y="104140"/>
                      </a:cubicBezTo>
                      <a:cubicBezTo>
                        <a:pt x="1216660" y="110913"/>
                        <a:pt x="1239520" y="101600"/>
                        <a:pt x="1259840" y="114300"/>
                      </a:cubicBezTo>
                      <a:cubicBezTo>
                        <a:pt x="1280160" y="127000"/>
                        <a:pt x="1305560" y="161713"/>
                        <a:pt x="1315720" y="180340"/>
                      </a:cubicBezTo>
                      <a:cubicBezTo>
                        <a:pt x="1325880" y="198967"/>
                        <a:pt x="1309793" y="213360"/>
                        <a:pt x="1320800" y="226060"/>
                      </a:cubicBezTo>
                      <a:cubicBezTo>
                        <a:pt x="1331807" y="238760"/>
                        <a:pt x="1354667" y="247227"/>
                        <a:pt x="1381760" y="256540"/>
                      </a:cubicBezTo>
                      <a:cubicBezTo>
                        <a:pt x="1408853" y="265853"/>
                        <a:pt x="1452880" y="281093"/>
                        <a:pt x="1483360" y="281940"/>
                      </a:cubicBezTo>
                      <a:cubicBezTo>
                        <a:pt x="1513840" y="282787"/>
                        <a:pt x="1564640" y="261620"/>
                        <a:pt x="1564640" y="261620"/>
                      </a:cubicBezTo>
                      <a:cubicBezTo>
                        <a:pt x="1592580" y="254847"/>
                        <a:pt x="1624754" y="233680"/>
                        <a:pt x="1651000" y="241300"/>
                      </a:cubicBezTo>
                      <a:cubicBezTo>
                        <a:pt x="1677246" y="248920"/>
                        <a:pt x="1701800" y="281940"/>
                        <a:pt x="1722120" y="307340"/>
                      </a:cubicBezTo>
                      <a:cubicBezTo>
                        <a:pt x="1742440" y="332740"/>
                        <a:pt x="1760220" y="365760"/>
                        <a:pt x="1772920" y="393700"/>
                      </a:cubicBezTo>
                      <a:cubicBezTo>
                        <a:pt x="1785620" y="421640"/>
                        <a:pt x="1772920" y="458893"/>
                        <a:pt x="1798320" y="474980"/>
                      </a:cubicBezTo>
                      <a:cubicBezTo>
                        <a:pt x="1823720" y="491067"/>
                        <a:pt x="1887220" y="477520"/>
                        <a:pt x="1925320" y="490220"/>
                      </a:cubicBezTo>
                      <a:cubicBezTo>
                        <a:pt x="1963420" y="502920"/>
                        <a:pt x="2002367" y="535093"/>
                        <a:pt x="2026920" y="551180"/>
                      </a:cubicBezTo>
                      <a:cubicBezTo>
                        <a:pt x="2051473" y="567267"/>
                        <a:pt x="2048933" y="574040"/>
                        <a:pt x="2072640" y="586740"/>
                      </a:cubicBezTo>
                      <a:cubicBezTo>
                        <a:pt x="2096347" y="599440"/>
                        <a:pt x="2133600" y="620607"/>
                        <a:pt x="2169160" y="627380"/>
                      </a:cubicBezTo>
                      <a:cubicBezTo>
                        <a:pt x="2204720" y="634153"/>
                        <a:pt x="2244513" y="624840"/>
                        <a:pt x="2286000" y="627380"/>
                      </a:cubicBezTo>
                      <a:cubicBezTo>
                        <a:pt x="2327487" y="629920"/>
                        <a:pt x="2392680" y="615527"/>
                        <a:pt x="2418080" y="642620"/>
                      </a:cubicBezTo>
                      <a:cubicBezTo>
                        <a:pt x="2443480" y="669713"/>
                        <a:pt x="2417233" y="759460"/>
                        <a:pt x="2438400" y="789940"/>
                      </a:cubicBezTo>
                      <a:cubicBezTo>
                        <a:pt x="2459567" y="820420"/>
                        <a:pt x="2515447" y="826347"/>
                        <a:pt x="2545080" y="825500"/>
                      </a:cubicBezTo>
                      <a:cubicBezTo>
                        <a:pt x="2574713" y="824653"/>
                        <a:pt x="2597573" y="800947"/>
                        <a:pt x="2616200" y="784860"/>
                      </a:cubicBezTo>
                      <a:cubicBezTo>
                        <a:pt x="2634827" y="768773"/>
                        <a:pt x="2645833" y="733213"/>
                        <a:pt x="2656840" y="728980"/>
                      </a:cubicBezTo>
                      <a:cubicBezTo>
                        <a:pt x="2667847" y="724747"/>
                        <a:pt x="2669540" y="753533"/>
                        <a:pt x="2682240" y="759460"/>
                      </a:cubicBezTo>
                      <a:cubicBezTo>
                        <a:pt x="2694940" y="765387"/>
                        <a:pt x="2710180" y="769620"/>
                        <a:pt x="2733040" y="764540"/>
                      </a:cubicBezTo>
                      <a:cubicBezTo>
                        <a:pt x="2755900" y="759460"/>
                        <a:pt x="2794000" y="745067"/>
                        <a:pt x="2819400" y="728980"/>
                      </a:cubicBezTo>
                      <a:cubicBezTo>
                        <a:pt x="2844800" y="712893"/>
                        <a:pt x="2854113" y="673947"/>
                        <a:pt x="2885440" y="668020"/>
                      </a:cubicBezTo>
                      <a:cubicBezTo>
                        <a:pt x="2916767" y="662093"/>
                        <a:pt x="2971800" y="683260"/>
                        <a:pt x="3007360" y="693420"/>
                      </a:cubicBezTo>
                      <a:cubicBezTo>
                        <a:pt x="3042920" y="703580"/>
                        <a:pt x="3070860" y="716280"/>
                        <a:pt x="3098800" y="728980"/>
                      </a:cubicBez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prstDash val="sysDash"/>
                  <a:miter lim="800000"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>
                    <a:spcBef>
                      <a:spcPct val="0"/>
                    </a:spcBef>
                    <a:defRPr/>
                  </a:pPr>
                  <a:endParaRPr lang="es-CL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7" name="Agrupar 58"/>
              <p:cNvGrpSpPr>
                <a:grpSpLocks/>
              </p:cNvGrpSpPr>
              <p:nvPr/>
            </p:nvGrpSpPr>
            <p:grpSpPr bwMode="auto">
              <a:xfrm>
                <a:off x="603849" y="3708399"/>
                <a:ext cx="1172564" cy="1477867"/>
                <a:chOff x="603845" y="3708400"/>
                <a:chExt cx="1172744" cy="1478450"/>
              </a:xfrm>
            </p:grpSpPr>
            <p:sp>
              <p:nvSpPr>
                <p:cNvPr id="59" name="Forma libre 8"/>
                <p:cNvSpPr>
                  <a:spLocks noChangeArrowheads="1"/>
                </p:cNvSpPr>
                <p:nvPr/>
              </p:nvSpPr>
              <p:spPr bwMode="auto">
                <a:xfrm>
                  <a:off x="1289151" y="3708400"/>
                  <a:ext cx="487438" cy="1341967"/>
                </a:xfrm>
                <a:custGeom>
                  <a:avLst/>
                  <a:gdLst>
                    <a:gd name="T0" fmla="*/ 234901 w 487539"/>
                    <a:gd name="T1" fmla="*/ 1341967 h 1341967"/>
                    <a:gd name="T2" fmla="*/ 264528 w 487539"/>
                    <a:gd name="T3" fmla="*/ 1231900 h 1341967"/>
                    <a:gd name="T4" fmla="*/ 260296 w 487539"/>
                    <a:gd name="T5" fmla="*/ 1151467 h 1341967"/>
                    <a:gd name="T6" fmla="*/ 256064 w 487539"/>
                    <a:gd name="T7" fmla="*/ 1083733 h 1341967"/>
                    <a:gd name="T8" fmla="*/ 349178 w 487539"/>
                    <a:gd name="T9" fmla="*/ 999067 h 1341967"/>
                    <a:gd name="T10" fmla="*/ 446524 w 487539"/>
                    <a:gd name="T11" fmla="*/ 901700 h 1341967"/>
                    <a:gd name="T12" fmla="*/ 484617 w 487539"/>
                    <a:gd name="T13" fmla="*/ 804333 h 1341967"/>
                    <a:gd name="T14" fmla="*/ 463454 w 487539"/>
                    <a:gd name="T15" fmla="*/ 753533 h 1341967"/>
                    <a:gd name="T16" fmla="*/ 421130 w 487539"/>
                    <a:gd name="T17" fmla="*/ 681567 h 1341967"/>
                    <a:gd name="T18" fmla="*/ 344946 w 487539"/>
                    <a:gd name="T19" fmla="*/ 626533 h 1341967"/>
                    <a:gd name="T20" fmla="*/ 344946 w 487539"/>
                    <a:gd name="T21" fmla="*/ 541867 h 1341967"/>
                    <a:gd name="T22" fmla="*/ 395735 w 487539"/>
                    <a:gd name="T23" fmla="*/ 486833 h 1341967"/>
                    <a:gd name="T24" fmla="*/ 357643 w 487539"/>
                    <a:gd name="T25" fmla="*/ 423333 h 1341967"/>
                    <a:gd name="T26" fmla="*/ 272993 w 487539"/>
                    <a:gd name="T27" fmla="*/ 359833 h 1341967"/>
                    <a:gd name="T28" fmla="*/ 146020 w 487539"/>
                    <a:gd name="T29" fmla="*/ 338667 h 1341967"/>
                    <a:gd name="T30" fmla="*/ 57138 w 487539"/>
                    <a:gd name="T31" fmla="*/ 347133 h 1341967"/>
                    <a:gd name="T32" fmla="*/ 6349 w 487539"/>
                    <a:gd name="T33" fmla="*/ 275167 h 1341967"/>
                    <a:gd name="T34" fmla="*/ 19046 w 487539"/>
                    <a:gd name="T35" fmla="*/ 182033 h 1341967"/>
                    <a:gd name="T36" fmla="*/ 35976 w 487539"/>
                    <a:gd name="T37" fmla="*/ 88900 h 1341967"/>
                    <a:gd name="T38" fmla="*/ 31743 w 487539"/>
                    <a:gd name="T39" fmla="*/ 0 h 1341967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487539"/>
                    <a:gd name="T61" fmla="*/ 0 h 1341967"/>
                    <a:gd name="T62" fmla="*/ 487539 w 487539"/>
                    <a:gd name="T63" fmla="*/ 1341967 h 1341967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487539" h="1341967">
                      <a:moveTo>
                        <a:pt x="234950" y="1341967"/>
                      </a:moveTo>
                      <a:cubicBezTo>
                        <a:pt x="247650" y="1302808"/>
                        <a:pt x="260350" y="1263650"/>
                        <a:pt x="264583" y="1231900"/>
                      </a:cubicBezTo>
                      <a:cubicBezTo>
                        <a:pt x="268816" y="1200150"/>
                        <a:pt x="261761" y="1176161"/>
                        <a:pt x="260350" y="1151467"/>
                      </a:cubicBezTo>
                      <a:cubicBezTo>
                        <a:pt x="258939" y="1126773"/>
                        <a:pt x="241300" y="1109133"/>
                        <a:pt x="256117" y="1083733"/>
                      </a:cubicBezTo>
                      <a:cubicBezTo>
                        <a:pt x="270934" y="1058333"/>
                        <a:pt x="317500" y="1029406"/>
                        <a:pt x="349250" y="999067"/>
                      </a:cubicBezTo>
                      <a:cubicBezTo>
                        <a:pt x="381000" y="968728"/>
                        <a:pt x="424039" y="934156"/>
                        <a:pt x="446617" y="901700"/>
                      </a:cubicBezTo>
                      <a:cubicBezTo>
                        <a:pt x="469195" y="869244"/>
                        <a:pt x="481895" y="829027"/>
                        <a:pt x="484717" y="804333"/>
                      </a:cubicBezTo>
                      <a:cubicBezTo>
                        <a:pt x="487539" y="779639"/>
                        <a:pt x="474133" y="773994"/>
                        <a:pt x="463550" y="753533"/>
                      </a:cubicBezTo>
                      <a:cubicBezTo>
                        <a:pt x="452967" y="733072"/>
                        <a:pt x="440972" y="702734"/>
                        <a:pt x="421217" y="681567"/>
                      </a:cubicBezTo>
                      <a:cubicBezTo>
                        <a:pt x="401462" y="660400"/>
                        <a:pt x="357717" y="649816"/>
                        <a:pt x="345017" y="626533"/>
                      </a:cubicBezTo>
                      <a:cubicBezTo>
                        <a:pt x="332317" y="603250"/>
                        <a:pt x="336550" y="565150"/>
                        <a:pt x="345017" y="541867"/>
                      </a:cubicBezTo>
                      <a:cubicBezTo>
                        <a:pt x="353484" y="518584"/>
                        <a:pt x="393700" y="506589"/>
                        <a:pt x="395817" y="486833"/>
                      </a:cubicBezTo>
                      <a:cubicBezTo>
                        <a:pt x="397934" y="467077"/>
                        <a:pt x="378178" y="444500"/>
                        <a:pt x="357717" y="423333"/>
                      </a:cubicBezTo>
                      <a:cubicBezTo>
                        <a:pt x="337256" y="402166"/>
                        <a:pt x="308328" y="373944"/>
                        <a:pt x="273050" y="359833"/>
                      </a:cubicBezTo>
                      <a:cubicBezTo>
                        <a:pt x="237772" y="345722"/>
                        <a:pt x="182033" y="340784"/>
                        <a:pt x="146050" y="338667"/>
                      </a:cubicBezTo>
                      <a:cubicBezTo>
                        <a:pt x="110067" y="336550"/>
                        <a:pt x="80433" y="357716"/>
                        <a:pt x="57150" y="347133"/>
                      </a:cubicBezTo>
                      <a:cubicBezTo>
                        <a:pt x="33867" y="336550"/>
                        <a:pt x="12700" y="302684"/>
                        <a:pt x="6350" y="275167"/>
                      </a:cubicBezTo>
                      <a:cubicBezTo>
                        <a:pt x="0" y="247650"/>
                        <a:pt x="14111" y="213077"/>
                        <a:pt x="19050" y="182033"/>
                      </a:cubicBezTo>
                      <a:cubicBezTo>
                        <a:pt x="23989" y="150989"/>
                        <a:pt x="33866" y="119239"/>
                        <a:pt x="35983" y="88900"/>
                      </a:cubicBezTo>
                      <a:cubicBezTo>
                        <a:pt x="38100" y="58561"/>
                        <a:pt x="34925" y="29280"/>
                        <a:pt x="31750" y="0"/>
                      </a:cubicBezTo>
                    </a:path>
                  </a:pathLst>
                </a:custGeom>
                <a:noFill/>
                <a:ln w="25400">
                  <a:solidFill>
                    <a:srgbClr val="85D02C"/>
                  </a:solidFill>
                  <a:miter lim="800000"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>
                    <a:spcBef>
                      <a:spcPct val="0"/>
                    </a:spcBef>
                    <a:defRPr/>
                  </a:pPr>
                  <a:endParaRPr lang="es-CL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" name="Rectángulo redondeado 41"/>
                <p:cNvSpPr>
                  <a:spLocks noChangeArrowheads="1"/>
                </p:cNvSpPr>
                <p:nvPr/>
              </p:nvSpPr>
              <p:spPr bwMode="auto">
                <a:xfrm>
                  <a:off x="685809" y="4496113"/>
                  <a:ext cx="867088" cy="67585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79646"/>
                </a:solidFill>
                <a:ln w="9525">
                  <a:noFill/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>
                    <a:spcBef>
                      <a:spcPct val="0"/>
                    </a:spcBef>
                    <a:defRPr/>
                  </a:pPr>
                  <a:endParaRPr lang="es-CL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1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603845" y="4595128"/>
                  <a:ext cx="1090451" cy="591722"/>
                </a:xfrm>
                <a:prstGeom prst="rect">
                  <a:avLst/>
                </a:prstGeom>
                <a:noFill/>
                <a:ln w="317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s-ES_tradnl" sz="900" dirty="0" smtClean="0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  <a:t>San </a:t>
                  </a:r>
                  <a:r>
                    <a:rPr lang="es-ES_tradnl" sz="900" dirty="0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  <a:t>Carlos de Apoquindo</a:t>
                  </a:r>
                  <a:endParaRPr lang="es-ES" sz="9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endParaRPr>
                </a:p>
              </p:txBody>
            </p:sp>
          </p:grpSp>
          <p:grpSp>
            <p:nvGrpSpPr>
              <p:cNvPr id="18" name="Agrupar 68"/>
              <p:cNvGrpSpPr>
                <a:grpSpLocks/>
              </p:cNvGrpSpPr>
              <p:nvPr/>
            </p:nvGrpSpPr>
            <p:grpSpPr bwMode="auto">
              <a:xfrm>
                <a:off x="304799" y="2773363"/>
                <a:ext cx="4597401" cy="933450"/>
                <a:chOff x="304640" y="2773680"/>
                <a:chExt cx="4597560" cy="933309"/>
              </a:xfrm>
            </p:grpSpPr>
            <p:grpSp>
              <p:nvGrpSpPr>
                <p:cNvPr id="54" name="Agrupar 57"/>
                <p:cNvGrpSpPr>
                  <a:grpSpLocks/>
                </p:cNvGrpSpPr>
                <p:nvPr/>
              </p:nvGrpSpPr>
              <p:grpSpPr bwMode="auto">
                <a:xfrm>
                  <a:off x="304640" y="2954628"/>
                  <a:ext cx="2108274" cy="752361"/>
                  <a:chOff x="304640" y="2954628"/>
                  <a:chExt cx="2108274" cy="752361"/>
                </a:xfrm>
              </p:grpSpPr>
              <p:sp>
                <p:nvSpPr>
                  <p:cNvPr id="56" name="Forma libre 7"/>
                  <p:cNvSpPr>
                    <a:spLocks noChangeArrowheads="1"/>
                  </p:cNvSpPr>
                  <p:nvPr/>
                </p:nvSpPr>
                <p:spPr bwMode="auto">
                  <a:xfrm>
                    <a:off x="436409" y="2954628"/>
                    <a:ext cx="1976505" cy="752361"/>
                  </a:xfrm>
                  <a:custGeom>
                    <a:avLst/>
                    <a:gdLst>
                      <a:gd name="T0" fmla="*/ 0 w 1976967"/>
                      <a:gd name="T1" fmla="*/ 453110 h 752122"/>
                      <a:gd name="T2" fmla="*/ 50788 w 1976967"/>
                      <a:gd name="T3" fmla="*/ 431937 h 752122"/>
                      <a:gd name="T4" fmla="*/ 110041 w 1976967"/>
                      <a:gd name="T5" fmla="*/ 461580 h 752122"/>
                      <a:gd name="T6" fmla="*/ 139667 w 1976967"/>
                      <a:gd name="T7" fmla="*/ 516630 h 752122"/>
                      <a:gd name="T8" fmla="*/ 220083 w 1976967"/>
                      <a:gd name="T9" fmla="*/ 537804 h 752122"/>
                      <a:gd name="T10" fmla="*/ 334356 w 1976967"/>
                      <a:gd name="T11" fmla="*/ 508161 h 752122"/>
                      <a:gd name="T12" fmla="*/ 427467 w 1976967"/>
                      <a:gd name="T13" fmla="*/ 486988 h 752122"/>
                      <a:gd name="T14" fmla="*/ 486720 w 1976967"/>
                      <a:gd name="T15" fmla="*/ 567446 h 752122"/>
                      <a:gd name="T16" fmla="*/ 558669 w 1976967"/>
                      <a:gd name="T17" fmla="*/ 630966 h 752122"/>
                      <a:gd name="T18" fmla="*/ 694105 w 1976967"/>
                      <a:gd name="T19" fmla="*/ 656375 h 752122"/>
                      <a:gd name="T20" fmla="*/ 804146 w 1976967"/>
                      <a:gd name="T21" fmla="*/ 698722 h 752122"/>
                      <a:gd name="T22" fmla="*/ 871863 w 1976967"/>
                      <a:gd name="T23" fmla="*/ 749538 h 752122"/>
                      <a:gd name="T24" fmla="*/ 1003066 w 1976967"/>
                      <a:gd name="T25" fmla="*/ 715660 h 752122"/>
                      <a:gd name="T26" fmla="*/ 1163895 w 1976967"/>
                      <a:gd name="T27" fmla="*/ 669079 h 752122"/>
                      <a:gd name="T28" fmla="*/ 1375512 w 1976967"/>
                      <a:gd name="T29" fmla="*/ 690252 h 752122"/>
                      <a:gd name="T30" fmla="*/ 1642150 w 1976967"/>
                      <a:gd name="T31" fmla="*/ 664844 h 752122"/>
                      <a:gd name="T32" fmla="*/ 1760655 w 1976967"/>
                      <a:gd name="T33" fmla="*/ 537804 h 752122"/>
                      <a:gd name="T34" fmla="*/ 1858000 w 1976967"/>
                      <a:gd name="T35" fmla="*/ 389590 h 752122"/>
                      <a:gd name="T36" fmla="*/ 1900323 w 1976967"/>
                      <a:gd name="T37" fmla="*/ 321835 h 752122"/>
                      <a:gd name="T38" fmla="*/ 1904555 w 1976967"/>
                      <a:gd name="T39" fmla="*/ 224437 h 752122"/>
                      <a:gd name="T40" fmla="*/ 1917252 w 1976967"/>
                      <a:gd name="T41" fmla="*/ 139744 h 752122"/>
                      <a:gd name="T42" fmla="*/ 1942646 w 1976967"/>
                      <a:gd name="T43" fmla="*/ 67755 h 752122"/>
                      <a:gd name="T44" fmla="*/ 1976505 w 1976967"/>
                      <a:gd name="T45" fmla="*/ 0 h 752122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976967"/>
                      <a:gd name="T70" fmla="*/ 0 h 752122"/>
                      <a:gd name="T71" fmla="*/ 1976967 w 1976967"/>
                      <a:gd name="T72" fmla="*/ 752122 h 752122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976967" h="752122">
                        <a:moveTo>
                          <a:pt x="0" y="452966"/>
                        </a:moveTo>
                        <a:cubicBezTo>
                          <a:pt x="16228" y="441677"/>
                          <a:pt x="32456" y="430389"/>
                          <a:pt x="50800" y="431800"/>
                        </a:cubicBezTo>
                        <a:cubicBezTo>
                          <a:pt x="69144" y="433211"/>
                          <a:pt x="95250" y="447322"/>
                          <a:pt x="110067" y="461433"/>
                        </a:cubicBezTo>
                        <a:cubicBezTo>
                          <a:pt x="124884" y="475544"/>
                          <a:pt x="121355" y="503766"/>
                          <a:pt x="139700" y="516466"/>
                        </a:cubicBezTo>
                        <a:cubicBezTo>
                          <a:pt x="158045" y="529166"/>
                          <a:pt x="187678" y="539044"/>
                          <a:pt x="220134" y="537633"/>
                        </a:cubicBezTo>
                        <a:cubicBezTo>
                          <a:pt x="252590" y="536222"/>
                          <a:pt x="299862" y="516467"/>
                          <a:pt x="334434" y="508000"/>
                        </a:cubicBezTo>
                        <a:cubicBezTo>
                          <a:pt x="369006" y="499533"/>
                          <a:pt x="402167" y="476955"/>
                          <a:pt x="427567" y="486833"/>
                        </a:cubicBezTo>
                        <a:cubicBezTo>
                          <a:pt x="452967" y="496711"/>
                          <a:pt x="464962" y="543277"/>
                          <a:pt x="486834" y="567266"/>
                        </a:cubicBezTo>
                        <a:cubicBezTo>
                          <a:pt x="508706" y="591255"/>
                          <a:pt x="524228" y="615949"/>
                          <a:pt x="558800" y="630766"/>
                        </a:cubicBezTo>
                        <a:cubicBezTo>
                          <a:pt x="593372" y="645583"/>
                          <a:pt x="653345" y="644877"/>
                          <a:pt x="694267" y="656166"/>
                        </a:cubicBezTo>
                        <a:cubicBezTo>
                          <a:pt x="735189" y="667455"/>
                          <a:pt x="774701" y="682978"/>
                          <a:pt x="804334" y="698500"/>
                        </a:cubicBezTo>
                        <a:cubicBezTo>
                          <a:pt x="833967" y="714022"/>
                          <a:pt x="838906" y="746478"/>
                          <a:pt x="872067" y="749300"/>
                        </a:cubicBezTo>
                        <a:cubicBezTo>
                          <a:pt x="905228" y="752122"/>
                          <a:pt x="954617" y="728839"/>
                          <a:pt x="1003300" y="715433"/>
                        </a:cubicBezTo>
                        <a:cubicBezTo>
                          <a:pt x="1051983" y="702027"/>
                          <a:pt x="1102078" y="673099"/>
                          <a:pt x="1164167" y="668866"/>
                        </a:cubicBezTo>
                        <a:cubicBezTo>
                          <a:pt x="1226256" y="664633"/>
                          <a:pt x="1296106" y="690738"/>
                          <a:pt x="1375834" y="690033"/>
                        </a:cubicBezTo>
                        <a:cubicBezTo>
                          <a:pt x="1455562" y="689328"/>
                          <a:pt x="1578329" y="690033"/>
                          <a:pt x="1642534" y="664633"/>
                        </a:cubicBezTo>
                        <a:cubicBezTo>
                          <a:pt x="1706739" y="639233"/>
                          <a:pt x="1725084" y="583494"/>
                          <a:pt x="1761067" y="537633"/>
                        </a:cubicBezTo>
                        <a:cubicBezTo>
                          <a:pt x="1797050" y="491772"/>
                          <a:pt x="1835151" y="425449"/>
                          <a:pt x="1858434" y="389466"/>
                        </a:cubicBezTo>
                        <a:cubicBezTo>
                          <a:pt x="1881717" y="353483"/>
                          <a:pt x="1893006" y="349250"/>
                          <a:pt x="1900767" y="321733"/>
                        </a:cubicBezTo>
                        <a:cubicBezTo>
                          <a:pt x="1908528" y="294216"/>
                          <a:pt x="1902178" y="254705"/>
                          <a:pt x="1905000" y="224366"/>
                        </a:cubicBezTo>
                        <a:cubicBezTo>
                          <a:pt x="1907822" y="194027"/>
                          <a:pt x="1911350" y="165805"/>
                          <a:pt x="1917700" y="139700"/>
                        </a:cubicBezTo>
                        <a:cubicBezTo>
                          <a:pt x="1924050" y="113595"/>
                          <a:pt x="1933222" y="91016"/>
                          <a:pt x="1943100" y="67733"/>
                        </a:cubicBezTo>
                        <a:cubicBezTo>
                          <a:pt x="1952978" y="44450"/>
                          <a:pt x="1964972" y="22225"/>
                          <a:pt x="1976967" y="0"/>
                        </a:cubicBezTo>
                      </a:path>
                    </a:pathLst>
                  </a:custGeom>
                  <a:noFill/>
                  <a:ln w="25400">
                    <a:solidFill>
                      <a:srgbClr val="85D02C"/>
                    </a:solidFill>
                    <a:miter lim="800000"/>
                    <a:headEnd/>
                    <a:tailEnd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>
                      <a:spcBef>
                        <a:spcPct val="0"/>
                      </a:spcBef>
                      <a:defRPr/>
                    </a:pPr>
                    <a:endParaRPr lang="es-CL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7" name="Rectángulo redondeado 40"/>
                  <p:cNvSpPr>
                    <a:spLocks noChangeArrowheads="1"/>
                  </p:cNvSpPr>
                  <p:nvPr/>
                </p:nvSpPr>
                <p:spPr bwMode="auto">
                  <a:xfrm>
                    <a:off x="304641" y="2983199"/>
                    <a:ext cx="644128" cy="573884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79646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outerShdw dist="23000" dir="5400000" rotWithShape="0">
                      <a:srgbClr val="808080">
                        <a:alpha val="34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>
                      <a:spcBef>
                        <a:spcPct val="0"/>
                      </a:spcBef>
                      <a:defRPr/>
                    </a:pPr>
                    <a:endParaRPr lang="es-CL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8" name="Text Box 1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4640" y="2983201"/>
                    <a:ext cx="730395" cy="591398"/>
                  </a:xfrm>
                  <a:prstGeom prst="rect">
                    <a:avLst/>
                  </a:prstGeom>
                  <a:noFill/>
                  <a:ln w="317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square">
                    <a:spAutoFit/>
                  </a:bodyPr>
                  <a:lstStyle/>
                  <a:p>
                    <a:pPr>
                      <a:defRPr/>
                    </a:pPr>
                    <a:r>
                      <a:rPr lang="es-ES_tradnl" sz="900" dirty="0">
                        <a:solidFill>
                          <a:prstClr val="white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</a:rPr>
                      <a:t>Puente  </a:t>
                    </a:r>
                    <a:r>
                      <a:rPr lang="es-CL" sz="900" dirty="0" err="1">
                        <a:solidFill>
                          <a:prstClr val="white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</a:rPr>
                      <a:t>Ñilhue</a:t>
                    </a:r>
                    <a:endParaRPr lang="es-CL" sz="900" dirty="0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endParaRPr>
                  </a:p>
                </p:txBody>
              </p:sp>
            </p:grpSp>
            <p:sp>
              <p:nvSpPr>
                <p:cNvPr id="55" name="Forma libre 10"/>
                <p:cNvSpPr>
                  <a:spLocks noChangeArrowheads="1"/>
                </p:cNvSpPr>
                <p:nvPr/>
              </p:nvSpPr>
              <p:spPr bwMode="auto">
                <a:xfrm>
                  <a:off x="2412914" y="2773680"/>
                  <a:ext cx="2489286" cy="180948"/>
                </a:xfrm>
                <a:custGeom>
                  <a:avLst/>
                  <a:gdLst>
                    <a:gd name="T0" fmla="*/ 0 w 2489200"/>
                    <a:gd name="T1" fmla="*/ 178399 h 180340"/>
                    <a:gd name="T2" fmla="*/ 96523 w 2489200"/>
                    <a:gd name="T3" fmla="*/ 132525 h 180340"/>
                    <a:gd name="T4" fmla="*/ 238768 w 2489200"/>
                    <a:gd name="T5" fmla="*/ 127428 h 180340"/>
                    <a:gd name="T6" fmla="*/ 345452 w 2489200"/>
                    <a:gd name="T7" fmla="*/ 86651 h 180340"/>
                    <a:gd name="T8" fmla="*/ 436895 w 2489200"/>
                    <a:gd name="T9" fmla="*/ 40777 h 180340"/>
                    <a:gd name="T10" fmla="*/ 599461 w 2489200"/>
                    <a:gd name="T11" fmla="*/ 30583 h 180340"/>
                    <a:gd name="T12" fmla="*/ 721385 w 2489200"/>
                    <a:gd name="T13" fmla="*/ 50971 h 180340"/>
                    <a:gd name="T14" fmla="*/ 838229 w 2489200"/>
                    <a:gd name="T15" fmla="*/ 5097 h 180340"/>
                    <a:gd name="T16" fmla="*/ 934752 w 2489200"/>
                    <a:gd name="T17" fmla="*/ 20389 h 180340"/>
                    <a:gd name="T18" fmla="*/ 1097318 w 2489200"/>
                    <a:gd name="T19" fmla="*/ 20389 h 180340"/>
                    <a:gd name="T20" fmla="*/ 1295445 w 2489200"/>
                    <a:gd name="T21" fmla="*/ 10194 h 180340"/>
                    <a:gd name="T22" fmla="*/ 1447850 w 2489200"/>
                    <a:gd name="T23" fmla="*/ 10194 h 180340"/>
                    <a:gd name="T24" fmla="*/ 1513892 w 2489200"/>
                    <a:gd name="T25" fmla="*/ 56068 h 180340"/>
                    <a:gd name="T26" fmla="*/ 1757741 w 2489200"/>
                    <a:gd name="T27" fmla="*/ 35680 h 180340"/>
                    <a:gd name="T28" fmla="*/ 1991429 w 2489200"/>
                    <a:gd name="T29" fmla="*/ 20389 h 180340"/>
                    <a:gd name="T30" fmla="*/ 2133674 w 2489200"/>
                    <a:gd name="T31" fmla="*/ 66263 h 180340"/>
                    <a:gd name="T32" fmla="*/ 2270838 w 2489200"/>
                    <a:gd name="T33" fmla="*/ 61166 h 180340"/>
                    <a:gd name="T34" fmla="*/ 2453725 w 2489200"/>
                    <a:gd name="T35" fmla="*/ 163108 h 180340"/>
                    <a:gd name="T36" fmla="*/ 2484206 w 2489200"/>
                    <a:gd name="T37" fmla="*/ 168205 h 180340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2489200"/>
                    <a:gd name="T58" fmla="*/ 0 h 180340"/>
                    <a:gd name="T59" fmla="*/ 2489200 w 2489200"/>
                    <a:gd name="T60" fmla="*/ 180340 h 180340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2489200" h="180340">
                      <a:moveTo>
                        <a:pt x="0" y="177800"/>
                      </a:moveTo>
                      <a:cubicBezTo>
                        <a:pt x="28363" y="159173"/>
                        <a:pt x="56727" y="140547"/>
                        <a:pt x="96520" y="132080"/>
                      </a:cubicBezTo>
                      <a:cubicBezTo>
                        <a:pt x="136313" y="123613"/>
                        <a:pt x="197273" y="134620"/>
                        <a:pt x="238760" y="127000"/>
                      </a:cubicBezTo>
                      <a:cubicBezTo>
                        <a:pt x="280247" y="119380"/>
                        <a:pt x="312420" y="100753"/>
                        <a:pt x="345440" y="86360"/>
                      </a:cubicBezTo>
                      <a:cubicBezTo>
                        <a:pt x="378460" y="71967"/>
                        <a:pt x="394547" y="49953"/>
                        <a:pt x="436880" y="40640"/>
                      </a:cubicBezTo>
                      <a:cubicBezTo>
                        <a:pt x="479213" y="31327"/>
                        <a:pt x="552027" y="28787"/>
                        <a:pt x="599440" y="30480"/>
                      </a:cubicBezTo>
                      <a:cubicBezTo>
                        <a:pt x="646853" y="32173"/>
                        <a:pt x="681567" y="55033"/>
                        <a:pt x="721360" y="50800"/>
                      </a:cubicBezTo>
                      <a:cubicBezTo>
                        <a:pt x="761153" y="46567"/>
                        <a:pt x="802640" y="10160"/>
                        <a:pt x="838200" y="5080"/>
                      </a:cubicBezTo>
                      <a:cubicBezTo>
                        <a:pt x="873760" y="0"/>
                        <a:pt x="891540" y="17780"/>
                        <a:pt x="934720" y="20320"/>
                      </a:cubicBezTo>
                      <a:cubicBezTo>
                        <a:pt x="977900" y="22860"/>
                        <a:pt x="1037167" y="22013"/>
                        <a:pt x="1097280" y="20320"/>
                      </a:cubicBezTo>
                      <a:cubicBezTo>
                        <a:pt x="1157393" y="18627"/>
                        <a:pt x="1236980" y="11853"/>
                        <a:pt x="1295400" y="10160"/>
                      </a:cubicBezTo>
                      <a:cubicBezTo>
                        <a:pt x="1353820" y="8467"/>
                        <a:pt x="1411393" y="2540"/>
                        <a:pt x="1447800" y="10160"/>
                      </a:cubicBezTo>
                      <a:cubicBezTo>
                        <a:pt x="1484207" y="17780"/>
                        <a:pt x="1462193" y="51647"/>
                        <a:pt x="1513840" y="55880"/>
                      </a:cubicBezTo>
                      <a:lnTo>
                        <a:pt x="1757680" y="35560"/>
                      </a:lnTo>
                      <a:cubicBezTo>
                        <a:pt x="1837267" y="29633"/>
                        <a:pt x="1928707" y="15240"/>
                        <a:pt x="1991360" y="20320"/>
                      </a:cubicBezTo>
                      <a:cubicBezTo>
                        <a:pt x="2054013" y="25400"/>
                        <a:pt x="2087033" y="59267"/>
                        <a:pt x="2133600" y="66040"/>
                      </a:cubicBezTo>
                      <a:cubicBezTo>
                        <a:pt x="2180167" y="72813"/>
                        <a:pt x="2217420" y="44873"/>
                        <a:pt x="2270760" y="60960"/>
                      </a:cubicBezTo>
                      <a:cubicBezTo>
                        <a:pt x="2324100" y="77047"/>
                        <a:pt x="2418080" y="144780"/>
                        <a:pt x="2453640" y="162560"/>
                      </a:cubicBezTo>
                      <a:cubicBezTo>
                        <a:pt x="2489200" y="180340"/>
                        <a:pt x="2486660" y="173990"/>
                        <a:pt x="2484120" y="167640"/>
                      </a:cubicBezTo>
                    </a:path>
                  </a:pathLst>
                </a:custGeom>
                <a:noFill/>
                <a:ln w="25400">
                  <a:solidFill>
                    <a:srgbClr val="85D02C"/>
                  </a:solidFill>
                  <a:miter lim="800000"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>
                    <a:spcBef>
                      <a:spcPct val="0"/>
                    </a:spcBef>
                    <a:defRPr/>
                  </a:pPr>
                  <a:endParaRPr lang="es-CL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9" name="Agrupar 59"/>
              <p:cNvGrpSpPr>
                <a:grpSpLocks/>
              </p:cNvGrpSpPr>
              <p:nvPr/>
            </p:nvGrpSpPr>
            <p:grpSpPr bwMode="auto">
              <a:xfrm>
                <a:off x="2070340" y="2789238"/>
                <a:ext cx="1811098" cy="2925762"/>
                <a:chOff x="2070183" y="2799080"/>
                <a:chExt cx="1810937" cy="2926080"/>
              </a:xfrm>
            </p:grpSpPr>
            <p:sp>
              <p:nvSpPr>
                <p:cNvPr id="49" name="Forma libre 11"/>
                <p:cNvSpPr>
                  <a:spLocks noChangeArrowheads="1"/>
                </p:cNvSpPr>
                <p:nvPr/>
              </p:nvSpPr>
              <p:spPr bwMode="auto">
                <a:xfrm>
                  <a:off x="2771556" y="2799080"/>
                  <a:ext cx="1109564" cy="2926080"/>
                </a:xfrm>
                <a:custGeom>
                  <a:avLst/>
                  <a:gdLst>
                    <a:gd name="T0" fmla="*/ 118579 w 1109133"/>
                    <a:gd name="T1" fmla="*/ 2926080 h 2926080"/>
                    <a:gd name="T2" fmla="*/ 77923 w 1109133"/>
                    <a:gd name="T3" fmla="*/ 2865120 h 2926080"/>
                    <a:gd name="T4" fmla="*/ 57595 w 1109133"/>
                    <a:gd name="T5" fmla="*/ 2880360 h 2926080"/>
                    <a:gd name="T6" fmla="*/ 16940 w 1109133"/>
                    <a:gd name="T7" fmla="*/ 2824480 h 2926080"/>
                    <a:gd name="T8" fmla="*/ 57595 w 1109133"/>
                    <a:gd name="T9" fmla="*/ 2524760 h 2926080"/>
                    <a:gd name="T10" fmla="*/ 113497 w 1109133"/>
                    <a:gd name="T11" fmla="*/ 2377440 h 2926080"/>
                    <a:gd name="T12" fmla="*/ 93169 w 1109133"/>
                    <a:gd name="T13" fmla="*/ 2321560 h 2926080"/>
                    <a:gd name="T14" fmla="*/ 1694 w 1109133"/>
                    <a:gd name="T15" fmla="*/ 2148840 h 2926080"/>
                    <a:gd name="T16" fmla="*/ 83005 w 1109133"/>
                    <a:gd name="T17" fmla="*/ 2011680 h 2926080"/>
                    <a:gd name="T18" fmla="*/ 164317 w 1109133"/>
                    <a:gd name="T19" fmla="*/ 1930400 h 2926080"/>
                    <a:gd name="T20" fmla="*/ 184645 w 1109133"/>
                    <a:gd name="T21" fmla="*/ 1818640 h 2926080"/>
                    <a:gd name="T22" fmla="*/ 98251 w 1109133"/>
                    <a:gd name="T23" fmla="*/ 1778000 h 2926080"/>
                    <a:gd name="T24" fmla="*/ 62677 w 1109133"/>
                    <a:gd name="T25" fmla="*/ 1666240 h 2926080"/>
                    <a:gd name="T26" fmla="*/ 47431 w 1109133"/>
                    <a:gd name="T27" fmla="*/ 1544320 h 2926080"/>
                    <a:gd name="T28" fmla="*/ 98251 w 1109133"/>
                    <a:gd name="T29" fmla="*/ 1402080 h 2926080"/>
                    <a:gd name="T30" fmla="*/ 240546 w 1109133"/>
                    <a:gd name="T31" fmla="*/ 1285240 h 2926080"/>
                    <a:gd name="T32" fmla="*/ 306612 w 1109133"/>
                    <a:gd name="T33" fmla="*/ 1290320 h 2926080"/>
                    <a:gd name="T34" fmla="*/ 428579 w 1109133"/>
                    <a:gd name="T35" fmla="*/ 1275080 h 2926080"/>
                    <a:gd name="T36" fmla="*/ 509891 w 1109133"/>
                    <a:gd name="T37" fmla="*/ 1234440 h 2926080"/>
                    <a:gd name="T38" fmla="*/ 535301 w 1109133"/>
                    <a:gd name="T39" fmla="*/ 1112520 h 2926080"/>
                    <a:gd name="T40" fmla="*/ 662350 w 1109133"/>
                    <a:gd name="T41" fmla="*/ 939800 h 2926080"/>
                    <a:gd name="T42" fmla="*/ 672514 w 1109133"/>
                    <a:gd name="T43" fmla="*/ 675640 h 2926080"/>
                    <a:gd name="T44" fmla="*/ 748744 w 1109133"/>
                    <a:gd name="T45" fmla="*/ 553720 h 2926080"/>
                    <a:gd name="T46" fmla="*/ 728416 w 1109133"/>
                    <a:gd name="T47" fmla="*/ 381000 h 2926080"/>
                    <a:gd name="T48" fmla="*/ 799564 w 1109133"/>
                    <a:gd name="T49" fmla="*/ 203200 h 2926080"/>
                    <a:gd name="T50" fmla="*/ 911367 w 1109133"/>
                    <a:gd name="T51" fmla="*/ 96520 h 2926080"/>
                    <a:gd name="T52" fmla="*/ 1109564 w 1109133"/>
                    <a:gd name="T53" fmla="*/ 0 h 2926080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1109133"/>
                    <a:gd name="T82" fmla="*/ 0 h 2926080"/>
                    <a:gd name="T83" fmla="*/ 1109133 w 1109133"/>
                    <a:gd name="T84" fmla="*/ 2926080 h 2926080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1109133" h="2926080">
                      <a:moveTo>
                        <a:pt x="118533" y="2926080"/>
                      </a:moveTo>
                      <a:cubicBezTo>
                        <a:pt x="103293" y="2899410"/>
                        <a:pt x="88053" y="2872740"/>
                        <a:pt x="77893" y="2865120"/>
                      </a:cubicBezTo>
                      <a:cubicBezTo>
                        <a:pt x="67733" y="2857500"/>
                        <a:pt x="67733" y="2887133"/>
                        <a:pt x="57573" y="2880360"/>
                      </a:cubicBezTo>
                      <a:cubicBezTo>
                        <a:pt x="47413" y="2873587"/>
                        <a:pt x="16933" y="2883747"/>
                        <a:pt x="16933" y="2824480"/>
                      </a:cubicBezTo>
                      <a:cubicBezTo>
                        <a:pt x="16933" y="2765213"/>
                        <a:pt x="41486" y="2599267"/>
                        <a:pt x="57573" y="2524760"/>
                      </a:cubicBezTo>
                      <a:cubicBezTo>
                        <a:pt x="73660" y="2450253"/>
                        <a:pt x="107526" y="2411307"/>
                        <a:pt x="113453" y="2377440"/>
                      </a:cubicBezTo>
                      <a:cubicBezTo>
                        <a:pt x="119380" y="2343573"/>
                        <a:pt x="111760" y="2359660"/>
                        <a:pt x="93133" y="2321560"/>
                      </a:cubicBezTo>
                      <a:cubicBezTo>
                        <a:pt x="74506" y="2283460"/>
                        <a:pt x="3386" y="2200487"/>
                        <a:pt x="1693" y="2148840"/>
                      </a:cubicBezTo>
                      <a:cubicBezTo>
                        <a:pt x="0" y="2097193"/>
                        <a:pt x="55880" y="2048087"/>
                        <a:pt x="82973" y="2011680"/>
                      </a:cubicBezTo>
                      <a:cubicBezTo>
                        <a:pt x="110066" y="1975273"/>
                        <a:pt x="147320" y="1962573"/>
                        <a:pt x="164253" y="1930400"/>
                      </a:cubicBezTo>
                      <a:cubicBezTo>
                        <a:pt x="181186" y="1898227"/>
                        <a:pt x="195580" y="1844040"/>
                        <a:pt x="184573" y="1818640"/>
                      </a:cubicBezTo>
                      <a:cubicBezTo>
                        <a:pt x="173566" y="1793240"/>
                        <a:pt x="118533" y="1803400"/>
                        <a:pt x="98213" y="1778000"/>
                      </a:cubicBezTo>
                      <a:cubicBezTo>
                        <a:pt x="77893" y="1752600"/>
                        <a:pt x="71120" y="1705187"/>
                        <a:pt x="62653" y="1666240"/>
                      </a:cubicBezTo>
                      <a:cubicBezTo>
                        <a:pt x="54186" y="1627293"/>
                        <a:pt x="41486" y="1588347"/>
                        <a:pt x="47413" y="1544320"/>
                      </a:cubicBezTo>
                      <a:cubicBezTo>
                        <a:pt x="53340" y="1500293"/>
                        <a:pt x="66040" y="1445260"/>
                        <a:pt x="98213" y="1402080"/>
                      </a:cubicBezTo>
                      <a:cubicBezTo>
                        <a:pt x="130386" y="1358900"/>
                        <a:pt x="205740" y="1303867"/>
                        <a:pt x="240453" y="1285240"/>
                      </a:cubicBezTo>
                      <a:cubicBezTo>
                        <a:pt x="275166" y="1266613"/>
                        <a:pt x="275166" y="1292013"/>
                        <a:pt x="306493" y="1290320"/>
                      </a:cubicBezTo>
                      <a:cubicBezTo>
                        <a:pt x="337820" y="1288627"/>
                        <a:pt x="394546" y="1284393"/>
                        <a:pt x="428413" y="1275080"/>
                      </a:cubicBezTo>
                      <a:cubicBezTo>
                        <a:pt x="462280" y="1265767"/>
                        <a:pt x="491913" y="1261533"/>
                        <a:pt x="509693" y="1234440"/>
                      </a:cubicBezTo>
                      <a:cubicBezTo>
                        <a:pt x="527473" y="1207347"/>
                        <a:pt x="509693" y="1161627"/>
                        <a:pt x="535093" y="1112520"/>
                      </a:cubicBezTo>
                      <a:cubicBezTo>
                        <a:pt x="560493" y="1063413"/>
                        <a:pt x="639233" y="1012613"/>
                        <a:pt x="662093" y="939800"/>
                      </a:cubicBezTo>
                      <a:cubicBezTo>
                        <a:pt x="684953" y="866987"/>
                        <a:pt x="657860" y="739987"/>
                        <a:pt x="672253" y="675640"/>
                      </a:cubicBezTo>
                      <a:cubicBezTo>
                        <a:pt x="686646" y="611293"/>
                        <a:pt x="739140" y="602827"/>
                        <a:pt x="748453" y="553720"/>
                      </a:cubicBezTo>
                      <a:cubicBezTo>
                        <a:pt x="757766" y="504613"/>
                        <a:pt x="719666" y="439420"/>
                        <a:pt x="728133" y="381000"/>
                      </a:cubicBezTo>
                      <a:cubicBezTo>
                        <a:pt x="736600" y="322580"/>
                        <a:pt x="768773" y="250613"/>
                        <a:pt x="799253" y="203200"/>
                      </a:cubicBezTo>
                      <a:cubicBezTo>
                        <a:pt x="829733" y="155787"/>
                        <a:pt x="859366" y="130387"/>
                        <a:pt x="911013" y="96520"/>
                      </a:cubicBezTo>
                      <a:cubicBezTo>
                        <a:pt x="962660" y="62653"/>
                        <a:pt x="1035896" y="31326"/>
                        <a:pt x="1109133" y="0"/>
                      </a:cubicBezTo>
                    </a:path>
                  </a:pathLst>
                </a:custGeom>
                <a:noFill/>
                <a:ln w="25400">
                  <a:solidFill>
                    <a:srgbClr val="85D02C"/>
                  </a:solidFill>
                  <a:miter lim="800000"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>
                    <a:spcBef>
                      <a:spcPct val="0"/>
                    </a:spcBef>
                    <a:defRPr/>
                  </a:pPr>
                  <a:endParaRPr lang="es-CL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" name="Forma libre 12"/>
                <p:cNvSpPr>
                  <a:spLocks noChangeArrowheads="1"/>
                </p:cNvSpPr>
                <p:nvPr/>
              </p:nvSpPr>
              <p:spPr bwMode="auto">
                <a:xfrm>
                  <a:off x="2920767" y="4089857"/>
                  <a:ext cx="222230" cy="654121"/>
                </a:xfrm>
                <a:custGeom>
                  <a:avLst/>
                  <a:gdLst>
                    <a:gd name="T0" fmla="*/ 0 w 222673"/>
                    <a:gd name="T1" fmla="*/ 654121 h 655320"/>
                    <a:gd name="T2" fmla="*/ 141957 w 222673"/>
                    <a:gd name="T3" fmla="*/ 593273 h 655320"/>
                    <a:gd name="T4" fmla="*/ 167306 w 222673"/>
                    <a:gd name="T5" fmla="*/ 481717 h 655320"/>
                    <a:gd name="T6" fmla="*/ 197726 w 222673"/>
                    <a:gd name="T7" fmla="*/ 395515 h 655320"/>
                    <a:gd name="T8" fmla="*/ 157167 w 222673"/>
                    <a:gd name="T9" fmla="*/ 248465 h 655320"/>
                    <a:gd name="T10" fmla="*/ 212936 w 222673"/>
                    <a:gd name="T11" fmla="*/ 152121 h 655320"/>
                    <a:gd name="T12" fmla="*/ 212936 w 222673"/>
                    <a:gd name="T13" fmla="*/ 45636 h 655320"/>
                    <a:gd name="T14" fmla="*/ 157167 w 222673"/>
                    <a:gd name="T15" fmla="*/ 0 h 65532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22673"/>
                    <a:gd name="T25" fmla="*/ 0 h 655320"/>
                    <a:gd name="T26" fmla="*/ 222673 w 222673"/>
                    <a:gd name="T27" fmla="*/ 655320 h 65532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22673" h="655320">
                      <a:moveTo>
                        <a:pt x="0" y="655320"/>
                      </a:moveTo>
                      <a:cubicBezTo>
                        <a:pt x="57150" y="639233"/>
                        <a:pt x="114300" y="623147"/>
                        <a:pt x="142240" y="594360"/>
                      </a:cubicBezTo>
                      <a:cubicBezTo>
                        <a:pt x="170180" y="565573"/>
                        <a:pt x="158327" y="515620"/>
                        <a:pt x="167640" y="482600"/>
                      </a:cubicBezTo>
                      <a:cubicBezTo>
                        <a:pt x="176953" y="449580"/>
                        <a:pt x="199813" y="435187"/>
                        <a:pt x="198120" y="396240"/>
                      </a:cubicBezTo>
                      <a:cubicBezTo>
                        <a:pt x="196427" y="357293"/>
                        <a:pt x="154940" y="289560"/>
                        <a:pt x="157480" y="248920"/>
                      </a:cubicBezTo>
                      <a:cubicBezTo>
                        <a:pt x="160020" y="208280"/>
                        <a:pt x="204047" y="186267"/>
                        <a:pt x="213360" y="152400"/>
                      </a:cubicBezTo>
                      <a:cubicBezTo>
                        <a:pt x="222673" y="118533"/>
                        <a:pt x="222673" y="71120"/>
                        <a:pt x="213360" y="45720"/>
                      </a:cubicBezTo>
                      <a:cubicBezTo>
                        <a:pt x="204047" y="20320"/>
                        <a:pt x="164253" y="9313"/>
                        <a:pt x="157480" y="0"/>
                      </a:cubicBezTo>
                    </a:path>
                  </a:pathLst>
                </a:custGeom>
                <a:noFill/>
                <a:ln w="25400">
                  <a:solidFill>
                    <a:srgbClr val="85D02C"/>
                  </a:solidFill>
                  <a:miter lim="800000"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>
                    <a:spcBef>
                      <a:spcPct val="0"/>
                    </a:spcBef>
                    <a:defRPr/>
                  </a:pPr>
                  <a:endParaRPr lang="es-CL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" name="Forma libre 13"/>
                <p:cNvSpPr>
                  <a:spLocks noChangeArrowheads="1"/>
                </p:cNvSpPr>
                <p:nvPr/>
              </p:nvSpPr>
              <p:spPr bwMode="auto">
                <a:xfrm>
                  <a:off x="2936641" y="4480425"/>
                  <a:ext cx="350807" cy="1239973"/>
                </a:xfrm>
                <a:custGeom>
                  <a:avLst/>
                  <a:gdLst>
                    <a:gd name="T0" fmla="*/ 187660 w 351367"/>
                    <a:gd name="T1" fmla="*/ 0 h 1239520"/>
                    <a:gd name="T2" fmla="*/ 258667 w 351367"/>
                    <a:gd name="T3" fmla="*/ 101637 h 1239520"/>
                    <a:gd name="T4" fmla="*/ 339818 w 351367"/>
                    <a:gd name="T5" fmla="*/ 121965 h 1239520"/>
                    <a:gd name="T6" fmla="*/ 324602 w 351367"/>
                    <a:gd name="T7" fmla="*/ 208356 h 1239520"/>
                    <a:gd name="T8" fmla="*/ 268811 w 351367"/>
                    <a:gd name="T9" fmla="*/ 223602 h 1239520"/>
                    <a:gd name="T10" fmla="*/ 136941 w 351367"/>
                    <a:gd name="T11" fmla="*/ 264257 h 1239520"/>
                    <a:gd name="T12" fmla="*/ 172445 w 351367"/>
                    <a:gd name="T13" fmla="*/ 386221 h 1239520"/>
                    <a:gd name="T14" fmla="*/ 213020 w 351367"/>
                    <a:gd name="T15" fmla="*/ 462449 h 1239520"/>
                    <a:gd name="T16" fmla="*/ 182589 w 351367"/>
                    <a:gd name="T17" fmla="*/ 538677 h 1239520"/>
                    <a:gd name="T18" fmla="*/ 223164 w 351367"/>
                    <a:gd name="T19" fmla="*/ 614905 h 1239520"/>
                    <a:gd name="T20" fmla="*/ 182589 w 351367"/>
                    <a:gd name="T21" fmla="*/ 680969 h 1239520"/>
                    <a:gd name="T22" fmla="*/ 131869 w 351367"/>
                    <a:gd name="T23" fmla="*/ 731787 h 1239520"/>
                    <a:gd name="T24" fmla="*/ 121726 w 351367"/>
                    <a:gd name="T25" fmla="*/ 792770 h 1239520"/>
                    <a:gd name="T26" fmla="*/ 50719 w 351367"/>
                    <a:gd name="T27" fmla="*/ 858834 h 1239520"/>
                    <a:gd name="T28" fmla="*/ 5072 w 351367"/>
                    <a:gd name="T29" fmla="*/ 985880 h 1239520"/>
                    <a:gd name="T30" fmla="*/ 20288 w 351367"/>
                    <a:gd name="T31" fmla="*/ 1118008 h 1239520"/>
                    <a:gd name="T32" fmla="*/ 25360 w 351367"/>
                    <a:gd name="T33" fmla="*/ 1189154 h 1239520"/>
                    <a:gd name="T34" fmla="*/ 0 w 351367"/>
                    <a:gd name="T35" fmla="*/ 1239973 h 123952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351367"/>
                    <a:gd name="T55" fmla="*/ 0 h 1239520"/>
                    <a:gd name="T56" fmla="*/ 351367 w 351367"/>
                    <a:gd name="T57" fmla="*/ 1239520 h 1239520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351367" h="1239520">
                      <a:moveTo>
                        <a:pt x="187960" y="0"/>
                      </a:moveTo>
                      <a:cubicBezTo>
                        <a:pt x="210820" y="40640"/>
                        <a:pt x="233680" y="81280"/>
                        <a:pt x="259080" y="101600"/>
                      </a:cubicBezTo>
                      <a:cubicBezTo>
                        <a:pt x="284480" y="121920"/>
                        <a:pt x="329353" y="104140"/>
                        <a:pt x="340360" y="121920"/>
                      </a:cubicBezTo>
                      <a:cubicBezTo>
                        <a:pt x="351367" y="139700"/>
                        <a:pt x="336973" y="191347"/>
                        <a:pt x="325120" y="208280"/>
                      </a:cubicBezTo>
                      <a:cubicBezTo>
                        <a:pt x="313267" y="225213"/>
                        <a:pt x="300567" y="214207"/>
                        <a:pt x="269240" y="223520"/>
                      </a:cubicBezTo>
                      <a:cubicBezTo>
                        <a:pt x="237913" y="232833"/>
                        <a:pt x="153247" y="237067"/>
                        <a:pt x="137160" y="264160"/>
                      </a:cubicBezTo>
                      <a:cubicBezTo>
                        <a:pt x="121073" y="291253"/>
                        <a:pt x="160020" y="353060"/>
                        <a:pt x="172720" y="386080"/>
                      </a:cubicBezTo>
                      <a:cubicBezTo>
                        <a:pt x="185420" y="419100"/>
                        <a:pt x="211667" y="436880"/>
                        <a:pt x="213360" y="462280"/>
                      </a:cubicBezTo>
                      <a:cubicBezTo>
                        <a:pt x="215053" y="487680"/>
                        <a:pt x="181187" y="513080"/>
                        <a:pt x="182880" y="538480"/>
                      </a:cubicBezTo>
                      <a:cubicBezTo>
                        <a:pt x="184573" y="563880"/>
                        <a:pt x="223520" y="590973"/>
                        <a:pt x="223520" y="614680"/>
                      </a:cubicBezTo>
                      <a:cubicBezTo>
                        <a:pt x="223520" y="638387"/>
                        <a:pt x="198120" y="661247"/>
                        <a:pt x="182880" y="680720"/>
                      </a:cubicBezTo>
                      <a:cubicBezTo>
                        <a:pt x="167640" y="700193"/>
                        <a:pt x="142240" y="712893"/>
                        <a:pt x="132080" y="731520"/>
                      </a:cubicBezTo>
                      <a:cubicBezTo>
                        <a:pt x="121920" y="750147"/>
                        <a:pt x="135467" y="771313"/>
                        <a:pt x="121920" y="792480"/>
                      </a:cubicBezTo>
                      <a:cubicBezTo>
                        <a:pt x="108373" y="813647"/>
                        <a:pt x="70273" y="826347"/>
                        <a:pt x="50800" y="858520"/>
                      </a:cubicBezTo>
                      <a:cubicBezTo>
                        <a:pt x="31327" y="890693"/>
                        <a:pt x="10160" y="942340"/>
                        <a:pt x="5080" y="985520"/>
                      </a:cubicBezTo>
                      <a:cubicBezTo>
                        <a:pt x="0" y="1028700"/>
                        <a:pt x="16933" y="1083733"/>
                        <a:pt x="20320" y="1117600"/>
                      </a:cubicBezTo>
                      <a:cubicBezTo>
                        <a:pt x="23707" y="1151467"/>
                        <a:pt x="28787" y="1168400"/>
                        <a:pt x="25400" y="1188720"/>
                      </a:cubicBezTo>
                      <a:cubicBezTo>
                        <a:pt x="22013" y="1209040"/>
                        <a:pt x="11006" y="1224280"/>
                        <a:pt x="0" y="1239520"/>
                      </a:cubicBezTo>
                    </a:path>
                  </a:pathLst>
                </a:custGeom>
                <a:noFill/>
                <a:ln w="25400">
                  <a:solidFill>
                    <a:srgbClr val="85D02C"/>
                  </a:solidFill>
                  <a:miter lim="800000"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>
                    <a:spcBef>
                      <a:spcPct val="0"/>
                    </a:spcBef>
                    <a:defRPr/>
                  </a:pPr>
                  <a:endParaRPr lang="es-CL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" name="Rectángulo redondeado 43"/>
                <p:cNvSpPr>
                  <a:spLocks noChangeArrowheads="1"/>
                </p:cNvSpPr>
                <p:nvPr/>
              </p:nvSpPr>
              <p:spPr bwMode="auto">
                <a:xfrm>
                  <a:off x="2082641" y="4940849"/>
                  <a:ext cx="850106" cy="701973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79646"/>
                </a:solidFill>
                <a:ln w="9525">
                  <a:noFill/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>
                    <a:spcBef>
                      <a:spcPct val="0"/>
                    </a:spcBef>
                    <a:defRPr/>
                  </a:pPr>
                  <a:endParaRPr lang="es-CL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3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2070183" y="4950819"/>
                  <a:ext cx="850106" cy="640850"/>
                </a:xfrm>
                <a:prstGeom prst="rect">
                  <a:avLst/>
                </a:prstGeom>
                <a:noFill/>
                <a:ln w="317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s-ES_tradnl" sz="1000" dirty="0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  <a:t>Aguas de Ramón</a:t>
                  </a:r>
                  <a:endParaRPr lang="es-ES" sz="10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endParaRPr>
                </a:p>
              </p:txBody>
            </p:sp>
          </p:grpSp>
          <p:sp>
            <p:nvSpPr>
              <p:cNvPr id="20" name="Forma libre 15"/>
              <p:cNvSpPr>
                <a:spLocks noChangeArrowheads="1"/>
              </p:cNvSpPr>
              <p:nvPr/>
            </p:nvSpPr>
            <p:spPr bwMode="auto">
              <a:xfrm>
                <a:off x="3341688" y="4156075"/>
                <a:ext cx="1144587" cy="1477963"/>
              </a:xfrm>
              <a:custGeom>
                <a:avLst/>
                <a:gdLst>
                  <a:gd name="T0" fmla="*/ 61807 w 1143847"/>
                  <a:gd name="T1" fmla="*/ 1478280 h 1478280"/>
                  <a:gd name="T2" fmla="*/ 51647 w 1143847"/>
                  <a:gd name="T3" fmla="*/ 1356360 h 1478280"/>
                  <a:gd name="T4" fmla="*/ 847 w 1143847"/>
                  <a:gd name="T5" fmla="*/ 1259840 h 1478280"/>
                  <a:gd name="T6" fmla="*/ 46567 w 1143847"/>
                  <a:gd name="T7" fmla="*/ 1107440 h 1478280"/>
                  <a:gd name="T8" fmla="*/ 158327 w 1143847"/>
                  <a:gd name="T9" fmla="*/ 1041400 h 1478280"/>
                  <a:gd name="T10" fmla="*/ 204047 w 1143847"/>
                  <a:gd name="T11" fmla="*/ 883920 h 1478280"/>
                  <a:gd name="T12" fmla="*/ 331047 w 1143847"/>
                  <a:gd name="T13" fmla="*/ 711200 h 1478280"/>
                  <a:gd name="T14" fmla="*/ 539327 w 1143847"/>
                  <a:gd name="T15" fmla="*/ 558800 h 1478280"/>
                  <a:gd name="T16" fmla="*/ 656167 w 1143847"/>
                  <a:gd name="T17" fmla="*/ 513080 h 1478280"/>
                  <a:gd name="T18" fmla="*/ 737447 w 1143847"/>
                  <a:gd name="T19" fmla="*/ 391160 h 1478280"/>
                  <a:gd name="T20" fmla="*/ 833967 w 1143847"/>
                  <a:gd name="T21" fmla="*/ 294640 h 1478280"/>
                  <a:gd name="T22" fmla="*/ 920327 w 1143847"/>
                  <a:gd name="T23" fmla="*/ 203200 h 1478280"/>
                  <a:gd name="T24" fmla="*/ 1057487 w 1143847"/>
                  <a:gd name="T25" fmla="*/ 132080 h 1478280"/>
                  <a:gd name="T26" fmla="*/ 1143847 w 1143847"/>
                  <a:gd name="T27" fmla="*/ 0 h 147828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43847"/>
                  <a:gd name="T43" fmla="*/ 0 h 1478280"/>
                  <a:gd name="T44" fmla="*/ 1143847 w 1143847"/>
                  <a:gd name="T45" fmla="*/ 1478280 h 147828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43847" h="1478280">
                    <a:moveTo>
                      <a:pt x="61807" y="1478280"/>
                    </a:moveTo>
                    <a:cubicBezTo>
                      <a:pt x="61807" y="1435523"/>
                      <a:pt x="61807" y="1392767"/>
                      <a:pt x="51647" y="1356360"/>
                    </a:cubicBezTo>
                    <a:cubicBezTo>
                      <a:pt x="41487" y="1319953"/>
                      <a:pt x="1694" y="1301327"/>
                      <a:pt x="847" y="1259840"/>
                    </a:cubicBezTo>
                    <a:cubicBezTo>
                      <a:pt x="0" y="1218353"/>
                      <a:pt x="20320" y="1143847"/>
                      <a:pt x="46567" y="1107440"/>
                    </a:cubicBezTo>
                    <a:cubicBezTo>
                      <a:pt x="72814" y="1071033"/>
                      <a:pt x="132080" y="1078653"/>
                      <a:pt x="158327" y="1041400"/>
                    </a:cubicBezTo>
                    <a:cubicBezTo>
                      <a:pt x="184574" y="1004147"/>
                      <a:pt x="175260" y="938953"/>
                      <a:pt x="204047" y="883920"/>
                    </a:cubicBezTo>
                    <a:cubicBezTo>
                      <a:pt x="232834" y="828887"/>
                      <a:pt x="275167" y="765387"/>
                      <a:pt x="331047" y="711200"/>
                    </a:cubicBezTo>
                    <a:cubicBezTo>
                      <a:pt x="386927" y="657013"/>
                      <a:pt x="485140" y="591820"/>
                      <a:pt x="539327" y="558800"/>
                    </a:cubicBezTo>
                    <a:cubicBezTo>
                      <a:pt x="593514" y="525780"/>
                      <a:pt x="623147" y="541020"/>
                      <a:pt x="656167" y="513080"/>
                    </a:cubicBezTo>
                    <a:cubicBezTo>
                      <a:pt x="689187" y="485140"/>
                      <a:pt x="707814" y="427567"/>
                      <a:pt x="737447" y="391160"/>
                    </a:cubicBezTo>
                    <a:cubicBezTo>
                      <a:pt x="767080" y="354753"/>
                      <a:pt x="803487" y="325967"/>
                      <a:pt x="833967" y="294640"/>
                    </a:cubicBezTo>
                    <a:cubicBezTo>
                      <a:pt x="864447" y="263313"/>
                      <a:pt x="883074" y="230293"/>
                      <a:pt x="920327" y="203200"/>
                    </a:cubicBezTo>
                    <a:cubicBezTo>
                      <a:pt x="957580" y="176107"/>
                      <a:pt x="1020234" y="165947"/>
                      <a:pt x="1057487" y="132080"/>
                    </a:cubicBezTo>
                    <a:cubicBezTo>
                      <a:pt x="1094740" y="98213"/>
                      <a:pt x="1119293" y="49106"/>
                      <a:pt x="1143847" y="0"/>
                    </a:cubicBezTo>
                  </a:path>
                </a:pathLst>
              </a:custGeom>
              <a:noFill/>
              <a:ln w="25400">
                <a:solidFill>
                  <a:srgbClr val="85D02C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>
                  <a:spcBef>
                    <a:spcPct val="0"/>
                  </a:spcBef>
                  <a:defRPr/>
                </a:pPr>
                <a:endParaRPr lang="es-CL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orma libre 16"/>
              <p:cNvSpPr>
                <a:spLocks noChangeArrowheads="1"/>
              </p:cNvSpPr>
              <p:nvPr/>
            </p:nvSpPr>
            <p:spPr bwMode="auto">
              <a:xfrm>
                <a:off x="3509963" y="5156200"/>
                <a:ext cx="325437" cy="385763"/>
              </a:xfrm>
              <a:custGeom>
                <a:avLst/>
                <a:gdLst>
                  <a:gd name="T0" fmla="*/ 325227 w 325120"/>
                  <a:gd name="T1" fmla="*/ 385846 h 386080"/>
                  <a:gd name="T2" fmla="*/ 289655 w 325120"/>
                  <a:gd name="T3" fmla="*/ 264000 h 386080"/>
                  <a:gd name="T4" fmla="*/ 193104 w 325120"/>
                  <a:gd name="T5" fmla="*/ 213231 h 386080"/>
                  <a:gd name="T6" fmla="*/ 116878 w 325120"/>
                  <a:gd name="T7" fmla="*/ 137077 h 386080"/>
                  <a:gd name="T8" fmla="*/ 86388 w 325120"/>
                  <a:gd name="T9" fmla="*/ 71077 h 386080"/>
                  <a:gd name="T10" fmla="*/ 0 w 325120"/>
                  <a:gd name="T11" fmla="*/ 0 h 3860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5120"/>
                  <a:gd name="T19" fmla="*/ 0 h 386080"/>
                  <a:gd name="T20" fmla="*/ 325120 w 325120"/>
                  <a:gd name="T21" fmla="*/ 386080 h 38608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5120" h="386080">
                    <a:moveTo>
                      <a:pt x="325120" y="386080"/>
                    </a:moveTo>
                    <a:cubicBezTo>
                      <a:pt x="318346" y="339513"/>
                      <a:pt x="311573" y="292947"/>
                      <a:pt x="289560" y="264160"/>
                    </a:cubicBezTo>
                    <a:cubicBezTo>
                      <a:pt x="267547" y="235373"/>
                      <a:pt x="221827" y="234527"/>
                      <a:pt x="193040" y="213360"/>
                    </a:cubicBezTo>
                    <a:cubicBezTo>
                      <a:pt x="164253" y="192193"/>
                      <a:pt x="134620" y="160867"/>
                      <a:pt x="116840" y="137160"/>
                    </a:cubicBezTo>
                    <a:cubicBezTo>
                      <a:pt x="99060" y="113453"/>
                      <a:pt x="105833" y="93980"/>
                      <a:pt x="86360" y="71120"/>
                    </a:cubicBezTo>
                    <a:cubicBezTo>
                      <a:pt x="66887" y="48260"/>
                      <a:pt x="33443" y="24130"/>
                      <a:pt x="0" y="0"/>
                    </a:cubicBezTo>
                  </a:path>
                </a:pathLst>
              </a:custGeom>
              <a:noFill/>
              <a:ln w="25400">
                <a:solidFill>
                  <a:srgbClr val="85D02C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>
                  <a:spcBef>
                    <a:spcPct val="0"/>
                  </a:spcBef>
                  <a:defRPr/>
                </a:pPr>
                <a:endParaRPr lang="es-CL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orma libre 17"/>
              <p:cNvSpPr>
                <a:spLocks noChangeArrowheads="1"/>
              </p:cNvSpPr>
              <p:nvPr/>
            </p:nvSpPr>
            <p:spPr bwMode="auto">
              <a:xfrm>
                <a:off x="3792538" y="4659313"/>
                <a:ext cx="211137" cy="750887"/>
              </a:xfrm>
              <a:custGeom>
                <a:avLst/>
                <a:gdLst>
                  <a:gd name="T0" fmla="*/ 7627 w 210820"/>
                  <a:gd name="T1" fmla="*/ 751048 h 751840"/>
                  <a:gd name="T2" fmla="*/ 7627 w 210820"/>
                  <a:gd name="T3" fmla="*/ 690152 h 751840"/>
                  <a:gd name="T4" fmla="*/ 53386 w 210820"/>
                  <a:gd name="T5" fmla="*/ 624182 h 751840"/>
                  <a:gd name="T6" fmla="*/ 99145 w 210820"/>
                  <a:gd name="T7" fmla="*/ 614032 h 751840"/>
                  <a:gd name="T8" fmla="*/ 99145 w 210820"/>
                  <a:gd name="T9" fmla="*/ 497316 h 751840"/>
                  <a:gd name="T10" fmla="*/ 134735 w 210820"/>
                  <a:gd name="T11" fmla="*/ 421196 h 751840"/>
                  <a:gd name="T12" fmla="*/ 129651 w 210820"/>
                  <a:gd name="T13" fmla="*/ 294330 h 751840"/>
                  <a:gd name="T14" fmla="*/ 149988 w 210820"/>
                  <a:gd name="T15" fmla="*/ 192837 h 751840"/>
                  <a:gd name="T16" fmla="*/ 200831 w 210820"/>
                  <a:gd name="T17" fmla="*/ 81194 h 751840"/>
                  <a:gd name="T18" fmla="*/ 211000 w 210820"/>
                  <a:gd name="T19" fmla="*/ 0 h 7518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10820"/>
                  <a:gd name="T31" fmla="*/ 0 h 751840"/>
                  <a:gd name="T32" fmla="*/ 210820 w 210820"/>
                  <a:gd name="T33" fmla="*/ 751840 h 75184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10820" h="751840">
                    <a:moveTo>
                      <a:pt x="7620" y="751840"/>
                    </a:moveTo>
                    <a:cubicBezTo>
                      <a:pt x="3810" y="731943"/>
                      <a:pt x="0" y="712047"/>
                      <a:pt x="7620" y="690880"/>
                    </a:cubicBezTo>
                    <a:cubicBezTo>
                      <a:pt x="15240" y="669713"/>
                      <a:pt x="38100" y="637540"/>
                      <a:pt x="53340" y="624840"/>
                    </a:cubicBezTo>
                    <a:cubicBezTo>
                      <a:pt x="68580" y="612140"/>
                      <a:pt x="91440" y="635847"/>
                      <a:pt x="99060" y="614680"/>
                    </a:cubicBezTo>
                    <a:cubicBezTo>
                      <a:pt x="106680" y="593513"/>
                      <a:pt x="93133" y="530013"/>
                      <a:pt x="99060" y="497840"/>
                    </a:cubicBezTo>
                    <a:cubicBezTo>
                      <a:pt x="104987" y="465667"/>
                      <a:pt x="129540" y="455507"/>
                      <a:pt x="134620" y="421640"/>
                    </a:cubicBezTo>
                    <a:cubicBezTo>
                      <a:pt x="139700" y="387773"/>
                      <a:pt x="127000" y="332740"/>
                      <a:pt x="129540" y="294640"/>
                    </a:cubicBezTo>
                    <a:cubicBezTo>
                      <a:pt x="132080" y="256540"/>
                      <a:pt x="138007" y="228600"/>
                      <a:pt x="149860" y="193040"/>
                    </a:cubicBezTo>
                    <a:cubicBezTo>
                      <a:pt x="161713" y="157480"/>
                      <a:pt x="190500" y="113453"/>
                      <a:pt x="200660" y="81280"/>
                    </a:cubicBezTo>
                    <a:cubicBezTo>
                      <a:pt x="210820" y="49107"/>
                      <a:pt x="210820" y="24553"/>
                      <a:pt x="210820" y="0"/>
                    </a:cubicBezTo>
                  </a:path>
                </a:pathLst>
              </a:custGeom>
              <a:noFill/>
              <a:ln w="25400">
                <a:solidFill>
                  <a:srgbClr val="85D02C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>
                  <a:spcBef>
                    <a:spcPct val="0"/>
                  </a:spcBef>
                  <a:defRPr/>
                </a:pPr>
                <a:endParaRPr lang="es-CL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5" name="Agrupar 61"/>
              <p:cNvGrpSpPr>
                <a:grpSpLocks/>
              </p:cNvGrpSpPr>
              <p:nvPr/>
            </p:nvGrpSpPr>
            <p:grpSpPr bwMode="auto">
              <a:xfrm>
                <a:off x="4425379" y="2941638"/>
                <a:ext cx="842513" cy="2544762"/>
                <a:chOff x="4425381" y="2941320"/>
                <a:chExt cx="842694" cy="2545080"/>
              </a:xfrm>
            </p:grpSpPr>
            <p:sp>
              <p:nvSpPr>
                <p:cNvPr id="46" name="Forma libre 14"/>
                <p:cNvSpPr>
                  <a:spLocks noChangeArrowheads="1"/>
                </p:cNvSpPr>
                <p:nvPr/>
              </p:nvSpPr>
              <p:spPr bwMode="auto">
                <a:xfrm>
                  <a:off x="4449769" y="2941320"/>
                  <a:ext cx="584325" cy="2545080"/>
                </a:xfrm>
                <a:custGeom>
                  <a:avLst/>
                  <a:gdLst>
                    <a:gd name="T0" fmla="*/ 294703 w 584200"/>
                    <a:gd name="T1" fmla="*/ 2545080 h 2545080"/>
                    <a:gd name="T2" fmla="*/ 325190 w 584200"/>
                    <a:gd name="T3" fmla="*/ 2433320 h 2545080"/>
                    <a:gd name="T4" fmla="*/ 345514 w 584200"/>
                    <a:gd name="T5" fmla="*/ 2357120 h 2545080"/>
                    <a:gd name="T6" fmla="*/ 335352 w 584200"/>
                    <a:gd name="T7" fmla="*/ 2250440 h 2545080"/>
                    <a:gd name="T8" fmla="*/ 284541 w 584200"/>
                    <a:gd name="T9" fmla="*/ 2169160 h 2545080"/>
                    <a:gd name="T10" fmla="*/ 406487 w 584200"/>
                    <a:gd name="T11" fmla="*/ 1920240 h 2545080"/>
                    <a:gd name="T12" fmla="*/ 558920 w 584200"/>
                    <a:gd name="T13" fmla="*/ 1727200 h 2545080"/>
                    <a:gd name="T14" fmla="*/ 558920 w 584200"/>
                    <a:gd name="T15" fmla="*/ 1590040 h 2545080"/>
                    <a:gd name="T16" fmla="*/ 497947 w 584200"/>
                    <a:gd name="T17" fmla="*/ 1564640 h 2545080"/>
                    <a:gd name="T18" fmla="*/ 386163 w 584200"/>
                    <a:gd name="T19" fmla="*/ 1524000 h 2545080"/>
                    <a:gd name="T20" fmla="*/ 452217 w 584200"/>
                    <a:gd name="T21" fmla="*/ 1407160 h 2545080"/>
                    <a:gd name="T22" fmla="*/ 442055 w 584200"/>
                    <a:gd name="T23" fmla="*/ 1320800 h 2545080"/>
                    <a:gd name="T24" fmla="*/ 259135 w 584200"/>
                    <a:gd name="T25" fmla="*/ 1254760 h 2545080"/>
                    <a:gd name="T26" fmla="*/ 40649 w 584200"/>
                    <a:gd name="T27" fmla="*/ 1224280 h 2545080"/>
                    <a:gd name="T28" fmla="*/ 15243 w 584200"/>
                    <a:gd name="T29" fmla="*/ 949960 h 2545080"/>
                    <a:gd name="T30" fmla="*/ 35568 w 584200"/>
                    <a:gd name="T31" fmla="*/ 822960 h 2545080"/>
                    <a:gd name="T32" fmla="*/ 182919 w 584200"/>
                    <a:gd name="T33" fmla="*/ 690880 h 2545080"/>
                    <a:gd name="T34" fmla="*/ 228649 w 584200"/>
                    <a:gd name="T35" fmla="*/ 594360 h 2545080"/>
                    <a:gd name="T36" fmla="*/ 284541 w 584200"/>
                    <a:gd name="T37" fmla="*/ 508000 h 2545080"/>
                    <a:gd name="T38" fmla="*/ 345514 w 584200"/>
                    <a:gd name="T39" fmla="*/ 375920 h 2545080"/>
                    <a:gd name="T40" fmla="*/ 411568 w 584200"/>
                    <a:gd name="T41" fmla="*/ 223520 h 2545080"/>
                    <a:gd name="T42" fmla="*/ 442055 w 584200"/>
                    <a:gd name="T43" fmla="*/ 0 h 254508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584200"/>
                    <a:gd name="T67" fmla="*/ 0 h 2545080"/>
                    <a:gd name="T68" fmla="*/ 584200 w 584200"/>
                    <a:gd name="T69" fmla="*/ 2545080 h 254508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584200" h="2545080">
                      <a:moveTo>
                        <a:pt x="294640" y="2545080"/>
                      </a:moveTo>
                      <a:cubicBezTo>
                        <a:pt x="305646" y="2504863"/>
                        <a:pt x="316653" y="2464647"/>
                        <a:pt x="325120" y="2433320"/>
                      </a:cubicBezTo>
                      <a:cubicBezTo>
                        <a:pt x="333587" y="2401993"/>
                        <a:pt x="343747" y="2387600"/>
                        <a:pt x="345440" y="2357120"/>
                      </a:cubicBezTo>
                      <a:cubicBezTo>
                        <a:pt x="347133" y="2326640"/>
                        <a:pt x="345440" y="2281767"/>
                        <a:pt x="335280" y="2250440"/>
                      </a:cubicBezTo>
                      <a:cubicBezTo>
                        <a:pt x="325120" y="2219113"/>
                        <a:pt x="272627" y="2224193"/>
                        <a:pt x="284480" y="2169160"/>
                      </a:cubicBezTo>
                      <a:cubicBezTo>
                        <a:pt x="296333" y="2114127"/>
                        <a:pt x="360680" y="1993900"/>
                        <a:pt x="406400" y="1920240"/>
                      </a:cubicBezTo>
                      <a:cubicBezTo>
                        <a:pt x="452120" y="1846580"/>
                        <a:pt x="533400" y="1782233"/>
                        <a:pt x="558800" y="1727200"/>
                      </a:cubicBezTo>
                      <a:cubicBezTo>
                        <a:pt x="584200" y="1672167"/>
                        <a:pt x="568960" y="1617133"/>
                        <a:pt x="558800" y="1590040"/>
                      </a:cubicBezTo>
                      <a:cubicBezTo>
                        <a:pt x="548640" y="1562947"/>
                        <a:pt x="526627" y="1575647"/>
                        <a:pt x="497840" y="1564640"/>
                      </a:cubicBezTo>
                      <a:cubicBezTo>
                        <a:pt x="469053" y="1553633"/>
                        <a:pt x="393700" y="1550246"/>
                        <a:pt x="386080" y="1524000"/>
                      </a:cubicBezTo>
                      <a:cubicBezTo>
                        <a:pt x="378460" y="1497754"/>
                        <a:pt x="442807" y="1441027"/>
                        <a:pt x="452120" y="1407160"/>
                      </a:cubicBezTo>
                      <a:cubicBezTo>
                        <a:pt x="461433" y="1373293"/>
                        <a:pt x="474133" y="1346200"/>
                        <a:pt x="441960" y="1320800"/>
                      </a:cubicBezTo>
                      <a:cubicBezTo>
                        <a:pt x="409787" y="1295400"/>
                        <a:pt x="325967" y="1270847"/>
                        <a:pt x="259080" y="1254760"/>
                      </a:cubicBezTo>
                      <a:cubicBezTo>
                        <a:pt x="192193" y="1238673"/>
                        <a:pt x="81280" y="1275080"/>
                        <a:pt x="40640" y="1224280"/>
                      </a:cubicBezTo>
                      <a:cubicBezTo>
                        <a:pt x="0" y="1173480"/>
                        <a:pt x="16087" y="1016847"/>
                        <a:pt x="15240" y="949960"/>
                      </a:cubicBezTo>
                      <a:cubicBezTo>
                        <a:pt x="14393" y="883073"/>
                        <a:pt x="7620" y="866140"/>
                        <a:pt x="35560" y="822960"/>
                      </a:cubicBezTo>
                      <a:cubicBezTo>
                        <a:pt x="63500" y="779780"/>
                        <a:pt x="150707" y="728980"/>
                        <a:pt x="182880" y="690880"/>
                      </a:cubicBezTo>
                      <a:cubicBezTo>
                        <a:pt x="215053" y="652780"/>
                        <a:pt x="211667" y="624840"/>
                        <a:pt x="228600" y="594360"/>
                      </a:cubicBezTo>
                      <a:cubicBezTo>
                        <a:pt x="245533" y="563880"/>
                        <a:pt x="265007" y="544407"/>
                        <a:pt x="284480" y="508000"/>
                      </a:cubicBezTo>
                      <a:cubicBezTo>
                        <a:pt x="303953" y="471593"/>
                        <a:pt x="324273" y="423333"/>
                        <a:pt x="345440" y="375920"/>
                      </a:cubicBezTo>
                      <a:cubicBezTo>
                        <a:pt x="366607" y="328507"/>
                        <a:pt x="395393" y="286173"/>
                        <a:pt x="411480" y="223520"/>
                      </a:cubicBezTo>
                      <a:cubicBezTo>
                        <a:pt x="427567" y="160867"/>
                        <a:pt x="434763" y="80433"/>
                        <a:pt x="441960" y="0"/>
                      </a:cubicBezTo>
                    </a:path>
                  </a:pathLst>
                </a:custGeom>
                <a:noFill/>
                <a:ln w="25400">
                  <a:solidFill>
                    <a:srgbClr val="85D02C"/>
                  </a:solidFill>
                  <a:miter lim="800000"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>
                    <a:spcBef>
                      <a:spcPct val="0"/>
                    </a:spcBef>
                    <a:defRPr/>
                  </a:pPr>
                  <a:endParaRPr lang="es-CL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7" name="Rectángulo redondeado 47"/>
                <p:cNvSpPr>
                  <a:spLocks noChangeArrowheads="1"/>
                </p:cNvSpPr>
                <p:nvPr/>
              </p:nvSpPr>
              <p:spPr bwMode="auto">
                <a:xfrm>
                  <a:off x="4468824" y="4940232"/>
                  <a:ext cx="655778" cy="24133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79646"/>
                </a:solidFill>
                <a:ln w="9525">
                  <a:noFill/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>
                    <a:spcBef>
                      <a:spcPct val="0"/>
                    </a:spcBef>
                    <a:defRPr/>
                  </a:pPr>
                  <a:endParaRPr lang="es-CL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8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4425381" y="4837512"/>
                  <a:ext cx="842694" cy="394375"/>
                </a:xfrm>
                <a:prstGeom prst="rect">
                  <a:avLst/>
                </a:prstGeom>
                <a:noFill/>
                <a:ln w="317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s-CL" sz="1000" dirty="0" err="1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  <a:t>Cantalao</a:t>
                  </a:r>
                  <a:endParaRPr lang="es-CL" sz="10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endParaRPr>
                </a:p>
              </p:txBody>
            </p:sp>
          </p:grpSp>
          <p:grpSp>
            <p:nvGrpSpPr>
              <p:cNvPr id="26" name="Agrupar 62"/>
              <p:cNvGrpSpPr>
                <a:grpSpLocks/>
              </p:cNvGrpSpPr>
              <p:nvPr/>
            </p:nvGrpSpPr>
            <p:grpSpPr bwMode="auto">
              <a:xfrm>
                <a:off x="4460873" y="2916238"/>
                <a:ext cx="1922670" cy="2672702"/>
                <a:chOff x="4460240" y="2916767"/>
                <a:chExt cx="1923133" cy="2671845"/>
              </a:xfrm>
            </p:grpSpPr>
            <p:sp>
              <p:nvSpPr>
                <p:cNvPr id="42" name="Forma libre 18"/>
                <p:cNvSpPr>
                  <a:spLocks noChangeArrowheads="1"/>
                </p:cNvSpPr>
                <p:nvPr/>
              </p:nvSpPr>
              <p:spPr bwMode="auto">
                <a:xfrm>
                  <a:off x="4887381" y="2916767"/>
                  <a:ext cx="644680" cy="2640753"/>
                </a:xfrm>
                <a:custGeom>
                  <a:avLst/>
                  <a:gdLst>
                    <a:gd name="T0" fmla="*/ 563460 w 645160"/>
                    <a:gd name="T1" fmla="*/ 2640753 h 2640753"/>
                    <a:gd name="T2" fmla="*/ 619299 w 645160"/>
                    <a:gd name="T3" fmla="*/ 2518833 h 2640753"/>
                    <a:gd name="T4" fmla="*/ 578689 w 645160"/>
                    <a:gd name="T5" fmla="*/ 2361353 h 2640753"/>
                    <a:gd name="T6" fmla="*/ 538079 w 645160"/>
                    <a:gd name="T7" fmla="*/ 2290233 h 2640753"/>
                    <a:gd name="T8" fmla="*/ 512698 w 645160"/>
                    <a:gd name="T9" fmla="*/ 2183553 h 2640753"/>
                    <a:gd name="T10" fmla="*/ 456860 w 645160"/>
                    <a:gd name="T11" fmla="*/ 2137833 h 2640753"/>
                    <a:gd name="T12" fmla="*/ 406098 w 645160"/>
                    <a:gd name="T13" fmla="*/ 2092113 h 2640753"/>
                    <a:gd name="T14" fmla="*/ 492393 w 645160"/>
                    <a:gd name="T15" fmla="*/ 1970193 h 2640753"/>
                    <a:gd name="T16" fmla="*/ 538079 w 645160"/>
                    <a:gd name="T17" fmla="*/ 1904153 h 2640753"/>
                    <a:gd name="T18" fmla="*/ 578689 w 645160"/>
                    <a:gd name="T19" fmla="*/ 1848273 h 2640753"/>
                    <a:gd name="T20" fmla="*/ 604070 w 645160"/>
                    <a:gd name="T21" fmla="*/ 1777153 h 2640753"/>
                    <a:gd name="T22" fmla="*/ 624375 w 645160"/>
                    <a:gd name="T23" fmla="*/ 1746673 h 2640753"/>
                    <a:gd name="T24" fmla="*/ 634528 w 645160"/>
                    <a:gd name="T25" fmla="*/ 1670473 h 2640753"/>
                    <a:gd name="T26" fmla="*/ 563460 w 645160"/>
                    <a:gd name="T27" fmla="*/ 1609513 h 2640753"/>
                    <a:gd name="T28" fmla="*/ 497470 w 645160"/>
                    <a:gd name="T29" fmla="*/ 1523153 h 2640753"/>
                    <a:gd name="T30" fmla="*/ 451784 w 645160"/>
                    <a:gd name="T31" fmla="*/ 1436793 h 2640753"/>
                    <a:gd name="T32" fmla="*/ 390869 w 645160"/>
                    <a:gd name="T33" fmla="*/ 1396153 h 2640753"/>
                    <a:gd name="T34" fmla="*/ 365488 w 645160"/>
                    <a:gd name="T35" fmla="*/ 1269153 h 2640753"/>
                    <a:gd name="T36" fmla="*/ 355335 w 645160"/>
                    <a:gd name="T37" fmla="*/ 1152313 h 2640753"/>
                    <a:gd name="T38" fmla="*/ 340107 w 645160"/>
                    <a:gd name="T39" fmla="*/ 1035473 h 2640753"/>
                    <a:gd name="T40" fmla="*/ 269040 w 645160"/>
                    <a:gd name="T41" fmla="*/ 974513 h 2640753"/>
                    <a:gd name="T42" fmla="*/ 329954 w 645160"/>
                    <a:gd name="T43" fmla="*/ 791633 h 2640753"/>
                    <a:gd name="T44" fmla="*/ 426403 w 645160"/>
                    <a:gd name="T45" fmla="*/ 603673 h 2640753"/>
                    <a:gd name="T46" fmla="*/ 441631 w 645160"/>
                    <a:gd name="T47" fmla="*/ 451273 h 2640753"/>
                    <a:gd name="T48" fmla="*/ 416250 w 645160"/>
                    <a:gd name="T49" fmla="*/ 319193 h 2640753"/>
                    <a:gd name="T50" fmla="*/ 431479 w 645160"/>
                    <a:gd name="T51" fmla="*/ 212513 h 2640753"/>
                    <a:gd name="T52" fmla="*/ 461936 w 645160"/>
                    <a:gd name="T53" fmla="*/ 90593 h 2640753"/>
                    <a:gd name="T54" fmla="*/ 340107 w 645160"/>
                    <a:gd name="T55" fmla="*/ 14393 h 2640753"/>
                    <a:gd name="T56" fmla="*/ 208125 w 645160"/>
                    <a:gd name="T57" fmla="*/ 4233 h 2640753"/>
                    <a:gd name="T58" fmla="*/ 0 w 645160"/>
                    <a:gd name="T59" fmla="*/ 29633 h 2640753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645160"/>
                    <a:gd name="T91" fmla="*/ 0 h 2640753"/>
                    <a:gd name="T92" fmla="*/ 645160 w 645160"/>
                    <a:gd name="T93" fmla="*/ 2640753 h 2640753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645160" h="2640753">
                      <a:moveTo>
                        <a:pt x="563880" y="2640753"/>
                      </a:moveTo>
                      <a:cubicBezTo>
                        <a:pt x="590550" y="2603076"/>
                        <a:pt x="617220" y="2565400"/>
                        <a:pt x="619760" y="2518833"/>
                      </a:cubicBezTo>
                      <a:cubicBezTo>
                        <a:pt x="622300" y="2472266"/>
                        <a:pt x="592667" y="2399453"/>
                        <a:pt x="579120" y="2361353"/>
                      </a:cubicBezTo>
                      <a:cubicBezTo>
                        <a:pt x="565573" y="2323253"/>
                        <a:pt x="549487" y="2319866"/>
                        <a:pt x="538480" y="2290233"/>
                      </a:cubicBezTo>
                      <a:cubicBezTo>
                        <a:pt x="527473" y="2260600"/>
                        <a:pt x="526627" y="2208953"/>
                        <a:pt x="513080" y="2183553"/>
                      </a:cubicBezTo>
                      <a:cubicBezTo>
                        <a:pt x="499533" y="2158153"/>
                        <a:pt x="474980" y="2153073"/>
                        <a:pt x="457200" y="2137833"/>
                      </a:cubicBezTo>
                      <a:cubicBezTo>
                        <a:pt x="439420" y="2122593"/>
                        <a:pt x="400473" y="2120053"/>
                        <a:pt x="406400" y="2092113"/>
                      </a:cubicBezTo>
                      <a:cubicBezTo>
                        <a:pt x="412327" y="2064173"/>
                        <a:pt x="470747" y="2001520"/>
                        <a:pt x="492760" y="1970193"/>
                      </a:cubicBezTo>
                      <a:cubicBezTo>
                        <a:pt x="514773" y="1938866"/>
                        <a:pt x="524087" y="1924473"/>
                        <a:pt x="538480" y="1904153"/>
                      </a:cubicBezTo>
                      <a:cubicBezTo>
                        <a:pt x="552873" y="1883833"/>
                        <a:pt x="568113" y="1869440"/>
                        <a:pt x="579120" y="1848273"/>
                      </a:cubicBezTo>
                      <a:cubicBezTo>
                        <a:pt x="590127" y="1827106"/>
                        <a:pt x="596900" y="1794086"/>
                        <a:pt x="604520" y="1777153"/>
                      </a:cubicBezTo>
                      <a:cubicBezTo>
                        <a:pt x="612140" y="1760220"/>
                        <a:pt x="619760" y="1764453"/>
                        <a:pt x="624840" y="1746673"/>
                      </a:cubicBezTo>
                      <a:cubicBezTo>
                        <a:pt x="629920" y="1728893"/>
                        <a:pt x="645160" y="1693333"/>
                        <a:pt x="635000" y="1670473"/>
                      </a:cubicBezTo>
                      <a:cubicBezTo>
                        <a:pt x="624840" y="1647613"/>
                        <a:pt x="586740" y="1634066"/>
                        <a:pt x="563880" y="1609513"/>
                      </a:cubicBezTo>
                      <a:cubicBezTo>
                        <a:pt x="541020" y="1584960"/>
                        <a:pt x="516467" y="1551940"/>
                        <a:pt x="497840" y="1523153"/>
                      </a:cubicBezTo>
                      <a:cubicBezTo>
                        <a:pt x="479213" y="1494366"/>
                        <a:pt x="469900" y="1457960"/>
                        <a:pt x="452120" y="1436793"/>
                      </a:cubicBezTo>
                      <a:cubicBezTo>
                        <a:pt x="434340" y="1415626"/>
                        <a:pt x="405553" y="1424093"/>
                        <a:pt x="391160" y="1396153"/>
                      </a:cubicBezTo>
                      <a:cubicBezTo>
                        <a:pt x="376767" y="1368213"/>
                        <a:pt x="371687" y="1309793"/>
                        <a:pt x="365760" y="1269153"/>
                      </a:cubicBezTo>
                      <a:cubicBezTo>
                        <a:pt x="359833" y="1228513"/>
                        <a:pt x="359833" y="1191260"/>
                        <a:pt x="355600" y="1152313"/>
                      </a:cubicBezTo>
                      <a:cubicBezTo>
                        <a:pt x="351367" y="1113366"/>
                        <a:pt x="354753" y="1065106"/>
                        <a:pt x="340360" y="1035473"/>
                      </a:cubicBezTo>
                      <a:cubicBezTo>
                        <a:pt x="325967" y="1005840"/>
                        <a:pt x="270933" y="1015153"/>
                        <a:pt x="269240" y="974513"/>
                      </a:cubicBezTo>
                      <a:cubicBezTo>
                        <a:pt x="267547" y="933873"/>
                        <a:pt x="303953" y="853440"/>
                        <a:pt x="330200" y="791633"/>
                      </a:cubicBezTo>
                      <a:cubicBezTo>
                        <a:pt x="356447" y="729826"/>
                        <a:pt x="408093" y="660400"/>
                        <a:pt x="426720" y="603673"/>
                      </a:cubicBezTo>
                      <a:cubicBezTo>
                        <a:pt x="445347" y="546946"/>
                        <a:pt x="443653" y="498686"/>
                        <a:pt x="441960" y="451273"/>
                      </a:cubicBezTo>
                      <a:cubicBezTo>
                        <a:pt x="440267" y="403860"/>
                        <a:pt x="418253" y="358986"/>
                        <a:pt x="416560" y="319193"/>
                      </a:cubicBezTo>
                      <a:cubicBezTo>
                        <a:pt x="414867" y="279400"/>
                        <a:pt x="424180" y="250613"/>
                        <a:pt x="431800" y="212513"/>
                      </a:cubicBezTo>
                      <a:cubicBezTo>
                        <a:pt x="439420" y="174413"/>
                        <a:pt x="477520" y="123613"/>
                        <a:pt x="462280" y="90593"/>
                      </a:cubicBezTo>
                      <a:cubicBezTo>
                        <a:pt x="447040" y="57573"/>
                        <a:pt x="382693" y="28786"/>
                        <a:pt x="340360" y="14393"/>
                      </a:cubicBezTo>
                      <a:cubicBezTo>
                        <a:pt x="298027" y="0"/>
                        <a:pt x="265007" y="1693"/>
                        <a:pt x="208280" y="4233"/>
                      </a:cubicBezTo>
                      <a:cubicBezTo>
                        <a:pt x="151553" y="6773"/>
                        <a:pt x="75776" y="18203"/>
                        <a:pt x="0" y="29633"/>
                      </a:cubicBezTo>
                    </a:path>
                  </a:pathLst>
                </a:custGeom>
                <a:noFill/>
                <a:ln w="25400">
                  <a:solidFill>
                    <a:srgbClr val="85D02C"/>
                  </a:solidFill>
                  <a:prstDash val="solid"/>
                  <a:miter lim="800000"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>
                    <a:spcBef>
                      <a:spcPct val="0"/>
                    </a:spcBef>
                    <a:defRPr/>
                  </a:pPr>
                  <a:endParaRPr lang="es-CL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3" name="Forma libre 19"/>
                <p:cNvSpPr>
                  <a:spLocks noChangeArrowheads="1"/>
                </p:cNvSpPr>
                <p:nvPr/>
              </p:nvSpPr>
              <p:spPr bwMode="auto">
                <a:xfrm>
                  <a:off x="4460240" y="3945137"/>
                  <a:ext cx="771711" cy="114263"/>
                </a:xfrm>
                <a:custGeom>
                  <a:avLst/>
                  <a:gdLst>
                    <a:gd name="T0" fmla="*/ 771711 w 772160"/>
                    <a:gd name="T1" fmla="*/ 114263 h 114300"/>
                    <a:gd name="T2" fmla="*/ 594014 w 772160"/>
                    <a:gd name="T3" fmla="*/ 73636 h 114300"/>
                    <a:gd name="T4" fmla="*/ 487396 w 772160"/>
                    <a:gd name="T5" fmla="*/ 58401 h 114300"/>
                    <a:gd name="T6" fmla="*/ 365547 w 772160"/>
                    <a:gd name="T7" fmla="*/ 7618 h 114300"/>
                    <a:gd name="T8" fmla="*/ 269083 w 772160"/>
                    <a:gd name="T9" fmla="*/ 12696 h 114300"/>
                    <a:gd name="T10" fmla="*/ 121849 w 772160"/>
                    <a:gd name="T11" fmla="*/ 48244 h 114300"/>
                    <a:gd name="T12" fmla="*/ 0 w 772160"/>
                    <a:gd name="T13" fmla="*/ 63479 h 11430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72160"/>
                    <a:gd name="T22" fmla="*/ 0 h 114300"/>
                    <a:gd name="T23" fmla="*/ 772160 w 772160"/>
                    <a:gd name="T24" fmla="*/ 114300 h 1143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72160" h="114300">
                      <a:moveTo>
                        <a:pt x="772160" y="114300"/>
                      </a:moveTo>
                      <a:cubicBezTo>
                        <a:pt x="706966" y="98636"/>
                        <a:pt x="641773" y="82973"/>
                        <a:pt x="594360" y="73660"/>
                      </a:cubicBezTo>
                      <a:cubicBezTo>
                        <a:pt x="546947" y="64347"/>
                        <a:pt x="525780" y="69427"/>
                        <a:pt x="487680" y="58420"/>
                      </a:cubicBezTo>
                      <a:cubicBezTo>
                        <a:pt x="449580" y="47413"/>
                        <a:pt x="402167" y="15240"/>
                        <a:pt x="365760" y="7620"/>
                      </a:cubicBezTo>
                      <a:cubicBezTo>
                        <a:pt x="329353" y="0"/>
                        <a:pt x="309880" y="5927"/>
                        <a:pt x="269240" y="12700"/>
                      </a:cubicBezTo>
                      <a:cubicBezTo>
                        <a:pt x="228600" y="19473"/>
                        <a:pt x="166793" y="39793"/>
                        <a:pt x="121920" y="48260"/>
                      </a:cubicBezTo>
                      <a:cubicBezTo>
                        <a:pt x="77047" y="56727"/>
                        <a:pt x="38523" y="60113"/>
                        <a:pt x="0" y="63500"/>
                      </a:cubicBezTo>
                    </a:path>
                  </a:pathLst>
                </a:custGeom>
                <a:noFill/>
                <a:ln w="25400">
                  <a:solidFill>
                    <a:srgbClr val="85D02C"/>
                  </a:solidFill>
                  <a:prstDash val="sysDash"/>
                  <a:miter lim="800000"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>
                    <a:spcBef>
                      <a:spcPct val="0"/>
                    </a:spcBef>
                    <a:defRPr/>
                  </a:pPr>
                  <a:endParaRPr lang="es-CL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" name="Rectángulo redondeado 49"/>
                <p:cNvSpPr>
                  <a:spLocks noChangeArrowheads="1"/>
                </p:cNvSpPr>
                <p:nvPr/>
              </p:nvSpPr>
              <p:spPr bwMode="auto">
                <a:xfrm>
                  <a:off x="5482837" y="5022704"/>
                  <a:ext cx="814254" cy="494343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79646"/>
                </a:solidFill>
                <a:ln w="9525">
                  <a:noFill/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>
                    <a:spcBef>
                      <a:spcPct val="0"/>
                    </a:spcBef>
                    <a:defRPr/>
                  </a:pPr>
                  <a:endParaRPr lang="es-CL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5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5482835" y="4997313"/>
                  <a:ext cx="900538" cy="591299"/>
                </a:xfrm>
                <a:prstGeom prst="rect">
                  <a:avLst/>
                </a:prstGeom>
                <a:noFill/>
                <a:ln w="317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s-ES_tradnl" sz="900" dirty="0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  <a:t>Quebrada de Macul</a:t>
                  </a:r>
                  <a:endParaRPr lang="es-ES" sz="9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endParaRPr>
                </a:p>
              </p:txBody>
            </p:sp>
          </p:grpSp>
          <p:grpSp>
            <p:nvGrpSpPr>
              <p:cNvPr id="27" name="Agrupar 63"/>
              <p:cNvGrpSpPr>
                <a:grpSpLocks/>
              </p:cNvGrpSpPr>
              <p:nvPr/>
            </p:nvGrpSpPr>
            <p:grpSpPr bwMode="auto">
              <a:xfrm>
                <a:off x="5222876" y="2913065"/>
                <a:ext cx="3239907" cy="855235"/>
                <a:chOff x="5222240" y="2913380"/>
                <a:chExt cx="3240514" cy="854282"/>
              </a:xfrm>
            </p:grpSpPr>
            <p:sp>
              <p:nvSpPr>
                <p:cNvPr id="39" name="Forma libre 20"/>
                <p:cNvSpPr>
                  <a:spLocks noChangeArrowheads="1"/>
                </p:cNvSpPr>
                <p:nvPr/>
              </p:nvSpPr>
              <p:spPr bwMode="auto">
                <a:xfrm>
                  <a:off x="5222240" y="2913380"/>
                  <a:ext cx="3062862" cy="635878"/>
                </a:xfrm>
                <a:custGeom>
                  <a:avLst/>
                  <a:gdLst>
                    <a:gd name="T0" fmla="*/ 3062862 w 3063240"/>
                    <a:gd name="T1" fmla="*/ 317515 h 635847"/>
                    <a:gd name="T2" fmla="*/ 2874925 w 3063240"/>
                    <a:gd name="T3" fmla="*/ 317515 h 635847"/>
                    <a:gd name="T4" fmla="*/ 2742861 w 3063240"/>
                    <a:gd name="T5" fmla="*/ 342917 h 635847"/>
                    <a:gd name="T6" fmla="*/ 2595560 w 3063240"/>
                    <a:gd name="T7" fmla="*/ 373398 h 635847"/>
                    <a:gd name="T8" fmla="*/ 2539687 w 3063240"/>
                    <a:gd name="T9" fmla="*/ 429281 h 635847"/>
                    <a:gd name="T10" fmla="*/ 2433020 w 3063240"/>
                    <a:gd name="T11" fmla="*/ 520725 h 635847"/>
                    <a:gd name="T12" fmla="*/ 2361909 w 3063240"/>
                    <a:gd name="T13" fmla="*/ 617250 h 635847"/>
                    <a:gd name="T14" fmla="*/ 2184130 w 3063240"/>
                    <a:gd name="T15" fmla="*/ 632491 h 635847"/>
                    <a:gd name="T16" fmla="*/ 1914924 w 3063240"/>
                    <a:gd name="T17" fmla="*/ 617250 h 635847"/>
                    <a:gd name="T18" fmla="*/ 1793019 w 3063240"/>
                    <a:gd name="T19" fmla="*/ 556287 h 635847"/>
                    <a:gd name="T20" fmla="*/ 1711749 w 3063240"/>
                    <a:gd name="T21" fmla="*/ 561367 h 635847"/>
                    <a:gd name="T22" fmla="*/ 1666034 w 3063240"/>
                    <a:gd name="T23" fmla="*/ 546127 h 635847"/>
                    <a:gd name="T24" fmla="*/ 1620320 w 3063240"/>
                    <a:gd name="T25" fmla="*/ 520725 h 635847"/>
                    <a:gd name="T26" fmla="*/ 1559368 w 3063240"/>
                    <a:gd name="T27" fmla="*/ 571528 h 635847"/>
                    <a:gd name="T28" fmla="*/ 1401907 w 3063240"/>
                    <a:gd name="T29" fmla="*/ 591849 h 635847"/>
                    <a:gd name="T30" fmla="*/ 1249526 w 3063240"/>
                    <a:gd name="T31" fmla="*/ 541046 h 635847"/>
                    <a:gd name="T32" fmla="*/ 1132700 w 3063240"/>
                    <a:gd name="T33" fmla="*/ 439441 h 635847"/>
                    <a:gd name="T34" fmla="*/ 990478 w 3063240"/>
                    <a:gd name="T35" fmla="*/ 373398 h 635847"/>
                    <a:gd name="T36" fmla="*/ 827938 w 3063240"/>
                    <a:gd name="T37" fmla="*/ 363238 h 635847"/>
                    <a:gd name="T38" fmla="*/ 660319 w 3063240"/>
                    <a:gd name="T39" fmla="*/ 342917 h 635847"/>
                    <a:gd name="T40" fmla="*/ 553652 w 3063240"/>
                    <a:gd name="T41" fmla="*/ 251472 h 635847"/>
                    <a:gd name="T42" fmla="*/ 538414 w 3063240"/>
                    <a:gd name="T43" fmla="*/ 180349 h 635847"/>
                    <a:gd name="T44" fmla="*/ 391112 w 3063240"/>
                    <a:gd name="T45" fmla="*/ 154948 h 635847"/>
                    <a:gd name="T46" fmla="*/ 289524 w 3063240"/>
                    <a:gd name="T47" fmla="*/ 58423 h 635847"/>
                    <a:gd name="T48" fmla="*/ 157461 w 3063240"/>
                    <a:gd name="T49" fmla="*/ 7620 h 635847"/>
                    <a:gd name="T50" fmla="*/ 0 w 3063240"/>
                    <a:gd name="T51" fmla="*/ 12701 h 635847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3063240"/>
                    <a:gd name="T79" fmla="*/ 0 h 635847"/>
                    <a:gd name="T80" fmla="*/ 3063240 w 3063240"/>
                    <a:gd name="T81" fmla="*/ 635847 h 635847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3063240" h="635847">
                      <a:moveTo>
                        <a:pt x="3063240" y="317500"/>
                      </a:moveTo>
                      <a:cubicBezTo>
                        <a:pt x="2995930" y="315383"/>
                        <a:pt x="2928620" y="313267"/>
                        <a:pt x="2875280" y="317500"/>
                      </a:cubicBezTo>
                      <a:cubicBezTo>
                        <a:pt x="2821940" y="321733"/>
                        <a:pt x="2743200" y="342900"/>
                        <a:pt x="2743200" y="342900"/>
                      </a:cubicBezTo>
                      <a:cubicBezTo>
                        <a:pt x="2696633" y="352213"/>
                        <a:pt x="2629747" y="358987"/>
                        <a:pt x="2595880" y="373380"/>
                      </a:cubicBezTo>
                      <a:cubicBezTo>
                        <a:pt x="2562013" y="387773"/>
                        <a:pt x="2567093" y="404707"/>
                        <a:pt x="2540000" y="429260"/>
                      </a:cubicBezTo>
                      <a:cubicBezTo>
                        <a:pt x="2512907" y="453813"/>
                        <a:pt x="2462953" y="489373"/>
                        <a:pt x="2433320" y="520700"/>
                      </a:cubicBezTo>
                      <a:cubicBezTo>
                        <a:pt x="2403687" y="552027"/>
                        <a:pt x="2403687" y="598593"/>
                        <a:pt x="2362200" y="617220"/>
                      </a:cubicBezTo>
                      <a:cubicBezTo>
                        <a:pt x="2320713" y="635847"/>
                        <a:pt x="2258907" y="632460"/>
                        <a:pt x="2184400" y="632460"/>
                      </a:cubicBezTo>
                      <a:cubicBezTo>
                        <a:pt x="2109893" y="632460"/>
                        <a:pt x="1980353" y="629920"/>
                        <a:pt x="1915160" y="617220"/>
                      </a:cubicBezTo>
                      <a:cubicBezTo>
                        <a:pt x="1849967" y="604520"/>
                        <a:pt x="1827107" y="565573"/>
                        <a:pt x="1793240" y="556260"/>
                      </a:cubicBezTo>
                      <a:cubicBezTo>
                        <a:pt x="1759373" y="546947"/>
                        <a:pt x="1733127" y="563033"/>
                        <a:pt x="1711960" y="561340"/>
                      </a:cubicBezTo>
                      <a:cubicBezTo>
                        <a:pt x="1690793" y="559647"/>
                        <a:pt x="1681480" y="552873"/>
                        <a:pt x="1666240" y="546100"/>
                      </a:cubicBezTo>
                      <a:cubicBezTo>
                        <a:pt x="1651000" y="539327"/>
                        <a:pt x="1638300" y="516467"/>
                        <a:pt x="1620520" y="520700"/>
                      </a:cubicBezTo>
                      <a:cubicBezTo>
                        <a:pt x="1602740" y="524933"/>
                        <a:pt x="1595967" y="559647"/>
                        <a:pt x="1559560" y="571500"/>
                      </a:cubicBezTo>
                      <a:cubicBezTo>
                        <a:pt x="1523153" y="583353"/>
                        <a:pt x="1453727" y="596900"/>
                        <a:pt x="1402080" y="591820"/>
                      </a:cubicBezTo>
                      <a:cubicBezTo>
                        <a:pt x="1350433" y="586740"/>
                        <a:pt x="1294553" y="566420"/>
                        <a:pt x="1249680" y="541020"/>
                      </a:cubicBezTo>
                      <a:cubicBezTo>
                        <a:pt x="1204807" y="515620"/>
                        <a:pt x="1176020" y="467360"/>
                        <a:pt x="1132840" y="439420"/>
                      </a:cubicBezTo>
                      <a:cubicBezTo>
                        <a:pt x="1089660" y="411480"/>
                        <a:pt x="1041400" y="386080"/>
                        <a:pt x="990600" y="373380"/>
                      </a:cubicBezTo>
                      <a:cubicBezTo>
                        <a:pt x="939800" y="360680"/>
                        <a:pt x="883073" y="368300"/>
                        <a:pt x="828040" y="363220"/>
                      </a:cubicBezTo>
                      <a:cubicBezTo>
                        <a:pt x="773007" y="358140"/>
                        <a:pt x="706120" y="361527"/>
                        <a:pt x="660400" y="342900"/>
                      </a:cubicBezTo>
                      <a:cubicBezTo>
                        <a:pt x="614680" y="324273"/>
                        <a:pt x="574040" y="278553"/>
                        <a:pt x="553720" y="251460"/>
                      </a:cubicBezTo>
                      <a:cubicBezTo>
                        <a:pt x="533400" y="224367"/>
                        <a:pt x="565573" y="196427"/>
                        <a:pt x="538480" y="180340"/>
                      </a:cubicBezTo>
                      <a:cubicBezTo>
                        <a:pt x="511387" y="164253"/>
                        <a:pt x="432647" y="175260"/>
                        <a:pt x="391160" y="154940"/>
                      </a:cubicBezTo>
                      <a:cubicBezTo>
                        <a:pt x="349673" y="134620"/>
                        <a:pt x="328507" y="82973"/>
                        <a:pt x="289560" y="58420"/>
                      </a:cubicBezTo>
                      <a:cubicBezTo>
                        <a:pt x="250613" y="33867"/>
                        <a:pt x="205740" y="15240"/>
                        <a:pt x="157480" y="7620"/>
                      </a:cubicBezTo>
                      <a:cubicBezTo>
                        <a:pt x="109220" y="0"/>
                        <a:pt x="54610" y="6350"/>
                        <a:pt x="0" y="12700"/>
                      </a:cubicBezTo>
                    </a:path>
                  </a:pathLst>
                </a:custGeom>
                <a:noFill/>
                <a:ln w="25400">
                  <a:solidFill>
                    <a:srgbClr val="85D02C"/>
                  </a:solidFill>
                  <a:prstDash val="sysDash"/>
                  <a:miter lim="800000"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>
                    <a:spcBef>
                      <a:spcPct val="0"/>
                    </a:spcBef>
                    <a:defRPr/>
                  </a:pPr>
                  <a:endParaRPr lang="es-CL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7591054" y="3398394"/>
                  <a:ext cx="871700" cy="369268"/>
                </a:xfrm>
                <a:prstGeom prst="rect">
                  <a:avLst/>
                </a:prstGeom>
                <a:noFill/>
                <a:ln w="317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endParaRPr lang="es-ES" sz="9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endParaRPr>
                </a:p>
              </p:txBody>
            </p:sp>
          </p:grpSp>
          <p:sp>
            <p:nvSpPr>
              <p:cNvPr id="28" name="Triángulo isósceles 53"/>
              <p:cNvSpPr/>
              <p:nvPr/>
            </p:nvSpPr>
            <p:spPr>
              <a:xfrm>
                <a:off x="2357438" y="2822575"/>
                <a:ext cx="127000" cy="149225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spcBef>
                    <a:spcPct val="0"/>
                  </a:spcBef>
                  <a:defRPr/>
                </a:pPr>
                <a:endParaRPr lang="es-CL">
                  <a:solidFill>
                    <a:srgbClr val="FFFFFF"/>
                  </a:solidFill>
                  <a:ea typeface="ＭＳ Ｐゴシック" charset="-128"/>
                </a:endParaRPr>
              </a:p>
            </p:txBody>
          </p:sp>
          <p:sp>
            <p:nvSpPr>
              <p:cNvPr id="29" name="Triángulo isósceles 54"/>
              <p:cNvSpPr/>
              <p:nvPr/>
            </p:nvSpPr>
            <p:spPr>
              <a:xfrm>
                <a:off x="4826000" y="2751138"/>
                <a:ext cx="127000" cy="149225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spcBef>
                    <a:spcPct val="0"/>
                  </a:spcBef>
                  <a:defRPr/>
                </a:pPr>
                <a:endParaRPr lang="es-CL">
                  <a:solidFill>
                    <a:srgbClr val="FFFFFF"/>
                  </a:solidFill>
                  <a:ea typeface="ＭＳ Ｐゴシック" charset="-128"/>
                </a:endParaRPr>
              </a:p>
            </p:txBody>
          </p:sp>
          <p:grpSp>
            <p:nvGrpSpPr>
              <p:cNvPr id="30" name="Agrupar 58"/>
              <p:cNvGrpSpPr>
                <a:grpSpLocks/>
              </p:cNvGrpSpPr>
              <p:nvPr/>
            </p:nvGrpSpPr>
            <p:grpSpPr bwMode="auto">
              <a:xfrm>
                <a:off x="6926262" y="3546475"/>
                <a:ext cx="1010036" cy="2025652"/>
                <a:chOff x="6926580" y="3545840"/>
                <a:chExt cx="1009657" cy="2026287"/>
              </a:xfrm>
            </p:grpSpPr>
            <p:grpSp>
              <p:nvGrpSpPr>
                <p:cNvPr id="34" name="Agrupar 64"/>
                <p:cNvGrpSpPr>
                  <a:grpSpLocks/>
                </p:cNvGrpSpPr>
                <p:nvPr/>
              </p:nvGrpSpPr>
              <p:grpSpPr bwMode="auto">
                <a:xfrm>
                  <a:off x="6928169" y="4562161"/>
                  <a:ext cx="1008068" cy="1009966"/>
                  <a:chOff x="6928590" y="4561524"/>
                  <a:chExt cx="1007306" cy="1011236"/>
                </a:xfrm>
              </p:grpSpPr>
              <p:sp>
                <p:nvSpPr>
                  <p:cNvPr id="36" name="Forma libre 23"/>
                  <p:cNvSpPr>
                    <a:spLocks noChangeArrowheads="1"/>
                  </p:cNvSpPr>
                  <p:nvPr/>
                </p:nvSpPr>
                <p:spPr bwMode="auto">
                  <a:xfrm>
                    <a:off x="6928590" y="4561524"/>
                    <a:ext cx="383740" cy="1011236"/>
                  </a:xfrm>
                  <a:custGeom>
                    <a:avLst/>
                    <a:gdLst>
                      <a:gd name="T0" fmla="*/ 173658 w 383540"/>
                      <a:gd name="T1" fmla="*/ 1011236 h 1010920"/>
                      <a:gd name="T2" fmla="*/ 143162 w 383540"/>
                      <a:gd name="T3" fmla="*/ 879115 h 1010920"/>
                      <a:gd name="T4" fmla="*/ 21178 w 383540"/>
                      <a:gd name="T5" fmla="*/ 807972 h 1010920"/>
                      <a:gd name="T6" fmla="*/ 16095 w 383540"/>
                      <a:gd name="T7" fmla="*/ 757157 h 1010920"/>
                      <a:gd name="T8" fmla="*/ 102500 w 383540"/>
                      <a:gd name="T9" fmla="*/ 564056 h 1010920"/>
                      <a:gd name="T10" fmla="*/ 229567 w 383540"/>
                      <a:gd name="T11" fmla="*/ 447180 h 1010920"/>
                      <a:gd name="T12" fmla="*/ 331220 w 383540"/>
                      <a:gd name="T13" fmla="*/ 370956 h 1010920"/>
                      <a:gd name="T14" fmla="*/ 376963 w 383540"/>
                      <a:gd name="T15" fmla="*/ 218508 h 1010920"/>
                      <a:gd name="T16" fmla="*/ 371881 w 383540"/>
                      <a:gd name="T17" fmla="*/ 96550 h 1010920"/>
                      <a:gd name="T18" fmla="*/ 346468 w 383540"/>
                      <a:gd name="T19" fmla="*/ 0 h 101092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383540"/>
                      <a:gd name="T31" fmla="*/ 0 h 1010920"/>
                      <a:gd name="T32" fmla="*/ 383540 w 383540"/>
                      <a:gd name="T33" fmla="*/ 1010920 h 101092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383540" h="1010920">
                        <a:moveTo>
                          <a:pt x="173567" y="1010920"/>
                        </a:moveTo>
                        <a:cubicBezTo>
                          <a:pt x="171027" y="961813"/>
                          <a:pt x="168487" y="912707"/>
                          <a:pt x="143087" y="878840"/>
                        </a:cubicBezTo>
                        <a:cubicBezTo>
                          <a:pt x="117687" y="844973"/>
                          <a:pt x="42334" y="828040"/>
                          <a:pt x="21167" y="807720"/>
                        </a:cubicBezTo>
                        <a:cubicBezTo>
                          <a:pt x="0" y="787400"/>
                          <a:pt x="2540" y="797560"/>
                          <a:pt x="16087" y="756920"/>
                        </a:cubicBezTo>
                        <a:cubicBezTo>
                          <a:pt x="29634" y="716280"/>
                          <a:pt x="66887" y="615527"/>
                          <a:pt x="102447" y="563880"/>
                        </a:cubicBezTo>
                        <a:cubicBezTo>
                          <a:pt x="138007" y="512233"/>
                          <a:pt x="191347" y="479213"/>
                          <a:pt x="229447" y="447040"/>
                        </a:cubicBezTo>
                        <a:cubicBezTo>
                          <a:pt x="267547" y="414867"/>
                          <a:pt x="306494" y="408940"/>
                          <a:pt x="331047" y="370840"/>
                        </a:cubicBezTo>
                        <a:cubicBezTo>
                          <a:pt x="355600" y="332740"/>
                          <a:pt x="369994" y="264160"/>
                          <a:pt x="376767" y="218440"/>
                        </a:cubicBezTo>
                        <a:cubicBezTo>
                          <a:pt x="383540" y="172720"/>
                          <a:pt x="376767" y="132927"/>
                          <a:pt x="371687" y="96520"/>
                        </a:cubicBezTo>
                        <a:cubicBezTo>
                          <a:pt x="366607" y="60113"/>
                          <a:pt x="356447" y="30056"/>
                          <a:pt x="346287" y="0"/>
                        </a:cubicBezTo>
                      </a:path>
                    </a:pathLst>
                  </a:custGeom>
                  <a:noFill/>
                  <a:ln w="25400">
                    <a:solidFill>
                      <a:srgbClr val="85D02C"/>
                    </a:solidFill>
                    <a:prstDash val="sysDash"/>
                    <a:miter lim="800000"/>
                    <a:headEnd/>
                    <a:tailEnd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>
                      <a:spcBef>
                        <a:spcPct val="0"/>
                      </a:spcBef>
                      <a:defRPr/>
                    </a:pPr>
                    <a:endParaRPr lang="es-CL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7" name="Rectángulo redondeado 51"/>
                  <p:cNvSpPr>
                    <a:spLocks noChangeArrowheads="1"/>
                  </p:cNvSpPr>
                  <p:nvPr/>
                </p:nvSpPr>
                <p:spPr bwMode="auto">
                  <a:xfrm>
                    <a:off x="7083989" y="5184799"/>
                    <a:ext cx="765745" cy="33309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79646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outerShdw dist="23000" dir="5400000" rotWithShape="0">
                      <a:srgbClr val="808080">
                        <a:alpha val="34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>
                      <a:spcBef>
                        <a:spcPct val="0"/>
                      </a:spcBef>
                      <a:defRPr/>
                    </a:pPr>
                    <a:endParaRPr lang="es-CL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8" name="Text Box 1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034829" y="5168896"/>
                    <a:ext cx="901067" cy="394945"/>
                  </a:xfrm>
                  <a:prstGeom prst="rect">
                    <a:avLst/>
                  </a:prstGeom>
                  <a:noFill/>
                  <a:ln w="317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square">
                    <a:spAutoFit/>
                  </a:bodyPr>
                  <a:lstStyle/>
                  <a:p>
                    <a:pPr>
                      <a:defRPr/>
                    </a:pPr>
                    <a:r>
                      <a:rPr lang="es-ES_tradnl" sz="1000" dirty="0" smtClean="0">
                        <a:solidFill>
                          <a:prstClr val="white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</a:rPr>
                      <a:t>La Florida</a:t>
                    </a:r>
                    <a:endParaRPr lang="es-ES" sz="1000" dirty="0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endParaRPr>
                  </a:p>
                </p:txBody>
              </p:sp>
            </p:grpSp>
            <p:sp>
              <p:nvSpPr>
                <p:cNvPr id="35" name="Forma libre 57"/>
                <p:cNvSpPr>
                  <a:spLocks noChangeArrowheads="1"/>
                </p:cNvSpPr>
                <p:nvPr/>
              </p:nvSpPr>
              <p:spPr bwMode="auto">
                <a:xfrm>
                  <a:off x="6926580" y="3545840"/>
                  <a:ext cx="338010" cy="1021083"/>
                </a:xfrm>
                <a:custGeom>
                  <a:avLst/>
                  <a:gdLst>
                    <a:gd name="T0" fmla="*/ 338010 w 337820"/>
                    <a:gd name="T1" fmla="*/ 1021083 h 1021080"/>
                    <a:gd name="T2" fmla="*/ 241436 w 337820"/>
                    <a:gd name="T3" fmla="*/ 990603 h 1021080"/>
                    <a:gd name="T4" fmla="*/ 180441 w 337820"/>
                    <a:gd name="T5" fmla="*/ 980443 h 1021080"/>
                    <a:gd name="T6" fmla="*/ 139779 w 337820"/>
                    <a:gd name="T7" fmla="*/ 904243 h 1021080"/>
                    <a:gd name="T8" fmla="*/ 119447 w 337820"/>
                    <a:gd name="T9" fmla="*/ 817882 h 1021080"/>
                    <a:gd name="T10" fmla="*/ 94033 w 337820"/>
                    <a:gd name="T11" fmla="*/ 777242 h 1021080"/>
                    <a:gd name="T12" fmla="*/ 12707 w 337820"/>
                    <a:gd name="T13" fmla="*/ 762002 h 1021080"/>
                    <a:gd name="T14" fmla="*/ 17790 w 337820"/>
                    <a:gd name="T15" fmla="*/ 660402 h 1021080"/>
                    <a:gd name="T16" fmla="*/ 33039 w 337820"/>
                    <a:gd name="T17" fmla="*/ 574042 h 1021080"/>
                    <a:gd name="T18" fmla="*/ 83867 w 337820"/>
                    <a:gd name="T19" fmla="*/ 502921 h 1021080"/>
                    <a:gd name="T20" fmla="*/ 129613 w 337820"/>
                    <a:gd name="T21" fmla="*/ 467361 h 1021080"/>
                    <a:gd name="T22" fmla="*/ 175359 w 337820"/>
                    <a:gd name="T23" fmla="*/ 452121 h 1021080"/>
                    <a:gd name="T24" fmla="*/ 185524 w 337820"/>
                    <a:gd name="T25" fmla="*/ 350521 h 1021080"/>
                    <a:gd name="T26" fmla="*/ 195690 w 337820"/>
                    <a:gd name="T27" fmla="*/ 279401 h 1021080"/>
                    <a:gd name="T28" fmla="*/ 180441 w 337820"/>
                    <a:gd name="T29" fmla="*/ 243841 h 1021080"/>
                    <a:gd name="T30" fmla="*/ 246519 w 337820"/>
                    <a:gd name="T31" fmla="*/ 177801 h 1021080"/>
                    <a:gd name="T32" fmla="*/ 292264 w 337820"/>
                    <a:gd name="T33" fmla="*/ 111760 h 1021080"/>
                    <a:gd name="T34" fmla="*/ 292264 w 337820"/>
                    <a:gd name="T35" fmla="*/ 0 h 102108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337820"/>
                    <a:gd name="T55" fmla="*/ 0 h 1021080"/>
                    <a:gd name="T56" fmla="*/ 337820 w 337820"/>
                    <a:gd name="T57" fmla="*/ 1021080 h 1021080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337820" h="1021080">
                      <a:moveTo>
                        <a:pt x="337820" y="1021080"/>
                      </a:moveTo>
                      <a:cubicBezTo>
                        <a:pt x="302683" y="1009226"/>
                        <a:pt x="267547" y="997373"/>
                        <a:pt x="241300" y="990600"/>
                      </a:cubicBezTo>
                      <a:cubicBezTo>
                        <a:pt x="215053" y="983827"/>
                        <a:pt x="197273" y="994833"/>
                        <a:pt x="180340" y="980440"/>
                      </a:cubicBezTo>
                      <a:cubicBezTo>
                        <a:pt x="163407" y="966047"/>
                        <a:pt x="149860" y="931333"/>
                        <a:pt x="139700" y="904240"/>
                      </a:cubicBezTo>
                      <a:cubicBezTo>
                        <a:pt x="129540" y="877147"/>
                        <a:pt x="127000" y="839047"/>
                        <a:pt x="119380" y="817880"/>
                      </a:cubicBezTo>
                      <a:cubicBezTo>
                        <a:pt x="111760" y="796713"/>
                        <a:pt x="111760" y="786553"/>
                        <a:pt x="93980" y="777240"/>
                      </a:cubicBezTo>
                      <a:cubicBezTo>
                        <a:pt x="76200" y="767927"/>
                        <a:pt x="25400" y="781473"/>
                        <a:pt x="12700" y="762000"/>
                      </a:cubicBezTo>
                      <a:cubicBezTo>
                        <a:pt x="0" y="742527"/>
                        <a:pt x="14393" y="691727"/>
                        <a:pt x="17780" y="660400"/>
                      </a:cubicBezTo>
                      <a:cubicBezTo>
                        <a:pt x="21167" y="629073"/>
                        <a:pt x="22013" y="600287"/>
                        <a:pt x="33020" y="574040"/>
                      </a:cubicBezTo>
                      <a:cubicBezTo>
                        <a:pt x="44027" y="547793"/>
                        <a:pt x="67733" y="520700"/>
                        <a:pt x="83820" y="502920"/>
                      </a:cubicBezTo>
                      <a:cubicBezTo>
                        <a:pt x="99907" y="485140"/>
                        <a:pt x="114300" y="475827"/>
                        <a:pt x="129540" y="467360"/>
                      </a:cubicBezTo>
                      <a:cubicBezTo>
                        <a:pt x="144780" y="458893"/>
                        <a:pt x="165947" y="471593"/>
                        <a:pt x="175260" y="452120"/>
                      </a:cubicBezTo>
                      <a:cubicBezTo>
                        <a:pt x="184573" y="432647"/>
                        <a:pt x="182033" y="379307"/>
                        <a:pt x="185420" y="350520"/>
                      </a:cubicBezTo>
                      <a:cubicBezTo>
                        <a:pt x="188807" y="321733"/>
                        <a:pt x="196427" y="297180"/>
                        <a:pt x="195580" y="279400"/>
                      </a:cubicBezTo>
                      <a:cubicBezTo>
                        <a:pt x="194733" y="261620"/>
                        <a:pt x="171873" y="260773"/>
                        <a:pt x="180340" y="243840"/>
                      </a:cubicBezTo>
                      <a:cubicBezTo>
                        <a:pt x="188807" y="226907"/>
                        <a:pt x="227753" y="199813"/>
                        <a:pt x="246380" y="177800"/>
                      </a:cubicBezTo>
                      <a:cubicBezTo>
                        <a:pt x="265007" y="155787"/>
                        <a:pt x="284480" y="141393"/>
                        <a:pt x="292100" y="111760"/>
                      </a:cubicBezTo>
                      <a:cubicBezTo>
                        <a:pt x="299720" y="82127"/>
                        <a:pt x="295910" y="41063"/>
                        <a:pt x="292100" y="0"/>
                      </a:cubicBezTo>
                    </a:path>
                  </a:pathLst>
                </a:custGeom>
                <a:noFill/>
                <a:ln w="25400">
                  <a:solidFill>
                    <a:srgbClr val="85D02C"/>
                  </a:solidFill>
                  <a:prstDash val="sysDash"/>
                  <a:miter lim="800000"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>
                    <a:spcBef>
                      <a:spcPct val="0"/>
                    </a:spcBef>
                    <a:defRPr/>
                  </a:pPr>
                  <a:endParaRPr lang="es-CL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1" name="Group 82"/>
              <p:cNvGrpSpPr>
                <a:grpSpLocks/>
              </p:cNvGrpSpPr>
              <p:nvPr/>
            </p:nvGrpSpPr>
            <p:grpSpPr bwMode="auto">
              <a:xfrm>
                <a:off x="87315" y="5197477"/>
                <a:ext cx="1057276" cy="1035049"/>
                <a:chOff x="1690" y="3515"/>
                <a:chExt cx="666" cy="652"/>
              </a:xfrm>
            </p:grpSpPr>
            <p:sp>
              <p:nvSpPr>
                <p:cNvPr id="32" name="Rectángulo redondeado 74"/>
                <p:cNvSpPr>
                  <a:spLocks noChangeArrowheads="1"/>
                </p:cNvSpPr>
                <p:nvPr/>
              </p:nvSpPr>
              <p:spPr bwMode="auto">
                <a:xfrm>
                  <a:off x="1690" y="3537"/>
                  <a:ext cx="597" cy="58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79646"/>
                </a:solidFill>
                <a:ln w="9525">
                  <a:noFill/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>
                    <a:spcBef>
                      <a:spcPct val="0"/>
                    </a:spcBef>
                    <a:defRPr/>
                  </a:pPr>
                  <a:endParaRPr lang="es-CL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1704" y="3515"/>
                  <a:ext cx="652" cy="652"/>
                </a:xfrm>
                <a:prstGeom prst="rect">
                  <a:avLst/>
                </a:prstGeom>
                <a:noFill/>
                <a:ln w="317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s-ES_tradnl" sz="900" dirty="0" smtClean="0">
                      <a:solidFill>
                        <a:prstClr val="white"/>
                      </a:solidFill>
                    </a:rPr>
                    <a:t>Proyecto Farellones </a:t>
                  </a:r>
                  <a:r>
                    <a:rPr lang="es-ES_tradnl" sz="900" dirty="0">
                      <a:solidFill>
                        <a:prstClr val="white"/>
                      </a:solidFill>
                    </a:rPr>
                    <a:t>de Santa Elena</a:t>
                  </a:r>
                </a:p>
                <a:p>
                  <a:r>
                    <a:rPr lang="es-ES_tradnl" sz="900" dirty="0">
                      <a:solidFill>
                        <a:prstClr val="white"/>
                      </a:solidFill>
                    </a:rPr>
                    <a:t>Colina</a:t>
                  </a:r>
                  <a:endParaRPr lang="es-ES" sz="900" dirty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4" name="CuadroTexto 70"/>
              <p:cNvSpPr txBox="1">
                <a:spLocks noChangeArrowheads="1"/>
              </p:cNvSpPr>
              <p:nvPr/>
            </p:nvSpPr>
            <p:spPr bwMode="auto">
              <a:xfrm>
                <a:off x="2070339" y="2403670"/>
                <a:ext cx="1066800" cy="5668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8100" dir="2700000" algn="tl" rotWithShape="0">
                  <a:srgbClr val="808080">
                    <a:alpha val="42999"/>
                  </a:srgbClr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spcBef>
                    <a:spcPct val="0"/>
                  </a:spcBef>
                  <a:defRPr/>
                </a:pPr>
                <a:r>
                  <a:rPr lang="es-CL" sz="800" b="1" dirty="0">
                    <a:solidFill>
                      <a:prstClr val="white"/>
                    </a:solidFill>
                  </a:rPr>
                  <a:t>Co Provincia</a:t>
                </a:r>
              </a:p>
              <a:p>
                <a:pPr>
                  <a:spcBef>
                    <a:spcPct val="0"/>
                  </a:spcBef>
                  <a:defRPr/>
                </a:pPr>
                <a:r>
                  <a:rPr lang="es-CL" sz="900" b="1" dirty="0">
                    <a:solidFill>
                      <a:prstClr val="white"/>
                    </a:solidFill>
                  </a:rPr>
                  <a:t>2.750 </a:t>
                </a:r>
                <a:r>
                  <a:rPr lang="es-CL" sz="900" b="1" dirty="0" smtClean="0">
                    <a:solidFill>
                      <a:prstClr val="white"/>
                    </a:solidFill>
                  </a:rPr>
                  <a:t>msnm</a:t>
                </a:r>
                <a:endParaRPr lang="es-CL" sz="9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CuadroTexto 71"/>
              <p:cNvSpPr txBox="1">
                <a:spLocks noChangeArrowheads="1"/>
              </p:cNvSpPr>
              <p:nvPr/>
            </p:nvSpPr>
            <p:spPr bwMode="auto">
              <a:xfrm>
                <a:off x="4485736" y="2403670"/>
                <a:ext cx="1066800" cy="5421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8100" dir="2700000" algn="tl" rotWithShape="0">
                  <a:srgbClr val="808080">
                    <a:alpha val="42999"/>
                  </a:srgbClr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spcBef>
                    <a:spcPct val="0"/>
                  </a:spcBef>
                  <a:defRPr/>
                </a:pPr>
                <a:r>
                  <a:rPr lang="es-CL" sz="800" b="1" dirty="0">
                    <a:solidFill>
                      <a:prstClr val="white"/>
                    </a:solidFill>
                  </a:rPr>
                  <a:t>Co De Ramón</a:t>
                </a:r>
              </a:p>
              <a:p>
                <a:pPr>
                  <a:spcBef>
                    <a:spcPct val="0"/>
                  </a:spcBef>
                  <a:defRPr/>
                </a:pPr>
                <a:r>
                  <a:rPr lang="es-CL" sz="800" b="1" dirty="0">
                    <a:solidFill>
                      <a:prstClr val="white"/>
                    </a:solidFill>
                  </a:rPr>
                  <a:t>3.250 </a:t>
                </a:r>
                <a:r>
                  <a:rPr lang="es-CL" sz="800" b="1" dirty="0" smtClean="0">
                    <a:solidFill>
                      <a:prstClr val="white"/>
                    </a:solidFill>
                  </a:rPr>
                  <a:t>msnm</a:t>
                </a:r>
                <a:endParaRPr lang="es-CL" sz="800" b="1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6" name="Rectángulo redondeado 55"/>
            <p:cNvSpPr>
              <a:spLocks noChangeArrowheads="1"/>
            </p:cNvSpPr>
            <p:nvPr/>
          </p:nvSpPr>
          <p:spPr bwMode="auto">
            <a:xfrm>
              <a:off x="6426281" y="2045019"/>
              <a:ext cx="691677" cy="343457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noFill/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>
                <a:spcBef>
                  <a:spcPct val="0"/>
                </a:spcBef>
                <a:defRPr/>
              </a:pPr>
              <a:r>
                <a:rPr lang="es-CL" sz="900" b="1" dirty="0" smtClean="0">
                  <a:solidFill>
                    <a:srgbClr val="FFFFFF"/>
                  </a:solidFill>
                </a:rPr>
                <a:t>Río Olivares</a:t>
              </a:r>
              <a:endParaRPr lang="es-CL" sz="9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67" name="66 CuadroTexto"/>
          <p:cNvSpPr txBox="1"/>
          <p:nvPr/>
        </p:nvSpPr>
        <p:spPr>
          <a:xfrm>
            <a:off x="1042397" y="4437114"/>
            <a:ext cx="6984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>
                <a:solidFill>
                  <a:prstClr val="white"/>
                </a:solidFill>
                <a:latin typeface="+mj-lt"/>
              </a:rPr>
              <a:t>NÚMERO DE BENEFICIARIOS DIRECTOS:</a:t>
            </a:r>
            <a:r>
              <a:rPr lang="es-CL" dirty="0" smtClean="0">
                <a:solidFill>
                  <a:prstClr val="white"/>
                </a:solidFill>
                <a:latin typeface="+mj-lt"/>
              </a:rPr>
              <a:t>  1.107.857 habitantes de las comunas cordilleranas de la región. </a:t>
            </a:r>
          </a:p>
          <a:p>
            <a:endParaRPr lang="es-CL" dirty="0" smtClean="0">
              <a:solidFill>
                <a:prstClr val="white"/>
              </a:solidFill>
              <a:latin typeface="+mj-lt"/>
            </a:endParaRPr>
          </a:p>
          <a:p>
            <a:r>
              <a:rPr lang="es-CL" b="1" dirty="0" smtClean="0">
                <a:solidFill>
                  <a:prstClr val="white"/>
                </a:solidFill>
                <a:latin typeface="+mj-lt"/>
              </a:rPr>
              <a:t>BENEFICIARIOS INDIRECTOS: </a:t>
            </a:r>
            <a:r>
              <a:rPr lang="es-CL" dirty="0" smtClean="0">
                <a:solidFill>
                  <a:prstClr val="white"/>
                </a:solidFill>
                <a:latin typeface="+mj-lt"/>
              </a:rPr>
              <a:t>6,5 millones de personas de la RM.</a:t>
            </a:r>
            <a:endParaRPr lang="es-CL" dirty="0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40297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1615" y="-171400"/>
            <a:ext cx="12679159" cy="7128792"/>
          </a:xfrm>
          <a:prstGeom prst="rect">
            <a:avLst/>
          </a:prstGeom>
        </p:spPr>
      </p:pic>
      <p:sp>
        <p:nvSpPr>
          <p:cNvPr id="9" name="8 Rectángulo redondeado"/>
          <p:cNvSpPr/>
          <p:nvPr/>
        </p:nvSpPr>
        <p:spPr>
          <a:xfrm>
            <a:off x="395536" y="476672"/>
            <a:ext cx="8064896" cy="5832648"/>
          </a:xfrm>
          <a:prstGeom prst="round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" name="Picture 2" descr="C:\Users\Catalina Muñoz\UDLA\SEMINARIO TITULO\TESIS FINAL\GOYA MATERIAL ORIGINAL AGUAS DE RAMON\FOLLETO EDUCACION AMBIENTAL\VINCULOS copia\logo-cordillera-blc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5" y="548680"/>
            <a:ext cx="1152128" cy="432048"/>
          </a:xfrm>
          <a:prstGeom prst="rect">
            <a:avLst/>
          </a:prstGeom>
          <a:noFill/>
        </p:spPr>
      </p:pic>
      <p:sp>
        <p:nvSpPr>
          <p:cNvPr id="14" name="1 Título"/>
          <p:cNvSpPr txBox="1">
            <a:spLocks/>
          </p:cNvSpPr>
          <p:nvPr/>
        </p:nvSpPr>
        <p:spPr>
          <a:xfrm>
            <a:off x="1020475" y="1484784"/>
            <a:ext cx="6912767" cy="4536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 pitchFamily="34" charset="0"/>
              <a:buChar char="•"/>
            </a:pPr>
            <a:r>
              <a:rPr lang="es-CL" sz="1800" dirty="0" smtClean="0">
                <a:solidFill>
                  <a:schemeClr val="bg1"/>
                </a:solidFill>
              </a:rPr>
              <a:t>Falta de oferta  clara de actividades turísticas en la cordillera de Santiago y una demanda altamente estacional. </a:t>
            </a:r>
          </a:p>
          <a:p>
            <a:pPr marL="285750" indent="-285750" algn="l">
              <a:buFont typeface="Arial" pitchFamily="34" charset="0"/>
              <a:buChar char="•"/>
            </a:pPr>
            <a:endParaRPr lang="es-CL" sz="1800" dirty="0" smtClean="0">
              <a:solidFill>
                <a:schemeClr val="bg1"/>
              </a:solidFill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es-CL" sz="1800" dirty="0" smtClean="0">
                <a:solidFill>
                  <a:schemeClr val="bg1"/>
                </a:solidFill>
              </a:rPr>
              <a:t>Los servicios turísticos están a cargo de guías o empresas </a:t>
            </a:r>
            <a:r>
              <a:rPr lang="es-CL" sz="1800" b="1" dirty="0" smtClean="0">
                <a:solidFill>
                  <a:schemeClr val="bg1"/>
                </a:solidFill>
              </a:rPr>
              <a:t>informales</a:t>
            </a:r>
            <a:r>
              <a:rPr lang="es-CL" sz="1800" dirty="0" smtClean="0">
                <a:solidFill>
                  <a:schemeClr val="bg1"/>
                </a:solidFill>
              </a:rPr>
              <a:t>, que operan de manera </a:t>
            </a:r>
            <a:r>
              <a:rPr lang="es-CL" sz="1800" b="1" dirty="0" smtClean="0">
                <a:solidFill>
                  <a:schemeClr val="bg1"/>
                </a:solidFill>
              </a:rPr>
              <a:t>aislada</a:t>
            </a:r>
            <a:r>
              <a:rPr lang="es-CL" sz="1800" dirty="0" smtClean="0">
                <a:solidFill>
                  <a:schemeClr val="bg1"/>
                </a:solidFill>
              </a:rPr>
              <a:t> y atomizada en este sector. </a:t>
            </a:r>
          </a:p>
          <a:p>
            <a:pPr marL="285750" indent="-285750" algn="l">
              <a:buFont typeface="Arial" pitchFamily="34" charset="0"/>
              <a:buChar char="•"/>
            </a:pPr>
            <a:endParaRPr lang="es-CL" sz="1800" dirty="0" smtClean="0">
              <a:solidFill>
                <a:schemeClr val="bg1"/>
              </a:solidFill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es-CL" sz="1800" dirty="0" smtClean="0">
                <a:solidFill>
                  <a:schemeClr val="bg1"/>
                </a:solidFill>
              </a:rPr>
              <a:t>Una carencia clave detectada fue  la </a:t>
            </a:r>
            <a:r>
              <a:rPr lang="es-CL" sz="1800" b="1" dirty="0" smtClean="0">
                <a:solidFill>
                  <a:schemeClr val="bg1"/>
                </a:solidFill>
              </a:rPr>
              <a:t>falta de asociatividad</a:t>
            </a:r>
            <a:r>
              <a:rPr lang="es-CL" sz="1800" dirty="0" smtClean="0">
                <a:solidFill>
                  <a:schemeClr val="bg1"/>
                </a:solidFill>
              </a:rPr>
              <a:t>, por lo que no existían un estándar o alineamientos claros en la industria.</a:t>
            </a:r>
            <a:br>
              <a:rPr lang="es-CL" sz="1800" dirty="0" smtClean="0">
                <a:solidFill>
                  <a:schemeClr val="bg1"/>
                </a:solidFill>
              </a:rPr>
            </a:br>
            <a:endParaRPr lang="es-CL" sz="1800" dirty="0" smtClean="0">
              <a:solidFill>
                <a:schemeClr val="bg1"/>
              </a:solidFill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1043608" y="548680"/>
            <a:ext cx="5112568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3000" dirty="0" smtClean="0">
                <a:solidFill>
                  <a:schemeClr val="bg1"/>
                </a:solidFill>
              </a:rPr>
              <a:t>DIAGNÓSTICO DE LAS ACTIVIDADES RECREATIVAS Y EDUCATIVAS EN LA CORDILLERA DE SANTIAGO.</a:t>
            </a:r>
          </a:p>
        </p:txBody>
      </p:sp>
    </p:spTree>
    <p:extLst>
      <p:ext uri="{BB962C8B-B14F-4D97-AF65-F5344CB8AC3E}">
        <p14:creationId xmlns="" xmlns:p14="http://schemas.microsoft.com/office/powerpoint/2010/main" val="22148341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1615" y="-171400"/>
            <a:ext cx="12679159" cy="7128792"/>
          </a:xfrm>
          <a:prstGeom prst="rect">
            <a:avLst/>
          </a:prstGeom>
        </p:spPr>
      </p:pic>
      <p:sp>
        <p:nvSpPr>
          <p:cNvPr id="9" name="8 Rectángulo redondeado"/>
          <p:cNvSpPr/>
          <p:nvPr/>
        </p:nvSpPr>
        <p:spPr>
          <a:xfrm>
            <a:off x="395536" y="476672"/>
            <a:ext cx="8064896" cy="5832648"/>
          </a:xfrm>
          <a:prstGeom prst="round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" name="Picture 2" descr="C:\Users\Catalina Muñoz\UDLA\SEMINARIO TITULO\TESIS FINAL\GOYA MATERIAL ORIGINAL AGUAS DE RAMON\FOLLETO EDUCACION AMBIENTAL\VINCULOS copia\logo-cordillera-blc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5" y="548680"/>
            <a:ext cx="1152128" cy="432048"/>
          </a:xfrm>
          <a:prstGeom prst="rect">
            <a:avLst/>
          </a:prstGeom>
          <a:noFill/>
        </p:spPr>
      </p:pic>
      <p:sp>
        <p:nvSpPr>
          <p:cNvPr id="14" name="1 Título"/>
          <p:cNvSpPr txBox="1">
            <a:spLocks/>
          </p:cNvSpPr>
          <p:nvPr/>
        </p:nvSpPr>
        <p:spPr>
          <a:xfrm>
            <a:off x="1020475" y="1628800"/>
            <a:ext cx="6912767" cy="4248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 pitchFamily="34" charset="0"/>
              <a:buChar char="•"/>
            </a:pPr>
            <a:r>
              <a:rPr lang="es-CL" sz="1800" dirty="0" smtClean="0">
                <a:solidFill>
                  <a:schemeClr val="bg1"/>
                </a:solidFill>
                <a:latin typeface="+mn-lt"/>
              </a:rPr>
              <a:t>Necesidad  de generar una </a:t>
            </a:r>
            <a:r>
              <a:rPr lang="es-CL" sz="1800" dirty="0">
                <a:solidFill>
                  <a:schemeClr val="bg1"/>
                </a:solidFill>
                <a:latin typeface="+mn-lt"/>
              </a:rPr>
              <a:t>oferta </a:t>
            </a:r>
            <a:r>
              <a:rPr lang="es-CL" sz="1800" dirty="0" smtClean="0">
                <a:solidFill>
                  <a:schemeClr val="bg1"/>
                </a:solidFill>
                <a:latin typeface="+mn-lt"/>
              </a:rPr>
              <a:t>turística sustentable competitiva, estandarizada</a:t>
            </a:r>
            <a:r>
              <a:rPr lang="es-CL" sz="1800" dirty="0">
                <a:solidFill>
                  <a:schemeClr val="bg1"/>
                </a:solidFill>
                <a:latin typeface="+mn-lt"/>
              </a:rPr>
              <a:t>, sostenida y </a:t>
            </a:r>
            <a:r>
              <a:rPr lang="es-CL" sz="1800" dirty="0" smtClean="0">
                <a:solidFill>
                  <a:schemeClr val="bg1"/>
                </a:solidFill>
                <a:latin typeface="+mn-lt"/>
              </a:rPr>
              <a:t>diversa </a:t>
            </a:r>
            <a:r>
              <a:rPr lang="es-CL" sz="1800" dirty="0" smtClean="0">
                <a:solidFill>
                  <a:schemeClr val="bg1"/>
                </a:solidFill>
                <a:latin typeface="+mn-lt"/>
              </a:rPr>
              <a:t> que permita </a:t>
            </a:r>
            <a:r>
              <a:rPr lang="es-CL" sz="1800" dirty="0" smtClean="0">
                <a:solidFill>
                  <a:schemeClr val="bg1"/>
                </a:solidFill>
                <a:latin typeface="+mn-lt"/>
              </a:rPr>
              <a:t>potenciar el </a:t>
            </a:r>
            <a:r>
              <a:rPr lang="es-CL" sz="1800" dirty="0">
                <a:solidFill>
                  <a:schemeClr val="bg1"/>
                </a:solidFill>
                <a:latin typeface="+mn-lt"/>
              </a:rPr>
              <a:t>turismo de la </a:t>
            </a:r>
            <a:r>
              <a:rPr lang="es-CL" sz="1800" dirty="0" err="1">
                <a:solidFill>
                  <a:schemeClr val="bg1"/>
                </a:solidFill>
                <a:latin typeface="+mn-lt"/>
              </a:rPr>
              <a:t>precordillera</a:t>
            </a:r>
            <a:r>
              <a:rPr lang="es-CL" sz="1800" dirty="0">
                <a:solidFill>
                  <a:schemeClr val="bg1"/>
                </a:solidFill>
                <a:latin typeface="+mn-lt"/>
              </a:rPr>
              <a:t> y cordillera de la </a:t>
            </a:r>
            <a:r>
              <a:rPr lang="es-CL" sz="1800" dirty="0" smtClean="0">
                <a:solidFill>
                  <a:schemeClr val="bg1"/>
                </a:solidFill>
                <a:latin typeface="+mn-lt"/>
              </a:rPr>
              <a:t>Región Metropolitana, aprovechando  así un </a:t>
            </a:r>
            <a:r>
              <a:rPr lang="es-CL" sz="1800" dirty="0">
                <a:solidFill>
                  <a:schemeClr val="bg1"/>
                </a:solidFill>
                <a:latin typeface="+mn-lt"/>
              </a:rPr>
              <a:t>área </a:t>
            </a:r>
            <a:r>
              <a:rPr lang="es-CL" sz="1800" dirty="0" smtClean="0">
                <a:solidFill>
                  <a:schemeClr val="bg1"/>
                </a:solidFill>
                <a:latin typeface="+mn-lt"/>
              </a:rPr>
              <a:t>no explotada turísticamente que presenta </a:t>
            </a:r>
            <a:r>
              <a:rPr lang="es-CL" sz="1800" dirty="0">
                <a:solidFill>
                  <a:schemeClr val="bg1"/>
                </a:solidFill>
                <a:latin typeface="+mn-lt"/>
              </a:rPr>
              <a:t>grandes ventajas comparativas por sobre otros territorios, </a:t>
            </a:r>
            <a:r>
              <a:rPr lang="es-CL" sz="1800" dirty="0" smtClean="0">
                <a:solidFill>
                  <a:schemeClr val="bg1"/>
                </a:solidFill>
                <a:latin typeface="+mn-lt"/>
              </a:rPr>
              <a:t>especialmente debido </a:t>
            </a:r>
            <a:r>
              <a:rPr lang="es-CL" sz="1800" dirty="0">
                <a:solidFill>
                  <a:schemeClr val="bg1"/>
                </a:solidFill>
                <a:latin typeface="+mn-lt"/>
              </a:rPr>
              <a:t>a la cercanía de </a:t>
            </a:r>
            <a:r>
              <a:rPr lang="es-CL" sz="1800" dirty="0" smtClean="0">
                <a:solidFill>
                  <a:schemeClr val="bg1"/>
                </a:solidFill>
                <a:latin typeface="+mn-lt"/>
              </a:rPr>
              <a:t>Santiago . </a:t>
            </a:r>
            <a:endParaRPr lang="es-CL" sz="1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1043608" y="548680"/>
            <a:ext cx="5544616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3000" dirty="0" smtClean="0">
                <a:solidFill>
                  <a:schemeClr val="bg1"/>
                </a:solidFill>
              </a:rPr>
              <a:t>DIAGNÓSTICO DE LAS ACTIVIDADES RECREATIVAS Y EDUCATIVAS EN LA CORDILLERA DE SANTIAGO.</a:t>
            </a:r>
          </a:p>
        </p:txBody>
      </p:sp>
    </p:spTree>
    <p:extLst>
      <p:ext uri="{BB962C8B-B14F-4D97-AF65-F5344CB8AC3E}">
        <p14:creationId xmlns="" xmlns:p14="http://schemas.microsoft.com/office/powerpoint/2010/main" val="11018398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icolas\Dropbox\Nodos Parque Cordillera\Fotos\Actividad 6\Cantalao\DSC012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69975" y="-803275"/>
            <a:ext cx="11285538" cy="8464550"/>
          </a:xfrm>
          <a:prstGeom prst="rect">
            <a:avLst/>
          </a:prstGeom>
          <a:noFill/>
        </p:spPr>
      </p:pic>
      <p:sp>
        <p:nvSpPr>
          <p:cNvPr id="5" name="4 Rectángulo redondeado"/>
          <p:cNvSpPr/>
          <p:nvPr/>
        </p:nvSpPr>
        <p:spPr>
          <a:xfrm>
            <a:off x="395536" y="548680"/>
            <a:ext cx="8064896" cy="5832648"/>
          </a:xfrm>
          <a:prstGeom prst="round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899592" y="764704"/>
            <a:ext cx="4896544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2800" dirty="0" smtClean="0">
                <a:solidFill>
                  <a:schemeClr val="bg1"/>
                </a:solidFill>
              </a:rPr>
              <a:t> SOLUCIONES </a:t>
            </a:r>
            <a:endParaRPr lang="es-ES" sz="2800" dirty="0" smtClean="0">
              <a:solidFill>
                <a:schemeClr val="bg1"/>
              </a:solidFill>
            </a:endParaRPr>
          </a:p>
          <a:p>
            <a:pPr algn="l"/>
            <a:endParaRPr lang="es-CL" sz="2800" dirty="0" smtClean="0">
              <a:solidFill>
                <a:schemeClr val="bg1"/>
              </a:solidFill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1043608" y="1556792"/>
            <a:ext cx="6912767" cy="4248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 pitchFamily="34" charset="0"/>
              <a:buChar char="•"/>
            </a:pPr>
            <a:r>
              <a:rPr lang="es-CL" sz="1600" dirty="0" smtClean="0">
                <a:solidFill>
                  <a:schemeClr val="bg1"/>
                </a:solidFill>
                <a:latin typeface="+mn-lt"/>
              </a:rPr>
              <a:t>Buscar y agrupar a los operadores turísticos, empresas y guías informales que operan dentro de la Cordillera de Santiago.</a:t>
            </a:r>
          </a:p>
          <a:p>
            <a:pPr marL="285750" indent="-285750" algn="l"/>
            <a:endParaRPr lang="es-CL" sz="1600" dirty="0" smtClean="0">
              <a:solidFill>
                <a:schemeClr val="bg1"/>
              </a:solidFill>
              <a:latin typeface="+mn-lt"/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es-CL" sz="1600" dirty="0" smtClean="0">
                <a:solidFill>
                  <a:schemeClr val="bg1"/>
                </a:solidFill>
                <a:latin typeface="+mn-lt"/>
              </a:rPr>
              <a:t>Identificar la problemática existente dentro del rubro y compartir experiencias en el desarrollo de actividades </a:t>
            </a:r>
            <a:r>
              <a:rPr lang="es-CL" sz="1600" dirty="0" err="1" smtClean="0">
                <a:solidFill>
                  <a:schemeClr val="bg1"/>
                </a:solidFill>
                <a:latin typeface="+mn-lt"/>
              </a:rPr>
              <a:t>outdoor</a:t>
            </a:r>
            <a:r>
              <a:rPr lang="es-CL" sz="1600" dirty="0" smtClean="0">
                <a:solidFill>
                  <a:schemeClr val="bg1"/>
                </a:solidFill>
                <a:latin typeface="+mn-lt"/>
              </a:rPr>
              <a:t>.</a:t>
            </a:r>
          </a:p>
          <a:p>
            <a:pPr marL="285750" indent="-285750" algn="l"/>
            <a:endParaRPr lang="es-CL" sz="1600" dirty="0" smtClean="0">
              <a:solidFill>
                <a:schemeClr val="bg1"/>
              </a:solidFill>
              <a:latin typeface="+mn-lt"/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es-CL" sz="1600" dirty="0" smtClean="0">
                <a:solidFill>
                  <a:schemeClr val="bg1"/>
                </a:solidFill>
                <a:latin typeface="+mn-lt"/>
              </a:rPr>
              <a:t>Capacitar a los OT, con el fin que operen dentro de los parámetros de la calidad de servicio, sustentabilidad, asociatividad e innovación.</a:t>
            </a:r>
          </a:p>
          <a:p>
            <a:pPr marL="285750" indent="-285750" algn="l">
              <a:buFont typeface="Arial" pitchFamily="34" charset="0"/>
              <a:buChar char="•"/>
            </a:pPr>
            <a:endParaRPr lang="es-CL" sz="1600" dirty="0" smtClean="0">
              <a:solidFill>
                <a:schemeClr val="bg1"/>
              </a:solidFill>
              <a:latin typeface="+mn-lt"/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es-CL" sz="1600" dirty="0" smtClean="0">
                <a:solidFill>
                  <a:schemeClr val="bg1"/>
                </a:solidFill>
                <a:latin typeface="+mn-lt"/>
              </a:rPr>
              <a:t>Instaurar  una red de servicios  que opere en la cordillera de Santiago, que sea reconocida por su estándar y calidad, y su compromiso con el medio ambiente.</a:t>
            </a:r>
          </a:p>
          <a:p>
            <a:pPr marL="285750" indent="-285750" algn="l">
              <a:buFont typeface="Arial" pitchFamily="34" charset="0"/>
              <a:buChar char="•"/>
            </a:pPr>
            <a:endParaRPr lang="es-CL" sz="1600" dirty="0" smtClean="0">
              <a:solidFill>
                <a:schemeClr val="bg1"/>
              </a:solidFill>
              <a:latin typeface="+mn-lt"/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es-CL" sz="1600" dirty="0" smtClean="0">
                <a:solidFill>
                  <a:schemeClr val="bg1"/>
                </a:solidFill>
                <a:latin typeface="+mn-lt"/>
              </a:rPr>
              <a:t>Formalizar las actividades de carácter turístico en la cordillera de Santiago. </a:t>
            </a:r>
          </a:p>
          <a:p>
            <a:pPr marL="285750" indent="-285750" algn="l"/>
            <a:endParaRPr lang="es-CL" sz="1600" dirty="0" smtClean="0">
              <a:solidFill>
                <a:schemeClr val="bg1"/>
              </a:solidFill>
              <a:latin typeface="+mn-lt"/>
            </a:endParaRPr>
          </a:p>
          <a:p>
            <a:pPr marL="285750" indent="-285750" algn="l"/>
            <a:endParaRPr lang="es-CL" sz="1600" dirty="0" smtClean="0">
              <a:solidFill>
                <a:schemeClr val="bg1"/>
              </a:solidFill>
              <a:latin typeface="+mn-lt"/>
            </a:endParaRPr>
          </a:p>
          <a:p>
            <a:pPr marL="285750" indent="-285750" algn="l">
              <a:buFont typeface="Arial" pitchFamily="34" charset="0"/>
              <a:buChar char="•"/>
            </a:pPr>
            <a:endParaRPr lang="es-CL" sz="1600" dirty="0" smtClean="0">
              <a:solidFill>
                <a:schemeClr val="bg1"/>
              </a:solidFill>
              <a:latin typeface="+mn-lt"/>
            </a:endParaRPr>
          </a:p>
          <a:p>
            <a:pPr marL="285750" indent="-285750" algn="l">
              <a:buFont typeface="Arial" pitchFamily="34" charset="0"/>
              <a:buChar char="•"/>
            </a:pPr>
            <a:endParaRPr lang="es-CL" sz="1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2" descr="C:\Users\Catalina Muñoz\UDLA\SEMINARIO TITULO\TESIS FINAL\GOYA MATERIAL ORIGINAL AGUAS DE RAMON\FOLLETO EDUCACION AMBIENTAL\VINCULOS copia\logo-cordillera-blc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5" y="548680"/>
            <a:ext cx="1152128" cy="43204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icolas\Dropbox\Nodos Parque Cordillera\Fotos\Actividad 6\visita a psca\pnsc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5 Rectángulo redondeado"/>
          <p:cNvSpPr/>
          <p:nvPr/>
        </p:nvSpPr>
        <p:spPr>
          <a:xfrm>
            <a:off x="395536" y="476672"/>
            <a:ext cx="8064896" cy="5832648"/>
          </a:xfrm>
          <a:prstGeom prst="round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899592" y="764704"/>
            <a:ext cx="5544616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2800" dirty="0" smtClean="0">
                <a:solidFill>
                  <a:schemeClr val="bg1"/>
                </a:solidFill>
              </a:rPr>
              <a:t>MECANISMO DE FINANCIAMIENTO: </a:t>
            </a:r>
          </a:p>
          <a:p>
            <a:pPr algn="l"/>
            <a:r>
              <a:rPr lang="es-CL" sz="2800" dirty="0" smtClean="0">
                <a:solidFill>
                  <a:schemeClr val="bg1"/>
                </a:solidFill>
              </a:rPr>
              <a:t>“NODOS PARA LA COMPETIVIDAD” </a:t>
            </a:r>
            <a:endParaRPr lang="es-ES" sz="2800" dirty="0" smtClean="0">
              <a:solidFill>
                <a:schemeClr val="bg1"/>
              </a:solidFill>
            </a:endParaRPr>
          </a:p>
          <a:p>
            <a:pPr algn="l"/>
            <a:endParaRPr lang="es-CL" sz="2800" dirty="0" smtClean="0">
              <a:solidFill>
                <a:schemeClr val="bg1"/>
              </a:solidFill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1115616" y="2348880"/>
            <a:ext cx="6912767" cy="4248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 pitchFamily="34" charset="0"/>
              <a:buChar char="•"/>
            </a:pPr>
            <a:r>
              <a:rPr lang="es-CL" sz="1600" dirty="0" smtClean="0">
                <a:solidFill>
                  <a:schemeClr val="bg1"/>
                </a:solidFill>
                <a:latin typeface="+mn-lt"/>
              </a:rPr>
              <a:t>Es un programa que posee </a:t>
            </a:r>
            <a:r>
              <a:rPr lang="es-CL" sz="1600" dirty="0" err="1" smtClean="0">
                <a:solidFill>
                  <a:schemeClr val="bg1"/>
                </a:solidFill>
                <a:latin typeface="+mn-lt"/>
              </a:rPr>
              <a:t>Corfo</a:t>
            </a:r>
            <a:r>
              <a:rPr lang="es-CL" sz="1600" dirty="0" smtClean="0">
                <a:solidFill>
                  <a:schemeClr val="bg1"/>
                </a:solidFill>
                <a:latin typeface="+mn-lt"/>
              </a:rPr>
              <a:t>, que </a:t>
            </a:r>
            <a:r>
              <a:rPr lang="es-CL" sz="1600" dirty="0" err="1" smtClean="0">
                <a:solidFill>
                  <a:schemeClr val="bg1"/>
                </a:solidFill>
                <a:latin typeface="+mn-lt"/>
              </a:rPr>
              <a:t>co</a:t>
            </a:r>
            <a:r>
              <a:rPr lang="es-CL" sz="1600" dirty="0" smtClean="0">
                <a:solidFill>
                  <a:schemeClr val="bg1"/>
                </a:solidFill>
                <a:latin typeface="+mn-lt"/>
              </a:rPr>
              <a:t>-financia proyectos e iniciativas que busquen generar o crear redes de apoyo y fomento en diversas industrias.</a:t>
            </a:r>
          </a:p>
          <a:p>
            <a:pPr marL="285750" indent="-285750" algn="l">
              <a:buFont typeface="Arial" pitchFamily="34" charset="0"/>
              <a:buChar char="•"/>
            </a:pPr>
            <a:endParaRPr lang="es-CL" sz="1600" dirty="0" smtClean="0">
              <a:solidFill>
                <a:schemeClr val="bg1"/>
              </a:solidFill>
              <a:latin typeface="+mn-lt"/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es-CL" sz="1600" dirty="0" smtClean="0">
                <a:solidFill>
                  <a:schemeClr val="bg1"/>
                </a:solidFill>
                <a:latin typeface="+mn-lt"/>
              </a:rPr>
              <a:t>Tiene cono objetivo</a:t>
            </a:r>
            <a:r>
              <a:rPr lang="es-CL" sz="1600" b="1" dirty="0" smtClean="0">
                <a:solidFill>
                  <a:schemeClr val="bg1"/>
                </a:solidFill>
                <a:latin typeface="+mn-lt"/>
              </a:rPr>
              <a:t> generar  y promover la colaboración</a:t>
            </a:r>
            <a:r>
              <a:rPr lang="es-CL" sz="1600" dirty="0" smtClean="0">
                <a:solidFill>
                  <a:schemeClr val="bg1"/>
                </a:solidFill>
                <a:latin typeface="+mn-lt"/>
              </a:rPr>
              <a:t> entre pares e impulsar la innovación y competitividad de la industria. </a:t>
            </a:r>
          </a:p>
          <a:p>
            <a:pPr marL="285750" indent="-285750" algn="l">
              <a:buFont typeface="Arial" pitchFamily="34" charset="0"/>
              <a:buChar char="•"/>
            </a:pPr>
            <a:endParaRPr lang="es-CL" sz="1600" dirty="0" smtClean="0">
              <a:solidFill>
                <a:schemeClr val="bg1"/>
              </a:solidFill>
              <a:latin typeface="+mn-lt"/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es-CL" sz="1600" dirty="0" smtClean="0">
                <a:solidFill>
                  <a:schemeClr val="bg1"/>
                </a:solidFill>
                <a:latin typeface="+mn-lt"/>
              </a:rPr>
              <a:t>P</a:t>
            </a:r>
            <a:r>
              <a:rPr lang="es-CL" sz="1600" dirty="0" smtClean="0">
                <a:solidFill>
                  <a:schemeClr val="bg1"/>
                </a:solidFill>
                <a:latin typeface="+mn-lt"/>
              </a:rPr>
              <a:t>ostulación  abierta todo el año.</a:t>
            </a:r>
            <a:endParaRPr lang="es-CL" sz="1600" dirty="0" smtClean="0">
              <a:solidFill>
                <a:schemeClr val="bg1"/>
              </a:solidFill>
              <a:latin typeface="+mn-lt"/>
            </a:endParaRPr>
          </a:p>
          <a:p>
            <a:pPr marL="285750" indent="-285750" algn="l">
              <a:buFont typeface="Arial" pitchFamily="34" charset="0"/>
              <a:buChar char="•"/>
            </a:pPr>
            <a:endParaRPr lang="es-CL" sz="1600" dirty="0" smtClean="0">
              <a:solidFill>
                <a:schemeClr val="bg1"/>
              </a:solidFill>
              <a:latin typeface="+mn-lt"/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es-CL" sz="1600" dirty="0" smtClean="0">
                <a:solidFill>
                  <a:schemeClr val="bg1"/>
                </a:solidFill>
                <a:latin typeface="+mn-lt"/>
              </a:rPr>
              <a:t>También se pueden enviar los antecedentes en línea, a través de www.corfo.cl</a:t>
            </a:r>
          </a:p>
          <a:p>
            <a:pPr marL="285750" indent="-285750" algn="l"/>
            <a:endParaRPr lang="es-CL" sz="1600" dirty="0" smtClean="0">
              <a:solidFill>
                <a:schemeClr val="bg1"/>
              </a:solidFill>
              <a:latin typeface="+mn-lt"/>
            </a:endParaRPr>
          </a:p>
          <a:p>
            <a:pPr marL="285750" indent="-285750" algn="l"/>
            <a:endParaRPr lang="es-CL" sz="1600" dirty="0" smtClean="0">
              <a:solidFill>
                <a:schemeClr val="bg1"/>
              </a:solidFill>
              <a:latin typeface="+mn-lt"/>
            </a:endParaRPr>
          </a:p>
          <a:p>
            <a:pPr marL="285750" indent="-285750" algn="l"/>
            <a:endParaRPr lang="es-CL" sz="1600" dirty="0" smtClean="0">
              <a:solidFill>
                <a:schemeClr val="bg1"/>
              </a:solidFill>
              <a:latin typeface="+mn-lt"/>
            </a:endParaRPr>
          </a:p>
          <a:p>
            <a:pPr marL="285750" indent="-285750" algn="l"/>
            <a:endParaRPr lang="es-CL" sz="1600" dirty="0" smtClean="0">
              <a:solidFill>
                <a:schemeClr val="bg1"/>
              </a:solidFill>
              <a:latin typeface="+mn-lt"/>
            </a:endParaRPr>
          </a:p>
          <a:p>
            <a:pPr marL="285750" indent="-285750" algn="l"/>
            <a:endParaRPr lang="es-CL" sz="1600" dirty="0" smtClean="0">
              <a:solidFill>
                <a:schemeClr val="bg1"/>
              </a:solidFill>
              <a:latin typeface="+mn-lt"/>
            </a:endParaRPr>
          </a:p>
          <a:p>
            <a:pPr marL="285750" indent="-285750" algn="l"/>
            <a:endParaRPr lang="es-CL" sz="1600" dirty="0" smtClean="0">
              <a:solidFill>
                <a:schemeClr val="bg1"/>
              </a:solidFill>
              <a:latin typeface="+mn-lt"/>
            </a:endParaRPr>
          </a:p>
          <a:p>
            <a:pPr marL="285750" indent="-285750" algn="l"/>
            <a:endParaRPr lang="es-CL" sz="1600" dirty="0" smtClean="0">
              <a:solidFill>
                <a:schemeClr val="bg1"/>
              </a:solidFill>
              <a:latin typeface="+mn-lt"/>
            </a:endParaRPr>
          </a:p>
          <a:p>
            <a:pPr marL="285750" indent="-285750" algn="l"/>
            <a:endParaRPr lang="es-CL" sz="1600" dirty="0" smtClean="0">
              <a:solidFill>
                <a:schemeClr val="bg1"/>
              </a:solidFill>
              <a:latin typeface="+mn-lt"/>
            </a:endParaRPr>
          </a:p>
          <a:p>
            <a:pPr marL="285750" indent="-285750" algn="l">
              <a:buFont typeface="Arial" pitchFamily="34" charset="0"/>
              <a:buChar char="•"/>
            </a:pPr>
            <a:endParaRPr lang="es-CL" sz="1600" dirty="0" smtClean="0">
              <a:solidFill>
                <a:schemeClr val="bg1"/>
              </a:solidFill>
              <a:latin typeface="+mn-lt"/>
            </a:endParaRPr>
          </a:p>
          <a:p>
            <a:pPr marL="285750" indent="-285750" algn="l">
              <a:buFont typeface="Arial" pitchFamily="34" charset="0"/>
              <a:buChar char="•"/>
            </a:pPr>
            <a:endParaRPr lang="es-CL" sz="1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Picture 2" descr="C:\Users\Catalina Muñoz\UDLA\SEMINARIO TITULO\TESIS FINAL\GOYA MATERIAL ORIGINAL AGUAS DE RAMON\FOLLETO EDUCACION AMBIENTAL\VINCULOS copia\logo-cordillera-blc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5" y="548680"/>
            <a:ext cx="1152128" cy="43204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icolas\Dropbox\Nodos Parque Cordillera\Fotos\Actividad 6\Visita Quebrada de Macul\DSC013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69975" y="-803275"/>
            <a:ext cx="11285538" cy="8464550"/>
          </a:xfrm>
          <a:prstGeom prst="rect">
            <a:avLst/>
          </a:prstGeom>
          <a:noFill/>
        </p:spPr>
      </p:pic>
      <p:sp>
        <p:nvSpPr>
          <p:cNvPr id="5" name="4 Rectángulo redondeado"/>
          <p:cNvSpPr/>
          <p:nvPr/>
        </p:nvSpPr>
        <p:spPr>
          <a:xfrm>
            <a:off x="395536" y="476672"/>
            <a:ext cx="8064896" cy="5832648"/>
          </a:xfrm>
          <a:prstGeom prst="round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899592" y="764704"/>
            <a:ext cx="4896544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2800" dirty="0" smtClean="0">
                <a:solidFill>
                  <a:schemeClr val="bg1"/>
                </a:solidFill>
              </a:rPr>
              <a:t> ¿CÓMO POSTULAR?</a:t>
            </a:r>
            <a:endParaRPr lang="es-ES" sz="2800" dirty="0" smtClean="0">
              <a:solidFill>
                <a:schemeClr val="bg1"/>
              </a:solidFill>
            </a:endParaRPr>
          </a:p>
          <a:p>
            <a:pPr algn="l"/>
            <a:endParaRPr lang="es-CL" sz="2800" dirty="0" smtClean="0">
              <a:solidFill>
                <a:schemeClr val="bg1"/>
              </a:solidFill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1115616" y="1772816"/>
            <a:ext cx="6912767" cy="4248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/>
            <a:endParaRPr lang="es-CL" sz="1800" dirty="0" smtClean="0">
              <a:solidFill>
                <a:schemeClr val="bg1"/>
              </a:solidFill>
              <a:latin typeface="+mn-lt"/>
            </a:endParaRPr>
          </a:p>
          <a:p>
            <a:pPr marL="285750" indent="-285750" algn="l"/>
            <a:endParaRPr lang="es-CL" sz="1800" dirty="0" smtClean="0">
              <a:solidFill>
                <a:schemeClr val="bg1"/>
              </a:solidFill>
              <a:latin typeface="+mn-lt"/>
            </a:endParaRPr>
          </a:p>
          <a:p>
            <a:pPr marL="285750" indent="-285750" algn="l"/>
            <a:endParaRPr lang="es-CL" sz="1800" dirty="0" smtClean="0">
              <a:solidFill>
                <a:schemeClr val="bg1"/>
              </a:solidFill>
              <a:latin typeface="+mn-lt"/>
            </a:endParaRPr>
          </a:p>
          <a:p>
            <a:pPr marL="285750" indent="-285750" algn="l"/>
            <a:endParaRPr lang="es-CL" sz="1800" dirty="0" smtClean="0">
              <a:solidFill>
                <a:schemeClr val="bg1"/>
              </a:solidFill>
              <a:latin typeface="+mn-lt"/>
            </a:endParaRPr>
          </a:p>
          <a:p>
            <a:pPr marL="285750" indent="-285750" algn="l"/>
            <a:endParaRPr lang="es-CL" sz="1800" dirty="0" smtClean="0">
              <a:solidFill>
                <a:schemeClr val="bg1"/>
              </a:solidFill>
              <a:latin typeface="+mn-lt"/>
            </a:endParaRPr>
          </a:p>
          <a:p>
            <a:pPr marL="285750" indent="-285750" algn="l"/>
            <a:endParaRPr lang="es-CL" sz="1800" dirty="0" smtClean="0">
              <a:solidFill>
                <a:schemeClr val="bg1"/>
              </a:solidFill>
              <a:latin typeface="+mn-lt"/>
            </a:endParaRPr>
          </a:p>
          <a:p>
            <a:pPr marL="285750" indent="-285750" algn="l"/>
            <a:endParaRPr lang="es-CL" sz="1800" dirty="0" smtClean="0">
              <a:solidFill>
                <a:schemeClr val="bg1"/>
              </a:solidFill>
              <a:latin typeface="+mn-lt"/>
            </a:endParaRPr>
          </a:p>
          <a:p>
            <a:pPr marL="285750" indent="-285750" algn="l">
              <a:buFont typeface="Arial" pitchFamily="34" charset="0"/>
              <a:buChar char="•"/>
            </a:pPr>
            <a:endParaRPr lang="es-CL" sz="1800" dirty="0" smtClean="0">
              <a:solidFill>
                <a:schemeClr val="bg1"/>
              </a:solidFill>
              <a:latin typeface="+mn-lt"/>
            </a:endParaRPr>
          </a:p>
          <a:p>
            <a:pPr marL="285750" indent="-285750" algn="l">
              <a:buFont typeface="Arial" pitchFamily="34" charset="0"/>
              <a:buChar char="•"/>
            </a:pPr>
            <a:endParaRPr lang="es-CL" sz="1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1700808"/>
            <a:ext cx="7704856" cy="3384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/>
            <a:endParaRPr lang="es-CL" sz="1800" dirty="0" smtClean="0">
              <a:solidFill>
                <a:schemeClr val="bg1"/>
              </a:solidFill>
              <a:latin typeface="+mn-lt"/>
            </a:endParaRPr>
          </a:p>
          <a:p>
            <a:pPr marL="285750" indent="-285750" algn="l"/>
            <a:endParaRPr lang="es-CL" sz="1800" dirty="0" smtClean="0">
              <a:solidFill>
                <a:schemeClr val="bg1"/>
              </a:solidFill>
              <a:latin typeface="+mn-lt"/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es-CL" sz="1800" dirty="0" smtClean="0">
                <a:solidFill>
                  <a:schemeClr val="bg1"/>
                </a:solidFill>
                <a:latin typeface="+mn-lt"/>
              </a:rPr>
              <a:t>Se presentan los </a:t>
            </a:r>
            <a:r>
              <a:rPr lang="es-CL" sz="1800" dirty="0" smtClean="0">
                <a:solidFill>
                  <a:schemeClr val="bg1"/>
                </a:solidFill>
                <a:latin typeface="+mn-lt"/>
              </a:rPr>
              <a:t>proyectos </a:t>
            </a:r>
            <a:r>
              <a:rPr lang="es-CL" sz="1800" dirty="0" smtClean="0">
                <a:solidFill>
                  <a:schemeClr val="bg1"/>
                </a:solidFill>
                <a:latin typeface="+mn-lt"/>
              </a:rPr>
              <a:t>a través de agentes intermediarios de </a:t>
            </a:r>
            <a:r>
              <a:rPr lang="es-CL" sz="1800" dirty="0" err="1" smtClean="0">
                <a:solidFill>
                  <a:schemeClr val="bg1"/>
                </a:solidFill>
                <a:latin typeface="+mn-lt"/>
              </a:rPr>
              <a:t>Corfo</a:t>
            </a:r>
            <a:r>
              <a:rPr lang="es-CL" sz="1800" dirty="0" smtClean="0">
                <a:solidFill>
                  <a:schemeClr val="bg1"/>
                </a:solidFill>
                <a:latin typeface="+mn-lt"/>
              </a:rPr>
              <a:t> (en la pagina </a:t>
            </a:r>
            <a:r>
              <a:rPr lang="es-CL" sz="1800" dirty="0" smtClean="0">
                <a:solidFill>
                  <a:schemeClr val="bg1"/>
                </a:solidFill>
                <a:latin typeface="+mn-lt"/>
                <a:hlinkClick r:id="rId3"/>
              </a:rPr>
              <a:t>www.corfo.cl</a:t>
            </a:r>
            <a:r>
              <a:rPr lang="es-CL" sz="1800" dirty="0" smtClean="0">
                <a:solidFill>
                  <a:schemeClr val="bg1"/>
                </a:solidFill>
                <a:latin typeface="+mn-lt"/>
              </a:rPr>
              <a:t> se encuentra un listado)</a:t>
            </a:r>
          </a:p>
          <a:p>
            <a:pPr marL="285750" indent="-285750" algn="l"/>
            <a:endParaRPr lang="es-CL" sz="1800" dirty="0" smtClean="0">
              <a:solidFill>
                <a:schemeClr val="bg1"/>
              </a:solidFill>
              <a:latin typeface="+mn-lt"/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es-CL" sz="1800" dirty="0" smtClean="0">
                <a:solidFill>
                  <a:schemeClr val="bg1"/>
                </a:solidFill>
                <a:latin typeface="+mn-lt"/>
              </a:rPr>
              <a:t>Se prepara la postulación en función de las bases técnicas del programa, disponibles en la página web de </a:t>
            </a:r>
            <a:r>
              <a:rPr lang="es-CL" sz="1800" dirty="0" err="1" smtClean="0">
                <a:solidFill>
                  <a:schemeClr val="bg1"/>
                </a:solidFill>
                <a:latin typeface="+mn-lt"/>
              </a:rPr>
              <a:t>Corfo</a:t>
            </a:r>
            <a:r>
              <a:rPr lang="es-CL" sz="1800" dirty="0" smtClean="0">
                <a:solidFill>
                  <a:schemeClr val="bg1"/>
                </a:solidFill>
                <a:latin typeface="+mn-lt"/>
              </a:rPr>
              <a:t>. </a:t>
            </a:r>
          </a:p>
          <a:p>
            <a:pPr marL="285750" indent="-285750" algn="l"/>
            <a:endParaRPr lang="es-CL" sz="1800" dirty="0" smtClean="0">
              <a:solidFill>
                <a:schemeClr val="bg1"/>
              </a:solidFill>
              <a:latin typeface="+mn-lt"/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es-CL" sz="1800" dirty="0" smtClean="0">
                <a:solidFill>
                  <a:schemeClr val="bg1"/>
                </a:solidFill>
                <a:latin typeface="+mn-lt"/>
              </a:rPr>
              <a:t>Estos, les brindarán  asesoría y orientación técnica a las entidades que postulen al programa.</a:t>
            </a:r>
          </a:p>
          <a:p>
            <a:pPr marL="285750" indent="-285750" algn="l"/>
            <a:endParaRPr lang="es-CL" sz="1800" dirty="0" smtClean="0">
              <a:solidFill>
                <a:schemeClr val="bg1"/>
              </a:solidFill>
              <a:latin typeface="+mn-lt"/>
            </a:endParaRPr>
          </a:p>
          <a:p>
            <a:pPr marL="285750" indent="-285750" algn="l"/>
            <a:endParaRPr lang="es-CL" sz="1800" dirty="0" smtClean="0">
              <a:solidFill>
                <a:schemeClr val="bg1"/>
              </a:solidFill>
              <a:latin typeface="+mn-lt"/>
            </a:endParaRPr>
          </a:p>
          <a:p>
            <a:pPr marL="285750" indent="-285750" algn="l"/>
            <a:endParaRPr lang="es-CL" sz="1800" dirty="0" smtClean="0">
              <a:solidFill>
                <a:schemeClr val="bg1"/>
              </a:solidFill>
              <a:latin typeface="+mn-lt"/>
            </a:endParaRPr>
          </a:p>
          <a:p>
            <a:pPr marL="285750" indent="-285750" algn="l"/>
            <a:endParaRPr lang="es-CL" sz="1800" dirty="0" smtClean="0">
              <a:solidFill>
                <a:schemeClr val="bg1"/>
              </a:solidFill>
              <a:latin typeface="+mn-lt"/>
            </a:endParaRPr>
          </a:p>
          <a:p>
            <a:pPr marL="285750" indent="-285750" algn="l">
              <a:buFont typeface="Arial" pitchFamily="34" charset="0"/>
              <a:buChar char="•"/>
            </a:pPr>
            <a:endParaRPr lang="es-CL" sz="1800" dirty="0" smtClean="0">
              <a:solidFill>
                <a:schemeClr val="bg1"/>
              </a:solidFill>
              <a:latin typeface="+mn-lt"/>
            </a:endParaRPr>
          </a:p>
          <a:p>
            <a:pPr marL="285750" indent="-285750" algn="l">
              <a:buFont typeface="Arial" pitchFamily="34" charset="0"/>
              <a:buChar char="•"/>
            </a:pPr>
            <a:endParaRPr lang="es-CL" sz="1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Picture 2" descr="C:\Users\Catalina Muñoz\UDLA\SEMINARIO TITULO\TESIS FINAL\GOYA MATERIAL ORIGINAL AGUAS DE RAMON\FOLLETO EDUCACION AMBIENTAL\VINCULOS copia\logo-cordillera-blc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5" y="548680"/>
            <a:ext cx="1152128" cy="43204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004"/>
            <a:ext cx="9144000" cy="6857999"/>
          </a:xfrm>
          <a:prstGeom prst="rect">
            <a:avLst/>
          </a:prstGeom>
        </p:spPr>
      </p:pic>
      <p:sp>
        <p:nvSpPr>
          <p:cNvPr id="9" name="8 Rectángulo redondeado"/>
          <p:cNvSpPr/>
          <p:nvPr/>
        </p:nvSpPr>
        <p:spPr>
          <a:xfrm>
            <a:off x="395536" y="476672"/>
            <a:ext cx="8064896" cy="5832648"/>
          </a:xfrm>
          <a:prstGeom prst="round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" name="Picture 2" descr="C:\Users\Catalina Muñoz\UDLA\SEMINARIO TITULO\TESIS FINAL\GOYA MATERIAL ORIGINAL AGUAS DE RAMON\FOLLETO EDUCACION AMBIENTAL\VINCULOS copia\logo-cordillera-blc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5" y="548680"/>
            <a:ext cx="1152128" cy="432048"/>
          </a:xfrm>
          <a:prstGeom prst="rect">
            <a:avLst/>
          </a:prstGeom>
          <a:noFill/>
        </p:spPr>
      </p:pic>
      <p:sp>
        <p:nvSpPr>
          <p:cNvPr id="14" name="1 Título"/>
          <p:cNvSpPr txBox="1">
            <a:spLocks/>
          </p:cNvSpPr>
          <p:nvPr/>
        </p:nvSpPr>
        <p:spPr>
          <a:xfrm>
            <a:off x="827584" y="620688"/>
            <a:ext cx="4853135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2800" dirty="0" smtClean="0">
                <a:solidFill>
                  <a:schemeClr val="bg1"/>
                </a:solidFill>
              </a:rPr>
              <a:t>¿A QUIÉNES ESTÁ DESTINADO?</a:t>
            </a:r>
            <a:endParaRPr lang="es-CL" sz="2800" dirty="0">
              <a:solidFill>
                <a:schemeClr val="bg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878925" y="1961835"/>
            <a:ext cx="724408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CL" dirty="0">
                <a:solidFill>
                  <a:schemeClr val="bg1"/>
                </a:solidFill>
              </a:rPr>
              <a:t>El proyecto </a:t>
            </a:r>
            <a:r>
              <a:rPr lang="es-CL" dirty="0" smtClean="0">
                <a:solidFill>
                  <a:schemeClr val="bg1"/>
                </a:solidFill>
              </a:rPr>
              <a:t>apunta a </a:t>
            </a:r>
            <a:r>
              <a:rPr lang="es-CL" dirty="0">
                <a:solidFill>
                  <a:schemeClr val="bg1"/>
                </a:solidFill>
              </a:rPr>
              <a:t>micro y pequeños Operadores Turísticos (OT) que quieran realizar actividades en la </a:t>
            </a:r>
            <a:r>
              <a:rPr lang="es-CL" dirty="0" err="1">
                <a:solidFill>
                  <a:schemeClr val="bg1"/>
                </a:solidFill>
              </a:rPr>
              <a:t>precordillera</a:t>
            </a:r>
            <a:r>
              <a:rPr lang="es-CL" dirty="0">
                <a:solidFill>
                  <a:schemeClr val="bg1"/>
                </a:solidFill>
              </a:rPr>
              <a:t> de Santiago, específicamente en la red de parques de la Asociación de Municipalidades Parque Cordillera. </a:t>
            </a:r>
            <a:endParaRPr lang="es-CL" dirty="0" smtClean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s-CL" dirty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CL" dirty="0" smtClean="0">
                <a:solidFill>
                  <a:schemeClr val="bg1"/>
                </a:solidFill>
              </a:rPr>
              <a:t>También </a:t>
            </a:r>
            <a:r>
              <a:rPr lang="es-CL" dirty="0">
                <a:solidFill>
                  <a:schemeClr val="bg1"/>
                </a:solidFill>
              </a:rPr>
              <a:t>pueden participar de esta iniciativa todas aquellas personas o empresas que pretendan realizar algún tipo de emprendimiento turístico en un futuro en la zona descrita.</a:t>
            </a:r>
          </a:p>
          <a:p>
            <a:endParaRPr lang="es-CL" dirty="0">
              <a:solidFill>
                <a:schemeClr val="bg1"/>
              </a:solidFill>
            </a:endParaRPr>
          </a:p>
          <a:p>
            <a:endParaRPr lang="es-CL" dirty="0">
              <a:solidFill>
                <a:schemeClr val="bg1"/>
              </a:solidFill>
            </a:endParaRPr>
          </a:p>
          <a:p>
            <a:endParaRPr lang="es-C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09559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1835</TotalTime>
  <Words>1179</Words>
  <Application>Microsoft Office PowerPoint</Application>
  <PresentationFormat>Presentación en pantalla (4:3)</PresentationFormat>
  <Paragraphs>151</Paragraphs>
  <Slides>19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0" baseType="lpstr">
      <vt:lpstr>Tema de Office</vt:lpstr>
      <vt:lpstr>PROYECTO NODO PARQUE CORDILLERA 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LOGROS NODO PARQUE CORDILLERA</vt:lpstr>
      <vt:lpstr>LOGROS NODO PARQUE CORDILLERA</vt:lpstr>
      <vt:lpstr>LOGROS NODO PARQUE CORDILLERA</vt:lpstr>
      <vt:lpstr>Diapositiva 17</vt:lpstr>
      <vt:lpstr>Diapositiva 18</vt:lpstr>
      <vt:lpstr>Diapositiva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Catalina Muñoz</dc:creator>
  <cp:lastModifiedBy>Usuario</cp:lastModifiedBy>
  <cp:revision>174</cp:revision>
  <dcterms:created xsi:type="dcterms:W3CDTF">2013-11-20T14:40:07Z</dcterms:created>
  <dcterms:modified xsi:type="dcterms:W3CDTF">2014-08-06T17:31:43Z</dcterms:modified>
</cp:coreProperties>
</file>