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9" r:id="rId2"/>
    <p:sldMasterId id="2147483721" r:id="rId3"/>
    <p:sldMasterId id="2147483734" r:id="rId4"/>
  </p:sldMasterIdLst>
  <p:notesMasterIdLst>
    <p:notesMasterId r:id="rId56"/>
  </p:notesMasterIdLst>
  <p:sldIdLst>
    <p:sldId id="279" r:id="rId5"/>
    <p:sldId id="311" r:id="rId6"/>
    <p:sldId id="310" r:id="rId7"/>
    <p:sldId id="309" r:id="rId8"/>
    <p:sldId id="287" r:id="rId9"/>
    <p:sldId id="288" r:id="rId10"/>
    <p:sldId id="291" r:id="rId11"/>
    <p:sldId id="290" r:id="rId12"/>
    <p:sldId id="317" r:id="rId13"/>
    <p:sldId id="319" r:id="rId14"/>
    <p:sldId id="320" r:id="rId15"/>
    <p:sldId id="321" r:id="rId16"/>
    <p:sldId id="318" r:id="rId17"/>
    <p:sldId id="296" r:id="rId18"/>
    <p:sldId id="297" r:id="rId19"/>
    <p:sldId id="302" r:id="rId20"/>
    <p:sldId id="300" r:id="rId21"/>
    <p:sldId id="312" r:id="rId22"/>
    <p:sldId id="313" r:id="rId23"/>
    <p:sldId id="301" r:id="rId24"/>
    <p:sldId id="345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05" r:id="rId48"/>
    <p:sldId id="344" r:id="rId49"/>
    <p:sldId id="299" r:id="rId50"/>
    <p:sldId id="276" r:id="rId51"/>
    <p:sldId id="307" r:id="rId52"/>
    <p:sldId id="308" r:id="rId53"/>
    <p:sldId id="315" r:id="rId54"/>
    <p:sldId id="304" r:id="rId55"/>
  </p:sldIdLst>
  <p:sldSz cx="9144000" cy="6858000" type="screen4x3"/>
  <p:notesSz cx="6881813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ivergente:Downloads:feedback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1.Muy lejano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1. Realizar diagnóstico local sobre necesidades de proyectos de fomento.</c:v>
                </c:pt>
                <c:pt idx="1">
                  <c:v>2. Determinar objetivos de proyectos de desarrollo económico local.</c:v>
                </c:pt>
                <c:pt idx="2">
                  <c:v>3. Establecer plazos y necesidad de recursos en las etapas contempladas en el proyecto de desarrollo económico local.</c:v>
                </c:pt>
                <c:pt idx="3">
                  <c:v>4. Evaluar el proyecto de desarrollo económico local según lineamientos técnicos.</c:v>
                </c:pt>
                <c:pt idx="4">
                  <c:v>5. Elaborar proyecto de innovación según presupuesto y requerimientos de las entidades que entregan los recursos.</c:v>
                </c:pt>
                <c:pt idx="5">
                  <c:v>6. Formular proyectos de desarrollo económico local según estrategia de desarrollo económico local y plan de desarrollo comunal.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2.Lejano,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1. Realizar diagnóstico local sobre necesidades de proyectos de fomento.</c:v>
                </c:pt>
                <c:pt idx="1">
                  <c:v>2. Determinar objetivos de proyectos de desarrollo económico local.</c:v>
                </c:pt>
                <c:pt idx="2">
                  <c:v>3. Establecer plazos y necesidad de recursos en las etapas contempladas en el proyecto de desarrollo económico local.</c:v>
                </c:pt>
                <c:pt idx="3">
                  <c:v>4. Evaluar el proyecto de desarrollo económico local según lineamientos técnicos.</c:v>
                </c:pt>
                <c:pt idx="4">
                  <c:v>5. Elaborar proyecto de innovación según presupuesto y requerimientos de las entidades que entregan los recursos.</c:v>
                </c:pt>
                <c:pt idx="5">
                  <c:v>6. Formular proyectos de desarrollo económico local según estrategia de desarrollo económico local y plan de desarrollo comunal.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3.Un poco lejano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1. Realizar diagnóstico local sobre necesidades de proyectos de fomento.</c:v>
                </c:pt>
                <c:pt idx="1">
                  <c:v>2. Determinar objetivos de proyectos de desarrollo económico local.</c:v>
                </c:pt>
                <c:pt idx="2">
                  <c:v>3. Establecer plazos y necesidad de recursos en las etapas contempladas en el proyecto de desarrollo económico local.</c:v>
                </c:pt>
                <c:pt idx="3">
                  <c:v>4. Evaluar el proyecto de desarrollo económico local según lineamientos técnicos.</c:v>
                </c:pt>
                <c:pt idx="4">
                  <c:v>5. Elaborar proyecto de innovación según presupuesto y requerimientos de las entidades que entregan los recursos.</c:v>
                </c:pt>
                <c:pt idx="5">
                  <c:v>6. Formular proyectos de desarrollo económico local según estrategia de desarrollo económico local y plan de desarrollo comunal.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4.Un poco cercano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1. Realizar diagnóstico local sobre necesidades de proyectos de fomento.</c:v>
                </c:pt>
                <c:pt idx="1">
                  <c:v>2. Determinar objetivos de proyectos de desarrollo económico local.</c:v>
                </c:pt>
                <c:pt idx="2">
                  <c:v>3. Establecer plazos y necesidad de recursos en las etapas contempladas en el proyecto de desarrollo económico local.</c:v>
                </c:pt>
                <c:pt idx="3">
                  <c:v>4. Evaluar el proyecto de desarrollo económico local según lineamientos técnicos.</c:v>
                </c:pt>
                <c:pt idx="4">
                  <c:v>5. Elaborar proyecto de innovación según presupuesto y requerimientos de las entidades que entregan los recursos.</c:v>
                </c:pt>
                <c:pt idx="5">
                  <c:v>6. Formular proyectos de desarrollo económico local según estrategia de desarrollo económico local y plan de desarrollo comunal.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9</c:v>
                </c:pt>
                <c:pt idx="1">
                  <c:v>8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5.Cercano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1. Realizar diagnóstico local sobre necesidades de proyectos de fomento.</c:v>
                </c:pt>
                <c:pt idx="1">
                  <c:v>2. Determinar objetivos de proyectos de desarrollo económico local.</c:v>
                </c:pt>
                <c:pt idx="2">
                  <c:v>3. Establecer plazos y necesidad de recursos en las etapas contempladas en el proyecto de desarrollo económico local.</c:v>
                </c:pt>
                <c:pt idx="3">
                  <c:v>4. Evaluar el proyecto de desarrollo económico local según lineamientos técnicos.</c:v>
                </c:pt>
                <c:pt idx="4">
                  <c:v>5. Elaborar proyecto de innovación según presupuesto y requerimientos de las entidades que entregan los recursos.</c:v>
                </c:pt>
                <c:pt idx="5">
                  <c:v>6. Formular proyectos de desarrollo económico local según estrategia de desarrollo económico local y plan de desarrollo comunal.</c:v>
                </c:pt>
              </c:strCache>
            </c:strRef>
          </c:cat>
          <c:val>
            <c:numRef>
              <c:f>Hoja1!$F$2:$F$7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3601648"/>
        <c:axId val="173602208"/>
      </c:radarChart>
      <c:catAx>
        <c:axId val="17360164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173602208"/>
        <c:crosses val="autoZero"/>
        <c:auto val="1"/>
        <c:lblAlgn val="ctr"/>
        <c:lblOffset val="100"/>
        <c:noMultiLvlLbl val="0"/>
      </c:catAx>
      <c:valAx>
        <c:axId val="17360220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1736016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FFFFFF"/>
          </a:solidFill>
        </a:defRPr>
      </a:pPr>
      <a:endParaRPr lang="es-CL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49AB2-29B8-0E4D-8935-C6C781DA9A8C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69B95B80-2FF4-C947-9A99-C91AE9B40542}">
      <dgm:prSet phldrT="[Texto]"/>
      <dgm:spPr/>
      <dgm:t>
        <a:bodyPr/>
        <a:lstStyle/>
        <a:p>
          <a:r>
            <a:rPr lang="es-ES" dirty="0" smtClean="0"/>
            <a:t>SELECCIONADOS</a:t>
          </a:r>
          <a:endParaRPr lang="es-ES" dirty="0"/>
        </a:p>
      </dgm:t>
    </dgm:pt>
    <dgm:pt modelId="{0A4C2D1A-1AD6-684B-9BF4-D164AF613E88}" type="parTrans" cxnId="{FA24AFA1-3A0C-EB4F-8136-DE82B8941103}">
      <dgm:prSet/>
      <dgm:spPr/>
      <dgm:t>
        <a:bodyPr/>
        <a:lstStyle/>
        <a:p>
          <a:endParaRPr lang="es-ES"/>
        </a:p>
      </dgm:t>
    </dgm:pt>
    <dgm:pt modelId="{C3C676B4-B381-1A45-B387-C2B79EC604C9}" type="sibTrans" cxnId="{FA24AFA1-3A0C-EB4F-8136-DE82B8941103}">
      <dgm:prSet/>
      <dgm:spPr/>
      <dgm:t>
        <a:bodyPr/>
        <a:lstStyle/>
        <a:p>
          <a:endParaRPr lang="es-ES"/>
        </a:p>
      </dgm:t>
    </dgm:pt>
    <dgm:pt modelId="{E528850D-2F99-BD42-B64A-CC5908DFF0ED}">
      <dgm:prSet phldrT="[Texto]"/>
      <dgm:spPr/>
      <dgm:t>
        <a:bodyPr/>
        <a:lstStyle/>
        <a:p>
          <a:r>
            <a:rPr lang="es-ES" dirty="0" smtClean="0"/>
            <a:t>POSTULACIÓN Y APLICACIÓN RAP</a:t>
          </a:r>
          <a:endParaRPr lang="es-ES" dirty="0"/>
        </a:p>
      </dgm:t>
    </dgm:pt>
    <dgm:pt modelId="{9E158778-B4F7-5A40-8485-26DB58EA239A}" type="parTrans" cxnId="{6D95D8BF-5A27-5F40-B2DB-4CD19FD37606}">
      <dgm:prSet/>
      <dgm:spPr/>
      <dgm:t>
        <a:bodyPr/>
        <a:lstStyle/>
        <a:p>
          <a:endParaRPr lang="es-ES"/>
        </a:p>
      </dgm:t>
    </dgm:pt>
    <dgm:pt modelId="{41046F72-0AA8-2845-A0F8-9CD4E0113548}" type="sibTrans" cxnId="{6D95D8BF-5A27-5F40-B2DB-4CD19FD37606}">
      <dgm:prSet/>
      <dgm:spPr/>
      <dgm:t>
        <a:bodyPr/>
        <a:lstStyle/>
        <a:p>
          <a:endParaRPr lang="es-ES"/>
        </a:p>
      </dgm:t>
    </dgm:pt>
    <dgm:pt modelId="{AA3C86FA-43EC-234D-9111-E358EBDC9A7F}">
      <dgm:prSet phldrT="[Texto]"/>
      <dgm:spPr/>
      <dgm:t>
        <a:bodyPr/>
        <a:lstStyle/>
        <a:p>
          <a:r>
            <a:rPr lang="es-ES" dirty="0" smtClean="0"/>
            <a:t>DEFINICIÓN DE TRAYECTORIA ACADÉMICA</a:t>
          </a:r>
          <a:endParaRPr lang="es-ES" dirty="0"/>
        </a:p>
      </dgm:t>
    </dgm:pt>
    <dgm:pt modelId="{00E286C2-A050-A147-AAFB-350C3E107D5F}" type="parTrans" cxnId="{A3FC6C07-8143-6F42-B3AC-61F923B67284}">
      <dgm:prSet/>
      <dgm:spPr/>
      <dgm:t>
        <a:bodyPr/>
        <a:lstStyle/>
        <a:p>
          <a:endParaRPr lang="es-ES"/>
        </a:p>
      </dgm:t>
    </dgm:pt>
    <dgm:pt modelId="{9D124B02-8800-AC4F-B322-B5CD98EC5BAA}" type="sibTrans" cxnId="{A3FC6C07-8143-6F42-B3AC-61F923B67284}">
      <dgm:prSet/>
      <dgm:spPr/>
      <dgm:t>
        <a:bodyPr/>
        <a:lstStyle/>
        <a:p>
          <a:endParaRPr lang="es-ES"/>
        </a:p>
      </dgm:t>
    </dgm:pt>
    <dgm:pt modelId="{B3EEEFAB-2346-E145-A1BD-3F55758EABE5}">
      <dgm:prSet phldrT="[Texto]"/>
      <dgm:spPr/>
      <dgm:t>
        <a:bodyPr/>
        <a:lstStyle/>
        <a:p>
          <a:r>
            <a:rPr lang="es-ES" dirty="0" smtClean="0"/>
            <a:t>INICIO CLASES</a:t>
          </a:r>
          <a:endParaRPr lang="es-ES" dirty="0"/>
        </a:p>
      </dgm:t>
    </dgm:pt>
    <dgm:pt modelId="{0E009188-4D3C-2B4F-BCFD-C6949AB8FFE9}" type="parTrans" cxnId="{777C2DA6-E137-9E44-82CC-5AB1EB320690}">
      <dgm:prSet/>
      <dgm:spPr/>
      <dgm:t>
        <a:bodyPr/>
        <a:lstStyle/>
        <a:p>
          <a:endParaRPr lang="es-ES"/>
        </a:p>
      </dgm:t>
    </dgm:pt>
    <dgm:pt modelId="{D9F67970-7F7B-B84A-979D-79E8DFCF36FF}" type="sibTrans" cxnId="{777C2DA6-E137-9E44-82CC-5AB1EB320690}">
      <dgm:prSet/>
      <dgm:spPr/>
      <dgm:t>
        <a:bodyPr/>
        <a:lstStyle/>
        <a:p>
          <a:endParaRPr lang="es-ES"/>
        </a:p>
      </dgm:t>
    </dgm:pt>
    <dgm:pt modelId="{A4069FFC-DE0C-9146-AA7A-9B0EC67C15CC}" type="pres">
      <dgm:prSet presAssocID="{72849AB2-29B8-0E4D-8935-C6C781DA9A8C}" presName="Name0" presStyleCnt="0">
        <dgm:presLayoutVars>
          <dgm:dir/>
          <dgm:resizeHandles val="exact"/>
        </dgm:presLayoutVars>
      </dgm:prSet>
      <dgm:spPr/>
    </dgm:pt>
    <dgm:pt modelId="{CBF8B29D-568C-1147-8716-C4FD5CC44B35}" type="pres">
      <dgm:prSet presAssocID="{69B95B80-2FF4-C947-9A99-C91AE9B405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D8227-3597-9244-BB7E-42E8D36CD143}" type="pres">
      <dgm:prSet presAssocID="{C3C676B4-B381-1A45-B387-C2B79EC604C9}" presName="sibTrans" presStyleLbl="sibTrans2D1" presStyleIdx="0" presStyleCnt="3"/>
      <dgm:spPr/>
      <dgm:t>
        <a:bodyPr/>
        <a:lstStyle/>
        <a:p>
          <a:endParaRPr lang="es-ES"/>
        </a:p>
      </dgm:t>
    </dgm:pt>
    <dgm:pt modelId="{ECAE6B24-F190-644F-9E42-A427B83D246B}" type="pres">
      <dgm:prSet presAssocID="{C3C676B4-B381-1A45-B387-C2B79EC604C9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460781D2-E2CF-874E-A38A-6428F23F0993}" type="pres">
      <dgm:prSet presAssocID="{E528850D-2F99-BD42-B64A-CC5908DFF0E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438087-F681-B644-97CD-6277EEC91236}" type="pres">
      <dgm:prSet presAssocID="{41046F72-0AA8-2845-A0F8-9CD4E0113548}" presName="sibTrans" presStyleLbl="sibTrans2D1" presStyleIdx="1" presStyleCnt="3"/>
      <dgm:spPr/>
      <dgm:t>
        <a:bodyPr/>
        <a:lstStyle/>
        <a:p>
          <a:endParaRPr lang="es-ES"/>
        </a:p>
      </dgm:t>
    </dgm:pt>
    <dgm:pt modelId="{8B0E0612-B881-9340-9B2A-3721EB570E66}" type="pres">
      <dgm:prSet presAssocID="{41046F72-0AA8-2845-A0F8-9CD4E0113548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AAA8C42-7CF5-2643-88BA-20CE16DDDF09}" type="pres">
      <dgm:prSet presAssocID="{AA3C86FA-43EC-234D-9111-E358EBDC9A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4B852A-8F6F-D848-9FA0-B8CCFD168F43}" type="pres">
      <dgm:prSet presAssocID="{9D124B02-8800-AC4F-B322-B5CD98EC5BA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2E7A9FB6-63B1-C74D-BEC6-02B22ED8D1E5}" type="pres">
      <dgm:prSet presAssocID="{9D124B02-8800-AC4F-B322-B5CD98EC5BAA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F111E9AA-DA9E-854C-ABB4-5EAA2EAD98D5}" type="pres">
      <dgm:prSet presAssocID="{B3EEEFAB-2346-E145-A1BD-3F55758EAB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7C2DA6-E137-9E44-82CC-5AB1EB320690}" srcId="{72849AB2-29B8-0E4D-8935-C6C781DA9A8C}" destId="{B3EEEFAB-2346-E145-A1BD-3F55758EABE5}" srcOrd="3" destOrd="0" parTransId="{0E009188-4D3C-2B4F-BCFD-C6949AB8FFE9}" sibTransId="{D9F67970-7F7B-B84A-979D-79E8DFCF36FF}"/>
    <dgm:cxn modelId="{018C9A3D-29A6-46C0-A27C-54994EC702D9}" type="presOf" srcId="{E528850D-2F99-BD42-B64A-CC5908DFF0ED}" destId="{460781D2-E2CF-874E-A38A-6428F23F0993}" srcOrd="0" destOrd="0" presId="urn:microsoft.com/office/officeart/2005/8/layout/process1"/>
    <dgm:cxn modelId="{48DC6CC7-43D6-42AE-B1CA-16B9F49AAEB1}" type="presOf" srcId="{9D124B02-8800-AC4F-B322-B5CD98EC5BAA}" destId="{2E7A9FB6-63B1-C74D-BEC6-02B22ED8D1E5}" srcOrd="1" destOrd="0" presId="urn:microsoft.com/office/officeart/2005/8/layout/process1"/>
    <dgm:cxn modelId="{6D95D8BF-5A27-5F40-B2DB-4CD19FD37606}" srcId="{72849AB2-29B8-0E4D-8935-C6C781DA9A8C}" destId="{E528850D-2F99-BD42-B64A-CC5908DFF0ED}" srcOrd="1" destOrd="0" parTransId="{9E158778-B4F7-5A40-8485-26DB58EA239A}" sibTransId="{41046F72-0AA8-2845-A0F8-9CD4E0113548}"/>
    <dgm:cxn modelId="{A5BB4173-1489-431F-A32A-5E02BF4CDCBF}" type="presOf" srcId="{C3C676B4-B381-1A45-B387-C2B79EC604C9}" destId="{ECAE6B24-F190-644F-9E42-A427B83D246B}" srcOrd="1" destOrd="0" presId="urn:microsoft.com/office/officeart/2005/8/layout/process1"/>
    <dgm:cxn modelId="{8A2B6A64-8DC3-4B84-8EA5-1E5297A0784D}" type="presOf" srcId="{72849AB2-29B8-0E4D-8935-C6C781DA9A8C}" destId="{A4069FFC-DE0C-9146-AA7A-9B0EC67C15CC}" srcOrd="0" destOrd="0" presId="urn:microsoft.com/office/officeart/2005/8/layout/process1"/>
    <dgm:cxn modelId="{E1DEB1DE-6DB2-4910-87E3-C97CF5D5656B}" type="presOf" srcId="{41046F72-0AA8-2845-A0F8-9CD4E0113548}" destId="{2C438087-F681-B644-97CD-6277EEC91236}" srcOrd="0" destOrd="0" presId="urn:microsoft.com/office/officeart/2005/8/layout/process1"/>
    <dgm:cxn modelId="{3A3A69F3-EEA1-439F-A57C-3663B11B2844}" type="presOf" srcId="{AA3C86FA-43EC-234D-9111-E358EBDC9A7F}" destId="{7AAA8C42-7CF5-2643-88BA-20CE16DDDF09}" srcOrd="0" destOrd="0" presId="urn:microsoft.com/office/officeart/2005/8/layout/process1"/>
    <dgm:cxn modelId="{9FDA7334-70D0-46E4-A79D-48CE2C1C9531}" type="presOf" srcId="{9D124B02-8800-AC4F-B322-B5CD98EC5BAA}" destId="{6B4B852A-8F6F-D848-9FA0-B8CCFD168F43}" srcOrd="0" destOrd="0" presId="urn:microsoft.com/office/officeart/2005/8/layout/process1"/>
    <dgm:cxn modelId="{FA24AFA1-3A0C-EB4F-8136-DE82B8941103}" srcId="{72849AB2-29B8-0E4D-8935-C6C781DA9A8C}" destId="{69B95B80-2FF4-C947-9A99-C91AE9B40542}" srcOrd="0" destOrd="0" parTransId="{0A4C2D1A-1AD6-684B-9BF4-D164AF613E88}" sibTransId="{C3C676B4-B381-1A45-B387-C2B79EC604C9}"/>
    <dgm:cxn modelId="{C81401B5-4C9F-4176-BD26-659504861C98}" type="presOf" srcId="{B3EEEFAB-2346-E145-A1BD-3F55758EABE5}" destId="{F111E9AA-DA9E-854C-ABB4-5EAA2EAD98D5}" srcOrd="0" destOrd="0" presId="urn:microsoft.com/office/officeart/2005/8/layout/process1"/>
    <dgm:cxn modelId="{A3FC6C07-8143-6F42-B3AC-61F923B67284}" srcId="{72849AB2-29B8-0E4D-8935-C6C781DA9A8C}" destId="{AA3C86FA-43EC-234D-9111-E358EBDC9A7F}" srcOrd="2" destOrd="0" parTransId="{00E286C2-A050-A147-AAFB-350C3E107D5F}" sibTransId="{9D124B02-8800-AC4F-B322-B5CD98EC5BAA}"/>
    <dgm:cxn modelId="{2425227B-09EC-4BB5-B720-4A1438A8198B}" type="presOf" srcId="{C3C676B4-B381-1A45-B387-C2B79EC604C9}" destId="{EBED8227-3597-9244-BB7E-42E8D36CD143}" srcOrd="0" destOrd="0" presId="urn:microsoft.com/office/officeart/2005/8/layout/process1"/>
    <dgm:cxn modelId="{CB93A837-A97D-4049-AA4C-78547A9CBD68}" type="presOf" srcId="{69B95B80-2FF4-C947-9A99-C91AE9B40542}" destId="{CBF8B29D-568C-1147-8716-C4FD5CC44B35}" srcOrd="0" destOrd="0" presId="urn:microsoft.com/office/officeart/2005/8/layout/process1"/>
    <dgm:cxn modelId="{95CD0A95-3D85-4C39-A3F0-8E884CBB7A1C}" type="presOf" srcId="{41046F72-0AA8-2845-A0F8-9CD4E0113548}" destId="{8B0E0612-B881-9340-9B2A-3721EB570E66}" srcOrd="1" destOrd="0" presId="urn:microsoft.com/office/officeart/2005/8/layout/process1"/>
    <dgm:cxn modelId="{4FB0474F-37C7-4FDD-87AF-6F8328715677}" type="presParOf" srcId="{A4069FFC-DE0C-9146-AA7A-9B0EC67C15CC}" destId="{CBF8B29D-568C-1147-8716-C4FD5CC44B35}" srcOrd="0" destOrd="0" presId="urn:microsoft.com/office/officeart/2005/8/layout/process1"/>
    <dgm:cxn modelId="{E186AB79-E743-4D74-9224-F05E2C585B46}" type="presParOf" srcId="{A4069FFC-DE0C-9146-AA7A-9B0EC67C15CC}" destId="{EBED8227-3597-9244-BB7E-42E8D36CD143}" srcOrd="1" destOrd="0" presId="urn:microsoft.com/office/officeart/2005/8/layout/process1"/>
    <dgm:cxn modelId="{7DF2F3A6-F07D-4328-9CDE-CD754945F5AE}" type="presParOf" srcId="{EBED8227-3597-9244-BB7E-42E8D36CD143}" destId="{ECAE6B24-F190-644F-9E42-A427B83D246B}" srcOrd="0" destOrd="0" presId="urn:microsoft.com/office/officeart/2005/8/layout/process1"/>
    <dgm:cxn modelId="{947F64FD-5774-4E4B-AB17-2475D8C355EE}" type="presParOf" srcId="{A4069FFC-DE0C-9146-AA7A-9B0EC67C15CC}" destId="{460781D2-E2CF-874E-A38A-6428F23F0993}" srcOrd="2" destOrd="0" presId="urn:microsoft.com/office/officeart/2005/8/layout/process1"/>
    <dgm:cxn modelId="{4C51138E-BEDB-485D-A8EA-186342771904}" type="presParOf" srcId="{A4069FFC-DE0C-9146-AA7A-9B0EC67C15CC}" destId="{2C438087-F681-B644-97CD-6277EEC91236}" srcOrd="3" destOrd="0" presId="urn:microsoft.com/office/officeart/2005/8/layout/process1"/>
    <dgm:cxn modelId="{87B90C6A-7079-420F-AD74-B2998EF81D10}" type="presParOf" srcId="{2C438087-F681-B644-97CD-6277EEC91236}" destId="{8B0E0612-B881-9340-9B2A-3721EB570E66}" srcOrd="0" destOrd="0" presId="urn:microsoft.com/office/officeart/2005/8/layout/process1"/>
    <dgm:cxn modelId="{9B422010-1599-4A0D-AA43-F6E22DB48D27}" type="presParOf" srcId="{A4069FFC-DE0C-9146-AA7A-9B0EC67C15CC}" destId="{7AAA8C42-7CF5-2643-88BA-20CE16DDDF09}" srcOrd="4" destOrd="0" presId="urn:microsoft.com/office/officeart/2005/8/layout/process1"/>
    <dgm:cxn modelId="{0187D145-8A22-4BC2-9EB3-7FC37E8F7A1C}" type="presParOf" srcId="{A4069FFC-DE0C-9146-AA7A-9B0EC67C15CC}" destId="{6B4B852A-8F6F-D848-9FA0-B8CCFD168F43}" srcOrd="5" destOrd="0" presId="urn:microsoft.com/office/officeart/2005/8/layout/process1"/>
    <dgm:cxn modelId="{9863F203-D28C-4EBC-9218-EDF8DC9266DE}" type="presParOf" srcId="{6B4B852A-8F6F-D848-9FA0-B8CCFD168F43}" destId="{2E7A9FB6-63B1-C74D-BEC6-02B22ED8D1E5}" srcOrd="0" destOrd="0" presId="urn:microsoft.com/office/officeart/2005/8/layout/process1"/>
    <dgm:cxn modelId="{8866D983-DC6C-4BC5-A431-6B0AB414C065}" type="presParOf" srcId="{A4069FFC-DE0C-9146-AA7A-9B0EC67C15CC}" destId="{F111E9AA-DA9E-854C-ABB4-5EAA2EAD98D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62B92E-0D51-1842-8D6C-BB65064D0C15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80DAA6-8D66-4646-BC91-E07CAAFFF343}">
      <dgm:prSet/>
      <dgm:spPr/>
      <dgm:t>
        <a:bodyPr/>
        <a:lstStyle/>
        <a:p>
          <a:pPr rtl="0"/>
          <a:r>
            <a:rPr lang="es-ES" b="1" dirty="0" smtClean="0"/>
            <a:t>Evaluación de conocimientos, </a:t>
          </a:r>
          <a:r>
            <a:rPr lang="es-ES" dirty="0" smtClean="0"/>
            <a:t>mediante prueba con preguntas aplicadas/ situacionales.</a:t>
          </a:r>
          <a:endParaRPr lang="es-ES" dirty="0"/>
        </a:p>
      </dgm:t>
    </dgm:pt>
    <dgm:pt modelId="{D6A70548-6F4D-C941-973C-E385815E5753}" type="parTrans" cxnId="{29BEB9E8-EF1F-534C-80A1-90A624B2A30C}">
      <dgm:prSet/>
      <dgm:spPr/>
      <dgm:t>
        <a:bodyPr/>
        <a:lstStyle/>
        <a:p>
          <a:endParaRPr lang="es-ES"/>
        </a:p>
      </dgm:t>
    </dgm:pt>
    <dgm:pt modelId="{61CEF4EF-B1CE-7748-9340-0DE0ECBC554D}" type="sibTrans" cxnId="{29BEB9E8-EF1F-534C-80A1-90A624B2A30C}">
      <dgm:prSet/>
      <dgm:spPr/>
      <dgm:t>
        <a:bodyPr/>
        <a:lstStyle/>
        <a:p>
          <a:endParaRPr lang="es-ES"/>
        </a:p>
      </dgm:t>
    </dgm:pt>
    <dgm:pt modelId="{0493637C-638E-AD49-B239-5D93ABE7FC80}">
      <dgm:prSet/>
      <dgm:spPr/>
      <dgm:t>
        <a:bodyPr/>
        <a:lstStyle/>
        <a:p>
          <a:pPr rtl="0"/>
          <a:r>
            <a:rPr lang="es-ES" b="1" dirty="0" smtClean="0"/>
            <a:t>Evaluación de resultados, </a:t>
          </a:r>
          <a:r>
            <a:rPr lang="es-ES" dirty="0" smtClean="0"/>
            <a:t>mediante proyecto formulado anteriormente con evidencia. </a:t>
          </a:r>
        </a:p>
      </dgm:t>
    </dgm:pt>
    <dgm:pt modelId="{9DD20431-7256-DC48-936F-71303B210061}" type="parTrans" cxnId="{CD24BC79-D9FF-8846-9457-192B2EE3C025}">
      <dgm:prSet/>
      <dgm:spPr/>
      <dgm:t>
        <a:bodyPr/>
        <a:lstStyle/>
        <a:p>
          <a:endParaRPr lang="es-ES"/>
        </a:p>
      </dgm:t>
    </dgm:pt>
    <dgm:pt modelId="{D90CA135-2BBE-D546-9A19-324D511742AA}" type="sibTrans" cxnId="{CD24BC79-D9FF-8846-9457-192B2EE3C025}">
      <dgm:prSet/>
      <dgm:spPr/>
      <dgm:t>
        <a:bodyPr/>
        <a:lstStyle/>
        <a:p>
          <a:endParaRPr lang="es-ES"/>
        </a:p>
      </dgm:t>
    </dgm:pt>
    <dgm:pt modelId="{09E2457A-E1F4-2C49-BB2A-73189FBA86A8}">
      <dgm:prSet/>
      <dgm:spPr/>
      <dgm:t>
        <a:bodyPr/>
        <a:lstStyle/>
        <a:p>
          <a:pPr rtl="0"/>
          <a:r>
            <a:rPr lang="es-ES" b="1" smtClean="0"/>
            <a:t>Evaluación de desempeño</a:t>
          </a:r>
          <a:r>
            <a:rPr lang="es-ES" smtClean="0"/>
            <a:t>, mediante entrevista por competencias o eventos conductuales.</a:t>
          </a:r>
          <a:endParaRPr lang="es-ES"/>
        </a:p>
      </dgm:t>
    </dgm:pt>
    <dgm:pt modelId="{248B9165-25AF-EC49-AB66-E0D3E564AF0C}" type="parTrans" cxnId="{566E43D5-D191-7E4D-80E7-1982E7A01D00}">
      <dgm:prSet/>
      <dgm:spPr/>
      <dgm:t>
        <a:bodyPr/>
        <a:lstStyle/>
        <a:p>
          <a:endParaRPr lang="es-ES"/>
        </a:p>
      </dgm:t>
    </dgm:pt>
    <dgm:pt modelId="{37A9769C-DDBB-E348-8044-4999C55B1719}" type="sibTrans" cxnId="{566E43D5-D191-7E4D-80E7-1982E7A01D00}">
      <dgm:prSet/>
      <dgm:spPr/>
      <dgm:t>
        <a:bodyPr/>
        <a:lstStyle/>
        <a:p>
          <a:endParaRPr lang="es-ES"/>
        </a:p>
      </dgm:t>
    </dgm:pt>
    <dgm:pt modelId="{568DDDC1-ECCF-7C4F-B8F4-39AE5C4945CF}" type="pres">
      <dgm:prSet presAssocID="{4162B92E-0D51-1842-8D6C-BB65064D0C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7B8633-53C8-3B40-834C-A63EC82628F1}" type="pres">
      <dgm:prSet presAssocID="{9080DAA6-8D66-4646-BC91-E07CAAFFF343}" presName="composite" presStyleCnt="0"/>
      <dgm:spPr/>
    </dgm:pt>
    <dgm:pt modelId="{C5FA79C5-84AE-764F-89A9-FF53F4A4C8AE}" type="pres">
      <dgm:prSet presAssocID="{9080DAA6-8D66-4646-BC91-E07CAAFFF343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E31167-2DFA-B04C-B79A-97CA81FB5BA5}" type="pres">
      <dgm:prSet presAssocID="{9080DAA6-8D66-4646-BC91-E07CAAFFF343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018A7E12-1BB6-A249-8BEF-651071E32140}" type="pres">
      <dgm:prSet presAssocID="{61CEF4EF-B1CE-7748-9340-0DE0ECBC554D}" presName="sibTrans" presStyleCnt="0"/>
      <dgm:spPr/>
    </dgm:pt>
    <dgm:pt modelId="{3EDCC08B-4C07-A14F-AAA7-F9FF22755636}" type="pres">
      <dgm:prSet presAssocID="{0493637C-638E-AD49-B239-5D93ABE7FC80}" presName="composite" presStyleCnt="0"/>
      <dgm:spPr/>
    </dgm:pt>
    <dgm:pt modelId="{4862A0F6-6A11-934C-A451-89332B1C4A5F}" type="pres">
      <dgm:prSet presAssocID="{0493637C-638E-AD49-B239-5D93ABE7FC8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FAC5A-57AA-B74D-AEA1-29B0D6AC7BB1}" type="pres">
      <dgm:prSet presAssocID="{0493637C-638E-AD49-B239-5D93ABE7FC80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1000" r="-191000"/>
          </a:stretch>
        </a:blipFill>
      </dgm:spPr>
    </dgm:pt>
    <dgm:pt modelId="{CD5796E4-CBA9-3649-9BFE-E3A87BDF8669}" type="pres">
      <dgm:prSet presAssocID="{D90CA135-2BBE-D546-9A19-324D511742AA}" presName="sibTrans" presStyleCnt="0"/>
      <dgm:spPr/>
    </dgm:pt>
    <dgm:pt modelId="{64A5E753-594A-AF4C-9597-1522133C6A15}" type="pres">
      <dgm:prSet presAssocID="{09E2457A-E1F4-2C49-BB2A-73189FBA86A8}" presName="composite" presStyleCnt="0"/>
      <dgm:spPr/>
    </dgm:pt>
    <dgm:pt modelId="{FDDABD90-9C9A-934F-A9FE-F99FA8911B22}" type="pres">
      <dgm:prSet presAssocID="{09E2457A-E1F4-2C49-BB2A-73189FBA86A8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3D609D-B85B-F64E-8EC7-3685B639C1B6}" type="pres">
      <dgm:prSet presAssocID="{09E2457A-E1F4-2C49-BB2A-73189FBA86A8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</dgm:spPr>
      <dgm:t>
        <a:bodyPr/>
        <a:lstStyle/>
        <a:p>
          <a:endParaRPr lang="es-CL"/>
        </a:p>
      </dgm:t>
    </dgm:pt>
  </dgm:ptLst>
  <dgm:cxnLst>
    <dgm:cxn modelId="{566E43D5-D191-7E4D-80E7-1982E7A01D00}" srcId="{4162B92E-0D51-1842-8D6C-BB65064D0C15}" destId="{09E2457A-E1F4-2C49-BB2A-73189FBA86A8}" srcOrd="2" destOrd="0" parTransId="{248B9165-25AF-EC49-AB66-E0D3E564AF0C}" sibTransId="{37A9769C-DDBB-E348-8044-4999C55B1719}"/>
    <dgm:cxn modelId="{96F0CDBB-8C1D-4184-B7F1-A3A1A51F18F2}" type="presOf" srcId="{09E2457A-E1F4-2C49-BB2A-73189FBA86A8}" destId="{FDDABD90-9C9A-934F-A9FE-F99FA8911B22}" srcOrd="0" destOrd="0" presId="urn:microsoft.com/office/officeart/2008/layout/PictureStrips"/>
    <dgm:cxn modelId="{CD24BC79-D9FF-8846-9457-192B2EE3C025}" srcId="{4162B92E-0D51-1842-8D6C-BB65064D0C15}" destId="{0493637C-638E-AD49-B239-5D93ABE7FC80}" srcOrd="1" destOrd="0" parTransId="{9DD20431-7256-DC48-936F-71303B210061}" sibTransId="{D90CA135-2BBE-D546-9A19-324D511742AA}"/>
    <dgm:cxn modelId="{C755255B-4919-4F9E-A3A0-EED4D8583E6A}" type="presOf" srcId="{4162B92E-0D51-1842-8D6C-BB65064D0C15}" destId="{568DDDC1-ECCF-7C4F-B8F4-39AE5C4945CF}" srcOrd="0" destOrd="0" presId="urn:microsoft.com/office/officeart/2008/layout/PictureStrips"/>
    <dgm:cxn modelId="{13FCCC56-2739-46E9-AE77-BCCA2061B028}" type="presOf" srcId="{9080DAA6-8D66-4646-BC91-E07CAAFFF343}" destId="{C5FA79C5-84AE-764F-89A9-FF53F4A4C8AE}" srcOrd="0" destOrd="0" presId="urn:microsoft.com/office/officeart/2008/layout/PictureStrips"/>
    <dgm:cxn modelId="{362D9002-DB1A-4CEB-A535-E427C6C20031}" type="presOf" srcId="{0493637C-638E-AD49-B239-5D93ABE7FC80}" destId="{4862A0F6-6A11-934C-A451-89332B1C4A5F}" srcOrd="0" destOrd="0" presId="urn:microsoft.com/office/officeart/2008/layout/PictureStrips"/>
    <dgm:cxn modelId="{29BEB9E8-EF1F-534C-80A1-90A624B2A30C}" srcId="{4162B92E-0D51-1842-8D6C-BB65064D0C15}" destId="{9080DAA6-8D66-4646-BC91-E07CAAFFF343}" srcOrd="0" destOrd="0" parTransId="{D6A70548-6F4D-C941-973C-E385815E5753}" sibTransId="{61CEF4EF-B1CE-7748-9340-0DE0ECBC554D}"/>
    <dgm:cxn modelId="{F0195C68-39A4-448B-8894-9BDCBC7A0C0D}" type="presParOf" srcId="{568DDDC1-ECCF-7C4F-B8F4-39AE5C4945CF}" destId="{DA7B8633-53C8-3B40-834C-A63EC82628F1}" srcOrd="0" destOrd="0" presId="urn:microsoft.com/office/officeart/2008/layout/PictureStrips"/>
    <dgm:cxn modelId="{A7E6640C-3D7B-4F6C-B5A4-7D0CE3D4D6EF}" type="presParOf" srcId="{DA7B8633-53C8-3B40-834C-A63EC82628F1}" destId="{C5FA79C5-84AE-764F-89A9-FF53F4A4C8AE}" srcOrd="0" destOrd="0" presId="urn:microsoft.com/office/officeart/2008/layout/PictureStrips"/>
    <dgm:cxn modelId="{134D35FA-1639-4A57-BC92-601EC1A83557}" type="presParOf" srcId="{DA7B8633-53C8-3B40-834C-A63EC82628F1}" destId="{10E31167-2DFA-B04C-B79A-97CA81FB5BA5}" srcOrd="1" destOrd="0" presId="urn:microsoft.com/office/officeart/2008/layout/PictureStrips"/>
    <dgm:cxn modelId="{1D887436-6A88-4CBE-BEF8-9296E6BAE800}" type="presParOf" srcId="{568DDDC1-ECCF-7C4F-B8F4-39AE5C4945CF}" destId="{018A7E12-1BB6-A249-8BEF-651071E32140}" srcOrd="1" destOrd="0" presId="urn:microsoft.com/office/officeart/2008/layout/PictureStrips"/>
    <dgm:cxn modelId="{505A7CD6-38B0-4455-8180-9FDB8152D866}" type="presParOf" srcId="{568DDDC1-ECCF-7C4F-B8F4-39AE5C4945CF}" destId="{3EDCC08B-4C07-A14F-AAA7-F9FF22755636}" srcOrd="2" destOrd="0" presId="urn:microsoft.com/office/officeart/2008/layout/PictureStrips"/>
    <dgm:cxn modelId="{A3C0F8B9-84AA-483D-A937-5EE305E115B7}" type="presParOf" srcId="{3EDCC08B-4C07-A14F-AAA7-F9FF22755636}" destId="{4862A0F6-6A11-934C-A451-89332B1C4A5F}" srcOrd="0" destOrd="0" presId="urn:microsoft.com/office/officeart/2008/layout/PictureStrips"/>
    <dgm:cxn modelId="{51D52910-92DB-4091-A5FC-A8D28DF76F41}" type="presParOf" srcId="{3EDCC08B-4C07-A14F-AAA7-F9FF22755636}" destId="{C29FAC5A-57AA-B74D-AEA1-29B0D6AC7BB1}" srcOrd="1" destOrd="0" presId="urn:microsoft.com/office/officeart/2008/layout/PictureStrips"/>
    <dgm:cxn modelId="{E89C611C-E97E-46C7-88CA-D51393076565}" type="presParOf" srcId="{568DDDC1-ECCF-7C4F-B8F4-39AE5C4945CF}" destId="{CD5796E4-CBA9-3649-9BFE-E3A87BDF8669}" srcOrd="3" destOrd="0" presId="urn:microsoft.com/office/officeart/2008/layout/PictureStrips"/>
    <dgm:cxn modelId="{B48EC40B-9A71-46D1-A6C2-F41A49064F4F}" type="presParOf" srcId="{568DDDC1-ECCF-7C4F-B8F4-39AE5C4945CF}" destId="{64A5E753-594A-AF4C-9597-1522133C6A15}" srcOrd="4" destOrd="0" presId="urn:microsoft.com/office/officeart/2008/layout/PictureStrips"/>
    <dgm:cxn modelId="{E426D6A0-9402-482B-93CB-A1315A85C906}" type="presParOf" srcId="{64A5E753-594A-AF4C-9597-1522133C6A15}" destId="{FDDABD90-9C9A-934F-A9FE-F99FA8911B22}" srcOrd="0" destOrd="0" presId="urn:microsoft.com/office/officeart/2008/layout/PictureStrips"/>
    <dgm:cxn modelId="{77AF19EC-9CEF-42DE-BE49-CD1BF254EE63}" type="presParOf" srcId="{64A5E753-594A-AF4C-9597-1522133C6A15}" destId="{043D609D-B85B-F64E-8EC7-3685B639C1B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2F4E23-90AD-4792-8DDD-E78F409C7E5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CDE06A71-0090-4603-8AB1-85CCD6C167DD}">
      <dgm:prSet phldrT="[Texto]"/>
      <dgm:spPr/>
      <dgm:t>
        <a:bodyPr/>
        <a:lstStyle/>
        <a:p>
          <a:r>
            <a:rPr lang="es-CL" dirty="0" smtClean="0"/>
            <a:t>Secretario Municipal</a:t>
          </a:r>
          <a:endParaRPr lang="es-CL" dirty="0"/>
        </a:p>
      </dgm:t>
    </dgm:pt>
    <dgm:pt modelId="{CFD6C9A1-46FE-41DA-86E2-DD6F727E01FB}" type="parTrans" cxnId="{574E65BF-46E3-482D-AE15-B9C221E01B6C}">
      <dgm:prSet/>
      <dgm:spPr/>
      <dgm:t>
        <a:bodyPr/>
        <a:lstStyle/>
        <a:p>
          <a:endParaRPr lang="es-CL"/>
        </a:p>
      </dgm:t>
    </dgm:pt>
    <dgm:pt modelId="{F234B91B-B855-45E5-959A-EF46806C24D4}" type="sibTrans" cxnId="{574E65BF-46E3-482D-AE15-B9C221E01B6C}">
      <dgm:prSet/>
      <dgm:spPr/>
      <dgm:t>
        <a:bodyPr/>
        <a:lstStyle/>
        <a:p>
          <a:endParaRPr lang="es-CL"/>
        </a:p>
      </dgm:t>
    </dgm:pt>
    <dgm:pt modelId="{1CF0F890-AFA8-4278-A92A-EAC212A3DAC8}">
      <dgm:prSet phldrT="[Texto]"/>
      <dgm:spPr/>
      <dgm:t>
        <a:bodyPr/>
        <a:lstStyle/>
        <a:p>
          <a:r>
            <a:rPr lang="es-CL" dirty="0" smtClean="0"/>
            <a:t>Director de Tránsito y Transporte Público</a:t>
          </a:r>
          <a:endParaRPr lang="es-CL" dirty="0"/>
        </a:p>
      </dgm:t>
    </dgm:pt>
    <dgm:pt modelId="{6ED4FAAD-7935-4566-8370-11650A402730}" type="parTrans" cxnId="{ACF16CFA-DEAF-4B19-9A21-F8C8649B3908}">
      <dgm:prSet/>
      <dgm:spPr/>
      <dgm:t>
        <a:bodyPr/>
        <a:lstStyle/>
        <a:p>
          <a:endParaRPr lang="es-CL"/>
        </a:p>
      </dgm:t>
    </dgm:pt>
    <dgm:pt modelId="{5734131C-AD0F-419B-9670-4BFA4E06B20D}" type="sibTrans" cxnId="{ACF16CFA-DEAF-4B19-9A21-F8C8649B3908}">
      <dgm:prSet/>
      <dgm:spPr/>
      <dgm:t>
        <a:bodyPr/>
        <a:lstStyle/>
        <a:p>
          <a:endParaRPr lang="es-CL"/>
        </a:p>
      </dgm:t>
    </dgm:pt>
    <dgm:pt modelId="{25EA53E9-D600-4AA3-B661-07FDF9FF6217}">
      <dgm:prSet phldrT="[Texto]"/>
      <dgm:spPr/>
      <dgm:t>
        <a:bodyPr/>
        <a:lstStyle/>
        <a:p>
          <a:r>
            <a:rPr lang="es-CL" dirty="0" smtClean="0"/>
            <a:t>Director de Administración y Finanzas</a:t>
          </a:r>
          <a:endParaRPr lang="es-CL" dirty="0"/>
        </a:p>
      </dgm:t>
    </dgm:pt>
    <dgm:pt modelId="{C4E00F12-154D-4CA2-B56C-08B1CA842EC1}" type="parTrans" cxnId="{A79CFB94-3B43-431B-B1D8-5F9B67F2E887}">
      <dgm:prSet/>
      <dgm:spPr/>
      <dgm:t>
        <a:bodyPr/>
        <a:lstStyle/>
        <a:p>
          <a:endParaRPr lang="es-CL"/>
        </a:p>
      </dgm:t>
    </dgm:pt>
    <dgm:pt modelId="{9CAD6A31-A803-4A02-8A0E-CD4D146A31FD}" type="sibTrans" cxnId="{A79CFB94-3B43-431B-B1D8-5F9B67F2E887}">
      <dgm:prSet/>
      <dgm:spPr/>
      <dgm:t>
        <a:bodyPr/>
        <a:lstStyle/>
        <a:p>
          <a:endParaRPr lang="es-CL"/>
        </a:p>
      </dgm:t>
    </dgm:pt>
    <dgm:pt modelId="{5F21EC70-29F9-4E6A-BD6F-3A4533327B5F}">
      <dgm:prSet phldrT="[Texto]"/>
      <dgm:spPr/>
      <dgm:t>
        <a:bodyPr/>
        <a:lstStyle/>
        <a:p>
          <a:r>
            <a:rPr lang="es-CL" dirty="0" smtClean="0"/>
            <a:t>Secretario Comunal de Planificación</a:t>
          </a:r>
          <a:endParaRPr lang="es-CL" dirty="0"/>
        </a:p>
      </dgm:t>
    </dgm:pt>
    <dgm:pt modelId="{9D1350CB-1E21-45D9-8031-3C2E482B6B91}" type="parTrans" cxnId="{46E5C856-7EC7-4A43-BD43-4DD971E48F4F}">
      <dgm:prSet/>
      <dgm:spPr/>
      <dgm:t>
        <a:bodyPr/>
        <a:lstStyle/>
        <a:p>
          <a:endParaRPr lang="es-CL"/>
        </a:p>
      </dgm:t>
    </dgm:pt>
    <dgm:pt modelId="{B01A6B89-66BB-4A12-AFAC-251B91B1B0D0}" type="sibTrans" cxnId="{46E5C856-7EC7-4A43-BD43-4DD971E48F4F}">
      <dgm:prSet/>
      <dgm:spPr/>
      <dgm:t>
        <a:bodyPr/>
        <a:lstStyle/>
        <a:p>
          <a:endParaRPr lang="es-CL"/>
        </a:p>
      </dgm:t>
    </dgm:pt>
    <dgm:pt modelId="{43FF50F9-B9B4-4BC0-AC5A-C81E9ACC8BD4}">
      <dgm:prSet phldrT="[Texto]"/>
      <dgm:spPr/>
      <dgm:t>
        <a:bodyPr/>
        <a:lstStyle/>
        <a:p>
          <a:r>
            <a:rPr lang="es-CL" dirty="0" smtClean="0"/>
            <a:t>Director de Desarrollo Comunitario</a:t>
          </a:r>
          <a:endParaRPr lang="es-CL" dirty="0"/>
        </a:p>
      </dgm:t>
    </dgm:pt>
    <dgm:pt modelId="{62629AF7-E481-4518-B02F-92DA98C3F9CF}" type="parTrans" cxnId="{931A3418-A923-4378-A7C6-AB72A1ECB77A}">
      <dgm:prSet/>
      <dgm:spPr/>
      <dgm:t>
        <a:bodyPr/>
        <a:lstStyle/>
        <a:p>
          <a:endParaRPr lang="es-CL"/>
        </a:p>
      </dgm:t>
    </dgm:pt>
    <dgm:pt modelId="{29CCB4AD-B02D-4548-AB49-8E17AD560375}" type="sibTrans" cxnId="{931A3418-A923-4378-A7C6-AB72A1ECB77A}">
      <dgm:prSet/>
      <dgm:spPr/>
      <dgm:t>
        <a:bodyPr/>
        <a:lstStyle/>
        <a:p>
          <a:endParaRPr lang="es-CL"/>
        </a:p>
      </dgm:t>
    </dgm:pt>
    <dgm:pt modelId="{7B9F9FAF-E49D-40DE-9A8E-CBE323610C52}">
      <dgm:prSet phldrT="[Texto]"/>
      <dgm:spPr/>
      <dgm:t>
        <a:bodyPr/>
        <a:lstStyle/>
        <a:p>
          <a:r>
            <a:rPr lang="es-CL" dirty="0" smtClean="0"/>
            <a:t>Director de Obras </a:t>
          </a:r>
          <a:endParaRPr lang="es-CL" dirty="0"/>
        </a:p>
      </dgm:t>
    </dgm:pt>
    <dgm:pt modelId="{1C65294A-1904-4A5C-8DC2-F1168954A48B}" type="parTrans" cxnId="{56F3C1EF-74F2-4B4F-8752-89D8841789E8}">
      <dgm:prSet/>
      <dgm:spPr/>
      <dgm:t>
        <a:bodyPr/>
        <a:lstStyle/>
        <a:p>
          <a:endParaRPr lang="es-CL"/>
        </a:p>
      </dgm:t>
    </dgm:pt>
    <dgm:pt modelId="{4C96981F-B202-466F-B0D9-BB676A3D109B}" type="sibTrans" cxnId="{56F3C1EF-74F2-4B4F-8752-89D8841789E8}">
      <dgm:prSet/>
      <dgm:spPr/>
      <dgm:t>
        <a:bodyPr/>
        <a:lstStyle/>
        <a:p>
          <a:endParaRPr lang="es-CL"/>
        </a:p>
      </dgm:t>
    </dgm:pt>
    <dgm:pt modelId="{EF9AC6AD-0A02-45F7-B8E2-1EFF88D46E29}">
      <dgm:prSet phldrT="[Texto]"/>
      <dgm:spPr/>
      <dgm:t>
        <a:bodyPr/>
        <a:lstStyle/>
        <a:p>
          <a:r>
            <a:rPr lang="es-CL" dirty="0" smtClean="0"/>
            <a:t>Director de Medio Ambiente Aseo y Ornato</a:t>
          </a:r>
          <a:endParaRPr lang="es-CL" dirty="0"/>
        </a:p>
      </dgm:t>
    </dgm:pt>
    <dgm:pt modelId="{43D0B882-E792-4E0C-8B3D-23B09A403484}" type="parTrans" cxnId="{E5F7C9C7-58DF-42C2-8EA0-4C4627B19F73}">
      <dgm:prSet/>
      <dgm:spPr/>
      <dgm:t>
        <a:bodyPr/>
        <a:lstStyle/>
        <a:p>
          <a:endParaRPr lang="es-CL"/>
        </a:p>
      </dgm:t>
    </dgm:pt>
    <dgm:pt modelId="{12BBFA30-AB3A-4934-AE7E-984D1E0A2A87}" type="sibTrans" cxnId="{E5F7C9C7-58DF-42C2-8EA0-4C4627B19F73}">
      <dgm:prSet/>
      <dgm:spPr/>
      <dgm:t>
        <a:bodyPr/>
        <a:lstStyle/>
        <a:p>
          <a:endParaRPr lang="es-CL"/>
        </a:p>
      </dgm:t>
    </dgm:pt>
    <dgm:pt modelId="{EE17CDA5-5BDC-4CE6-893E-4DAD7C2EFB8D}">
      <dgm:prSet phldrT="[Texto]"/>
      <dgm:spPr/>
      <dgm:t>
        <a:bodyPr/>
        <a:lstStyle/>
        <a:p>
          <a:r>
            <a:rPr lang="es-CL" dirty="0" smtClean="0"/>
            <a:t>Director Jurídico</a:t>
          </a:r>
          <a:endParaRPr lang="es-CL" dirty="0"/>
        </a:p>
      </dgm:t>
    </dgm:pt>
    <dgm:pt modelId="{A9017453-8C1B-4E4E-A032-B3EC9FF05F73}" type="parTrans" cxnId="{CF213298-1DF8-4862-8A6D-0409335C710F}">
      <dgm:prSet/>
      <dgm:spPr/>
      <dgm:t>
        <a:bodyPr/>
        <a:lstStyle/>
        <a:p>
          <a:endParaRPr lang="es-CL"/>
        </a:p>
      </dgm:t>
    </dgm:pt>
    <dgm:pt modelId="{C5333041-C5AA-4CC0-A806-2E13C9F12460}" type="sibTrans" cxnId="{CF213298-1DF8-4862-8A6D-0409335C710F}">
      <dgm:prSet/>
      <dgm:spPr/>
      <dgm:t>
        <a:bodyPr/>
        <a:lstStyle/>
        <a:p>
          <a:endParaRPr lang="es-CL"/>
        </a:p>
      </dgm:t>
    </dgm:pt>
    <dgm:pt modelId="{DDD09E7E-019A-46FB-8B2F-A384A4B89532}">
      <dgm:prSet phldrT="[Texto]"/>
      <dgm:spPr/>
      <dgm:t>
        <a:bodyPr/>
        <a:lstStyle/>
        <a:p>
          <a:r>
            <a:rPr lang="es-CL" dirty="0" smtClean="0"/>
            <a:t>Director de Control</a:t>
          </a:r>
          <a:endParaRPr lang="es-CL" dirty="0"/>
        </a:p>
      </dgm:t>
    </dgm:pt>
    <dgm:pt modelId="{D7A9BD08-D3A7-4519-9405-3D9A183E43B1}" type="parTrans" cxnId="{F8E2451A-6ABF-4DA2-ADD5-44538A5995C9}">
      <dgm:prSet/>
      <dgm:spPr/>
      <dgm:t>
        <a:bodyPr/>
        <a:lstStyle/>
        <a:p>
          <a:endParaRPr lang="es-CL"/>
        </a:p>
      </dgm:t>
    </dgm:pt>
    <dgm:pt modelId="{E4EAD37D-D590-4F61-80A1-EACA9A12FB12}" type="sibTrans" cxnId="{F8E2451A-6ABF-4DA2-ADD5-44538A5995C9}">
      <dgm:prSet/>
      <dgm:spPr/>
      <dgm:t>
        <a:bodyPr/>
        <a:lstStyle/>
        <a:p>
          <a:endParaRPr lang="es-CL"/>
        </a:p>
      </dgm:t>
    </dgm:pt>
    <dgm:pt modelId="{846DB1C9-67A4-4219-B200-5A62ED0421F7}">
      <dgm:prSet phldrT="[Texto]"/>
      <dgm:spPr/>
      <dgm:t>
        <a:bodyPr/>
        <a:lstStyle/>
        <a:p>
          <a:r>
            <a:rPr lang="es-CL" dirty="0" smtClean="0"/>
            <a:t>Administrador Municipal</a:t>
          </a:r>
          <a:endParaRPr lang="es-CL" dirty="0"/>
        </a:p>
      </dgm:t>
    </dgm:pt>
    <dgm:pt modelId="{9750FE85-0B3F-484C-BB9D-8F8BC02C2992}" type="parTrans" cxnId="{0DF007DB-4297-42F7-B86C-A6981B465388}">
      <dgm:prSet/>
      <dgm:spPr/>
      <dgm:t>
        <a:bodyPr/>
        <a:lstStyle/>
        <a:p>
          <a:endParaRPr lang="es-CL"/>
        </a:p>
      </dgm:t>
    </dgm:pt>
    <dgm:pt modelId="{295EC9A7-FD6A-407D-B089-D15FD85B8636}" type="sibTrans" cxnId="{0DF007DB-4297-42F7-B86C-A6981B465388}">
      <dgm:prSet/>
      <dgm:spPr/>
      <dgm:t>
        <a:bodyPr/>
        <a:lstStyle/>
        <a:p>
          <a:endParaRPr lang="es-CL"/>
        </a:p>
      </dgm:t>
    </dgm:pt>
    <dgm:pt modelId="{2D373378-51D7-427A-B3CB-57AD9C876B2A}">
      <dgm:prSet phldrT="[Texto]"/>
      <dgm:spPr/>
      <dgm:t>
        <a:bodyPr/>
        <a:lstStyle/>
        <a:p>
          <a:r>
            <a:rPr lang="es-CL" dirty="0" smtClean="0"/>
            <a:t>Asesor Urbanista</a:t>
          </a:r>
          <a:endParaRPr lang="es-CL" dirty="0"/>
        </a:p>
      </dgm:t>
    </dgm:pt>
    <dgm:pt modelId="{C95E145B-B08B-4410-B78B-957922EB5915}" type="parTrans" cxnId="{AD48D65F-3278-4AAC-9497-998509BAF0AF}">
      <dgm:prSet/>
      <dgm:spPr/>
      <dgm:t>
        <a:bodyPr/>
        <a:lstStyle/>
        <a:p>
          <a:endParaRPr lang="es-CL"/>
        </a:p>
      </dgm:t>
    </dgm:pt>
    <dgm:pt modelId="{0C388455-385E-49B8-95FE-77EA65DB2823}" type="sibTrans" cxnId="{AD48D65F-3278-4AAC-9497-998509BAF0AF}">
      <dgm:prSet/>
      <dgm:spPr/>
      <dgm:t>
        <a:bodyPr/>
        <a:lstStyle/>
        <a:p>
          <a:endParaRPr lang="es-CL"/>
        </a:p>
      </dgm:t>
    </dgm:pt>
    <dgm:pt modelId="{7E9655C7-36DA-477E-A52B-9DBA6E7E4852}">
      <dgm:prSet phldrT="[Texto]"/>
      <dgm:spPr/>
      <dgm:t>
        <a:bodyPr/>
        <a:lstStyle/>
        <a:p>
          <a:r>
            <a:rPr lang="es-CL" dirty="0" smtClean="0"/>
            <a:t>Director de Servicios Traspasado</a:t>
          </a:r>
          <a:endParaRPr lang="es-CL" dirty="0"/>
        </a:p>
      </dgm:t>
    </dgm:pt>
    <dgm:pt modelId="{5D95DB82-B949-4E16-940A-C06B9E0BCE69}" type="parTrans" cxnId="{223B7174-11FC-47E4-A44C-569BD969C63F}">
      <dgm:prSet/>
      <dgm:spPr/>
      <dgm:t>
        <a:bodyPr/>
        <a:lstStyle/>
        <a:p>
          <a:endParaRPr lang="es-CL"/>
        </a:p>
      </dgm:t>
    </dgm:pt>
    <dgm:pt modelId="{02840CBD-13D0-46CC-A6B8-493CC19B3835}" type="sibTrans" cxnId="{223B7174-11FC-47E4-A44C-569BD969C63F}">
      <dgm:prSet/>
      <dgm:spPr/>
      <dgm:t>
        <a:bodyPr/>
        <a:lstStyle/>
        <a:p>
          <a:endParaRPr lang="es-CL"/>
        </a:p>
      </dgm:t>
    </dgm:pt>
    <dgm:pt modelId="{F3981C9A-2C19-4EA2-A43A-DC54BBE9A89C}" type="pres">
      <dgm:prSet presAssocID="{0A2F4E23-90AD-4792-8DDD-E78F409C7E50}" presName="linearFlow" presStyleCnt="0">
        <dgm:presLayoutVars>
          <dgm:dir/>
          <dgm:resizeHandles val="exact"/>
        </dgm:presLayoutVars>
      </dgm:prSet>
      <dgm:spPr/>
    </dgm:pt>
    <dgm:pt modelId="{4C5CCEF6-09EC-4FB0-AEBB-E097B7748B4E}" type="pres">
      <dgm:prSet presAssocID="{CDE06A71-0090-4603-8AB1-85CCD6C167DD}" presName="composite" presStyleCnt="0"/>
      <dgm:spPr/>
    </dgm:pt>
    <dgm:pt modelId="{34995EC5-FCD2-4A0B-B2D4-D3C6128B7707}" type="pres">
      <dgm:prSet presAssocID="{CDE06A71-0090-4603-8AB1-85CCD6C167DD}" presName="imgShp" presStyleLbl="fgImgPlace1" presStyleIdx="0" presStyleCnt="12"/>
      <dgm:spPr/>
    </dgm:pt>
    <dgm:pt modelId="{30DC5E42-0D67-40D0-B3F3-B3432E9ABAA4}" type="pres">
      <dgm:prSet presAssocID="{CDE06A71-0090-4603-8AB1-85CCD6C167DD}" presName="txShp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C9AED26-091C-48C5-B1D7-63808544CF5A}" type="pres">
      <dgm:prSet presAssocID="{F234B91B-B855-45E5-959A-EF46806C24D4}" presName="spacing" presStyleCnt="0"/>
      <dgm:spPr/>
    </dgm:pt>
    <dgm:pt modelId="{0143FDA6-239B-4F2E-919E-2744501E6DAF}" type="pres">
      <dgm:prSet presAssocID="{5F21EC70-29F9-4E6A-BD6F-3A4533327B5F}" presName="composite" presStyleCnt="0"/>
      <dgm:spPr/>
    </dgm:pt>
    <dgm:pt modelId="{D31AB5AD-F826-483E-ADBA-688D52D6582C}" type="pres">
      <dgm:prSet presAssocID="{5F21EC70-29F9-4E6A-BD6F-3A4533327B5F}" presName="imgShp" presStyleLbl="fgImgPlace1" presStyleIdx="1" presStyleCnt="12"/>
      <dgm:spPr/>
    </dgm:pt>
    <dgm:pt modelId="{07C66851-5DAA-4D9C-8633-DF9904AC83F4}" type="pres">
      <dgm:prSet presAssocID="{5F21EC70-29F9-4E6A-BD6F-3A4533327B5F}" presName="txShp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A96846-513A-4974-91EE-917D671C5406}" type="pres">
      <dgm:prSet presAssocID="{B01A6B89-66BB-4A12-AFAC-251B91B1B0D0}" presName="spacing" presStyleCnt="0"/>
      <dgm:spPr/>
    </dgm:pt>
    <dgm:pt modelId="{19858F27-9578-4F9F-BD2B-675A52114D75}" type="pres">
      <dgm:prSet presAssocID="{43FF50F9-B9B4-4BC0-AC5A-C81E9ACC8BD4}" presName="composite" presStyleCnt="0"/>
      <dgm:spPr/>
    </dgm:pt>
    <dgm:pt modelId="{99CAFE9E-E8FB-47C4-8110-7BACD8A3A3AD}" type="pres">
      <dgm:prSet presAssocID="{43FF50F9-B9B4-4BC0-AC5A-C81E9ACC8BD4}" presName="imgShp" presStyleLbl="fgImgPlace1" presStyleIdx="2" presStyleCnt="12"/>
      <dgm:spPr/>
    </dgm:pt>
    <dgm:pt modelId="{D87968BA-D8A2-49DD-A242-2A1C0277BBF8}" type="pres">
      <dgm:prSet presAssocID="{43FF50F9-B9B4-4BC0-AC5A-C81E9ACC8BD4}" presName="txShp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4A760D-D21C-4071-AFDA-6680C0371886}" type="pres">
      <dgm:prSet presAssocID="{29CCB4AD-B02D-4548-AB49-8E17AD560375}" presName="spacing" presStyleCnt="0"/>
      <dgm:spPr/>
    </dgm:pt>
    <dgm:pt modelId="{E282F898-3404-4E28-8080-F0D5E9CE35A5}" type="pres">
      <dgm:prSet presAssocID="{7B9F9FAF-E49D-40DE-9A8E-CBE323610C52}" presName="composite" presStyleCnt="0"/>
      <dgm:spPr/>
    </dgm:pt>
    <dgm:pt modelId="{D61E33B0-90AB-40A3-B267-76455F846ED3}" type="pres">
      <dgm:prSet presAssocID="{7B9F9FAF-E49D-40DE-9A8E-CBE323610C52}" presName="imgShp" presStyleLbl="fgImgPlace1" presStyleIdx="3" presStyleCnt="12"/>
      <dgm:spPr/>
    </dgm:pt>
    <dgm:pt modelId="{5A4DDC02-D0B0-4311-96B9-256AA42B0A43}" type="pres">
      <dgm:prSet presAssocID="{7B9F9FAF-E49D-40DE-9A8E-CBE323610C52}" presName="txShp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5C9E95-4733-4C04-AC2E-87FC6C73C275}" type="pres">
      <dgm:prSet presAssocID="{4C96981F-B202-466F-B0D9-BB676A3D109B}" presName="spacing" presStyleCnt="0"/>
      <dgm:spPr/>
    </dgm:pt>
    <dgm:pt modelId="{B83DAC33-B4A4-4E14-AB1A-94E342122A91}" type="pres">
      <dgm:prSet presAssocID="{EF9AC6AD-0A02-45F7-B8E2-1EFF88D46E29}" presName="composite" presStyleCnt="0"/>
      <dgm:spPr/>
    </dgm:pt>
    <dgm:pt modelId="{FC70DFFD-C35B-45ED-93EA-C1D01D3047AD}" type="pres">
      <dgm:prSet presAssocID="{EF9AC6AD-0A02-45F7-B8E2-1EFF88D46E29}" presName="imgShp" presStyleLbl="fgImgPlace1" presStyleIdx="4" presStyleCnt="12"/>
      <dgm:spPr/>
    </dgm:pt>
    <dgm:pt modelId="{9346D307-6A8B-47A5-B3ED-AB5A54775BEC}" type="pres">
      <dgm:prSet presAssocID="{EF9AC6AD-0A02-45F7-B8E2-1EFF88D46E29}" presName="txShp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F3B031-6E74-4F6B-AF7A-A95AABAD3ABD}" type="pres">
      <dgm:prSet presAssocID="{12BBFA30-AB3A-4934-AE7E-984D1E0A2A87}" presName="spacing" presStyleCnt="0"/>
      <dgm:spPr/>
    </dgm:pt>
    <dgm:pt modelId="{524AC807-3503-49B5-B31A-6C61C5826A47}" type="pres">
      <dgm:prSet presAssocID="{1CF0F890-AFA8-4278-A92A-EAC212A3DAC8}" presName="composite" presStyleCnt="0"/>
      <dgm:spPr/>
    </dgm:pt>
    <dgm:pt modelId="{DD50B7E3-BF50-4D96-921A-584798D241E3}" type="pres">
      <dgm:prSet presAssocID="{1CF0F890-AFA8-4278-A92A-EAC212A3DAC8}" presName="imgShp" presStyleLbl="fgImgPlace1" presStyleIdx="5" presStyleCnt="12"/>
      <dgm:spPr/>
    </dgm:pt>
    <dgm:pt modelId="{4E623671-9345-47F0-9F85-B35E597B36B5}" type="pres">
      <dgm:prSet presAssocID="{1CF0F890-AFA8-4278-A92A-EAC212A3DAC8}" presName="txShp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5C63838-C00D-49BC-AC92-8F230AE39F68}" type="pres">
      <dgm:prSet presAssocID="{5734131C-AD0F-419B-9670-4BFA4E06B20D}" presName="spacing" presStyleCnt="0"/>
      <dgm:spPr/>
    </dgm:pt>
    <dgm:pt modelId="{C895F41B-9189-4831-90C1-8714E79CE2F3}" type="pres">
      <dgm:prSet presAssocID="{25EA53E9-D600-4AA3-B661-07FDF9FF6217}" presName="composite" presStyleCnt="0"/>
      <dgm:spPr/>
    </dgm:pt>
    <dgm:pt modelId="{ACC9ED20-2B52-4394-AD6B-956A62D46FAD}" type="pres">
      <dgm:prSet presAssocID="{25EA53E9-D600-4AA3-B661-07FDF9FF6217}" presName="imgShp" presStyleLbl="fgImgPlace1" presStyleIdx="6" presStyleCnt="12"/>
      <dgm:spPr/>
    </dgm:pt>
    <dgm:pt modelId="{510621C3-2276-4503-8E2D-720ED5FA8B1B}" type="pres">
      <dgm:prSet presAssocID="{25EA53E9-D600-4AA3-B661-07FDF9FF6217}" presName="txShp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F4AF49-3518-43C1-8ED5-3295D144A68A}" type="pres">
      <dgm:prSet presAssocID="{9CAD6A31-A803-4A02-8A0E-CD4D146A31FD}" presName="spacing" presStyleCnt="0"/>
      <dgm:spPr/>
    </dgm:pt>
    <dgm:pt modelId="{B85148E1-BD88-4A69-9ECE-29997013D651}" type="pres">
      <dgm:prSet presAssocID="{EE17CDA5-5BDC-4CE6-893E-4DAD7C2EFB8D}" presName="composite" presStyleCnt="0"/>
      <dgm:spPr/>
    </dgm:pt>
    <dgm:pt modelId="{162ABE09-699C-4343-9515-57229ED793E2}" type="pres">
      <dgm:prSet presAssocID="{EE17CDA5-5BDC-4CE6-893E-4DAD7C2EFB8D}" presName="imgShp" presStyleLbl="fgImgPlace1" presStyleIdx="7" presStyleCnt="12"/>
      <dgm:spPr/>
    </dgm:pt>
    <dgm:pt modelId="{4C798A75-316D-4235-9510-FC32DD759AE6}" type="pres">
      <dgm:prSet presAssocID="{EE17CDA5-5BDC-4CE6-893E-4DAD7C2EFB8D}" presName="txShp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3A1E650-979B-4F64-B411-439EE9622D93}" type="pres">
      <dgm:prSet presAssocID="{C5333041-C5AA-4CC0-A806-2E13C9F12460}" presName="spacing" presStyleCnt="0"/>
      <dgm:spPr/>
    </dgm:pt>
    <dgm:pt modelId="{3B638B32-8C2A-4F76-8BB2-11B29BF8A756}" type="pres">
      <dgm:prSet presAssocID="{DDD09E7E-019A-46FB-8B2F-A384A4B89532}" presName="composite" presStyleCnt="0"/>
      <dgm:spPr/>
    </dgm:pt>
    <dgm:pt modelId="{C24F80B8-D44B-4B43-92E2-2FEF23E1C7E9}" type="pres">
      <dgm:prSet presAssocID="{DDD09E7E-019A-46FB-8B2F-A384A4B89532}" presName="imgShp" presStyleLbl="fgImgPlace1" presStyleIdx="8" presStyleCnt="12"/>
      <dgm:spPr/>
    </dgm:pt>
    <dgm:pt modelId="{509B912C-2482-44B2-8FEB-218429361A35}" type="pres">
      <dgm:prSet presAssocID="{DDD09E7E-019A-46FB-8B2F-A384A4B89532}" presName="txShp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C9576E-8F43-4C75-9D46-05ACC5F48C0B}" type="pres">
      <dgm:prSet presAssocID="{E4EAD37D-D590-4F61-80A1-EACA9A12FB12}" presName="spacing" presStyleCnt="0"/>
      <dgm:spPr/>
    </dgm:pt>
    <dgm:pt modelId="{CA81141F-9A33-454A-9EC9-7DFC60925565}" type="pres">
      <dgm:prSet presAssocID="{846DB1C9-67A4-4219-B200-5A62ED0421F7}" presName="composite" presStyleCnt="0"/>
      <dgm:spPr/>
    </dgm:pt>
    <dgm:pt modelId="{40BE2F3D-61D1-43CE-8BE5-164903E339B5}" type="pres">
      <dgm:prSet presAssocID="{846DB1C9-67A4-4219-B200-5A62ED0421F7}" presName="imgShp" presStyleLbl="fgImgPlace1" presStyleIdx="9" presStyleCnt="12"/>
      <dgm:spPr/>
    </dgm:pt>
    <dgm:pt modelId="{B37DC79E-C62F-4C5F-9E7C-EA36DF1913E1}" type="pres">
      <dgm:prSet presAssocID="{846DB1C9-67A4-4219-B200-5A62ED0421F7}" presName="txShp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98E607-2C56-4038-9349-31F5528F504C}" type="pres">
      <dgm:prSet presAssocID="{295EC9A7-FD6A-407D-B089-D15FD85B8636}" presName="spacing" presStyleCnt="0"/>
      <dgm:spPr/>
    </dgm:pt>
    <dgm:pt modelId="{3EECA1BA-D8AB-41F7-A067-D68DA7EE1DAB}" type="pres">
      <dgm:prSet presAssocID="{2D373378-51D7-427A-B3CB-57AD9C876B2A}" presName="composite" presStyleCnt="0"/>
      <dgm:spPr/>
    </dgm:pt>
    <dgm:pt modelId="{652706FE-D2CF-4715-A18E-1460A79B36FB}" type="pres">
      <dgm:prSet presAssocID="{2D373378-51D7-427A-B3CB-57AD9C876B2A}" presName="imgShp" presStyleLbl="fgImgPlace1" presStyleIdx="10" presStyleCnt="12"/>
      <dgm:spPr/>
    </dgm:pt>
    <dgm:pt modelId="{A7C284A3-41BC-4078-BC43-0FD03EB52858}" type="pres">
      <dgm:prSet presAssocID="{2D373378-51D7-427A-B3CB-57AD9C876B2A}" presName="txShp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F927E3-2885-4A97-80CD-CE4B2FE5446B}" type="pres">
      <dgm:prSet presAssocID="{0C388455-385E-49B8-95FE-77EA65DB2823}" presName="spacing" presStyleCnt="0"/>
      <dgm:spPr/>
    </dgm:pt>
    <dgm:pt modelId="{5D453DF7-EBA7-4023-84BA-DFF6C15BCF5F}" type="pres">
      <dgm:prSet presAssocID="{7E9655C7-36DA-477E-A52B-9DBA6E7E4852}" presName="composite" presStyleCnt="0"/>
      <dgm:spPr/>
    </dgm:pt>
    <dgm:pt modelId="{B32C26BD-F863-4025-9730-665B770A59E5}" type="pres">
      <dgm:prSet presAssocID="{7E9655C7-36DA-477E-A52B-9DBA6E7E4852}" presName="imgShp" presStyleLbl="fgImgPlace1" presStyleIdx="11" presStyleCnt="12"/>
      <dgm:spPr/>
    </dgm:pt>
    <dgm:pt modelId="{A3914D86-C5C5-479A-BA86-86526F8D3B3F}" type="pres">
      <dgm:prSet presAssocID="{7E9655C7-36DA-477E-A52B-9DBA6E7E4852}" presName="txShp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154C49C-2434-4D18-BA38-7789C287EF3F}" type="presOf" srcId="{2D373378-51D7-427A-B3CB-57AD9C876B2A}" destId="{A7C284A3-41BC-4078-BC43-0FD03EB52858}" srcOrd="0" destOrd="0" presId="urn:microsoft.com/office/officeart/2005/8/layout/vList3"/>
    <dgm:cxn modelId="{AD48D65F-3278-4AAC-9497-998509BAF0AF}" srcId="{0A2F4E23-90AD-4792-8DDD-E78F409C7E50}" destId="{2D373378-51D7-427A-B3CB-57AD9C876B2A}" srcOrd="10" destOrd="0" parTransId="{C95E145B-B08B-4410-B78B-957922EB5915}" sibTransId="{0C388455-385E-49B8-95FE-77EA65DB2823}"/>
    <dgm:cxn modelId="{223B7174-11FC-47E4-A44C-569BD969C63F}" srcId="{0A2F4E23-90AD-4792-8DDD-E78F409C7E50}" destId="{7E9655C7-36DA-477E-A52B-9DBA6E7E4852}" srcOrd="11" destOrd="0" parTransId="{5D95DB82-B949-4E16-940A-C06B9E0BCE69}" sibTransId="{02840CBD-13D0-46CC-A6B8-493CC19B3835}"/>
    <dgm:cxn modelId="{574E65BF-46E3-482D-AE15-B9C221E01B6C}" srcId="{0A2F4E23-90AD-4792-8DDD-E78F409C7E50}" destId="{CDE06A71-0090-4603-8AB1-85CCD6C167DD}" srcOrd="0" destOrd="0" parTransId="{CFD6C9A1-46FE-41DA-86E2-DD6F727E01FB}" sibTransId="{F234B91B-B855-45E5-959A-EF46806C24D4}"/>
    <dgm:cxn modelId="{455CF5C7-2522-4AA8-9269-0881AD75479D}" type="presOf" srcId="{CDE06A71-0090-4603-8AB1-85CCD6C167DD}" destId="{30DC5E42-0D67-40D0-B3F3-B3432E9ABAA4}" srcOrd="0" destOrd="0" presId="urn:microsoft.com/office/officeart/2005/8/layout/vList3"/>
    <dgm:cxn modelId="{3BCA34F5-1D7A-4C38-8863-C1D1F8379011}" type="presOf" srcId="{1CF0F890-AFA8-4278-A92A-EAC212A3DAC8}" destId="{4E623671-9345-47F0-9F85-B35E597B36B5}" srcOrd="0" destOrd="0" presId="urn:microsoft.com/office/officeart/2005/8/layout/vList3"/>
    <dgm:cxn modelId="{F8E2451A-6ABF-4DA2-ADD5-44538A5995C9}" srcId="{0A2F4E23-90AD-4792-8DDD-E78F409C7E50}" destId="{DDD09E7E-019A-46FB-8B2F-A384A4B89532}" srcOrd="8" destOrd="0" parTransId="{D7A9BD08-D3A7-4519-9405-3D9A183E43B1}" sibTransId="{E4EAD37D-D590-4F61-80A1-EACA9A12FB12}"/>
    <dgm:cxn modelId="{CF213298-1DF8-4862-8A6D-0409335C710F}" srcId="{0A2F4E23-90AD-4792-8DDD-E78F409C7E50}" destId="{EE17CDA5-5BDC-4CE6-893E-4DAD7C2EFB8D}" srcOrd="7" destOrd="0" parTransId="{A9017453-8C1B-4E4E-A032-B3EC9FF05F73}" sibTransId="{C5333041-C5AA-4CC0-A806-2E13C9F12460}"/>
    <dgm:cxn modelId="{20ECC723-D277-4918-86E6-E5A7AD9AB11C}" type="presOf" srcId="{25EA53E9-D600-4AA3-B661-07FDF9FF6217}" destId="{510621C3-2276-4503-8E2D-720ED5FA8B1B}" srcOrd="0" destOrd="0" presId="urn:microsoft.com/office/officeart/2005/8/layout/vList3"/>
    <dgm:cxn modelId="{46E5C856-7EC7-4A43-BD43-4DD971E48F4F}" srcId="{0A2F4E23-90AD-4792-8DDD-E78F409C7E50}" destId="{5F21EC70-29F9-4E6A-BD6F-3A4533327B5F}" srcOrd="1" destOrd="0" parTransId="{9D1350CB-1E21-45D9-8031-3C2E482B6B91}" sibTransId="{B01A6B89-66BB-4A12-AFAC-251B91B1B0D0}"/>
    <dgm:cxn modelId="{A79CFB94-3B43-431B-B1D8-5F9B67F2E887}" srcId="{0A2F4E23-90AD-4792-8DDD-E78F409C7E50}" destId="{25EA53E9-D600-4AA3-B661-07FDF9FF6217}" srcOrd="6" destOrd="0" parTransId="{C4E00F12-154D-4CA2-B56C-08B1CA842EC1}" sibTransId="{9CAD6A31-A803-4A02-8A0E-CD4D146A31FD}"/>
    <dgm:cxn modelId="{C635E9C0-E49D-4F6F-BB5C-FA4261B18506}" type="presOf" srcId="{846DB1C9-67A4-4219-B200-5A62ED0421F7}" destId="{B37DC79E-C62F-4C5F-9E7C-EA36DF1913E1}" srcOrd="0" destOrd="0" presId="urn:microsoft.com/office/officeart/2005/8/layout/vList3"/>
    <dgm:cxn modelId="{56F3C1EF-74F2-4B4F-8752-89D8841789E8}" srcId="{0A2F4E23-90AD-4792-8DDD-E78F409C7E50}" destId="{7B9F9FAF-E49D-40DE-9A8E-CBE323610C52}" srcOrd="3" destOrd="0" parTransId="{1C65294A-1904-4A5C-8DC2-F1168954A48B}" sibTransId="{4C96981F-B202-466F-B0D9-BB676A3D109B}"/>
    <dgm:cxn modelId="{6A1E8435-70CD-4922-8D6F-0EBBBF55347E}" type="presOf" srcId="{EE17CDA5-5BDC-4CE6-893E-4DAD7C2EFB8D}" destId="{4C798A75-316D-4235-9510-FC32DD759AE6}" srcOrd="0" destOrd="0" presId="urn:microsoft.com/office/officeart/2005/8/layout/vList3"/>
    <dgm:cxn modelId="{49EC4D3D-C4B6-400E-9550-9A2D9B0A665A}" type="presOf" srcId="{5F21EC70-29F9-4E6A-BD6F-3A4533327B5F}" destId="{07C66851-5DAA-4D9C-8633-DF9904AC83F4}" srcOrd="0" destOrd="0" presId="urn:microsoft.com/office/officeart/2005/8/layout/vList3"/>
    <dgm:cxn modelId="{ACF16CFA-DEAF-4B19-9A21-F8C8649B3908}" srcId="{0A2F4E23-90AD-4792-8DDD-E78F409C7E50}" destId="{1CF0F890-AFA8-4278-A92A-EAC212A3DAC8}" srcOrd="5" destOrd="0" parTransId="{6ED4FAAD-7935-4566-8370-11650A402730}" sibTransId="{5734131C-AD0F-419B-9670-4BFA4E06B20D}"/>
    <dgm:cxn modelId="{B24C90D2-0188-46B2-9E11-02B8DC7C45C9}" type="presOf" srcId="{7E9655C7-36DA-477E-A52B-9DBA6E7E4852}" destId="{A3914D86-C5C5-479A-BA86-86526F8D3B3F}" srcOrd="0" destOrd="0" presId="urn:microsoft.com/office/officeart/2005/8/layout/vList3"/>
    <dgm:cxn modelId="{931A3418-A923-4378-A7C6-AB72A1ECB77A}" srcId="{0A2F4E23-90AD-4792-8DDD-E78F409C7E50}" destId="{43FF50F9-B9B4-4BC0-AC5A-C81E9ACC8BD4}" srcOrd="2" destOrd="0" parTransId="{62629AF7-E481-4518-B02F-92DA98C3F9CF}" sibTransId="{29CCB4AD-B02D-4548-AB49-8E17AD560375}"/>
    <dgm:cxn modelId="{90C674BD-6BD0-4947-87D1-8C9C0EC88D1E}" type="presOf" srcId="{7B9F9FAF-E49D-40DE-9A8E-CBE323610C52}" destId="{5A4DDC02-D0B0-4311-96B9-256AA42B0A43}" srcOrd="0" destOrd="0" presId="urn:microsoft.com/office/officeart/2005/8/layout/vList3"/>
    <dgm:cxn modelId="{0DF007DB-4297-42F7-B86C-A6981B465388}" srcId="{0A2F4E23-90AD-4792-8DDD-E78F409C7E50}" destId="{846DB1C9-67A4-4219-B200-5A62ED0421F7}" srcOrd="9" destOrd="0" parTransId="{9750FE85-0B3F-484C-BB9D-8F8BC02C2992}" sibTransId="{295EC9A7-FD6A-407D-B089-D15FD85B8636}"/>
    <dgm:cxn modelId="{008732AA-A8A8-4549-9890-330298920A20}" type="presOf" srcId="{DDD09E7E-019A-46FB-8B2F-A384A4B89532}" destId="{509B912C-2482-44B2-8FEB-218429361A35}" srcOrd="0" destOrd="0" presId="urn:microsoft.com/office/officeart/2005/8/layout/vList3"/>
    <dgm:cxn modelId="{89E9C933-91F7-45E0-AF05-08B984D7A9C4}" type="presOf" srcId="{43FF50F9-B9B4-4BC0-AC5A-C81E9ACC8BD4}" destId="{D87968BA-D8A2-49DD-A242-2A1C0277BBF8}" srcOrd="0" destOrd="0" presId="urn:microsoft.com/office/officeart/2005/8/layout/vList3"/>
    <dgm:cxn modelId="{E5F7C9C7-58DF-42C2-8EA0-4C4627B19F73}" srcId="{0A2F4E23-90AD-4792-8DDD-E78F409C7E50}" destId="{EF9AC6AD-0A02-45F7-B8E2-1EFF88D46E29}" srcOrd="4" destOrd="0" parTransId="{43D0B882-E792-4E0C-8B3D-23B09A403484}" sibTransId="{12BBFA30-AB3A-4934-AE7E-984D1E0A2A87}"/>
    <dgm:cxn modelId="{FA76DF8A-8BB5-4C17-B462-4FD8C9761686}" type="presOf" srcId="{EF9AC6AD-0A02-45F7-B8E2-1EFF88D46E29}" destId="{9346D307-6A8B-47A5-B3ED-AB5A54775BEC}" srcOrd="0" destOrd="0" presId="urn:microsoft.com/office/officeart/2005/8/layout/vList3"/>
    <dgm:cxn modelId="{147596D9-685C-4B87-8E19-DAC253EB9D46}" type="presOf" srcId="{0A2F4E23-90AD-4792-8DDD-E78F409C7E50}" destId="{F3981C9A-2C19-4EA2-A43A-DC54BBE9A89C}" srcOrd="0" destOrd="0" presId="urn:microsoft.com/office/officeart/2005/8/layout/vList3"/>
    <dgm:cxn modelId="{06B5B8C7-7067-401B-B16C-FC53C1558778}" type="presParOf" srcId="{F3981C9A-2C19-4EA2-A43A-DC54BBE9A89C}" destId="{4C5CCEF6-09EC-4FB0-AEBB-E097B7748B4E}" srcOrd="0" destOrd="0" presId="urn:microsoft.com/office/officeart/2005/8/layout/vList3"/>
    <dgm:cxn modelId="{76336240-A7E6-4D63-ACC1-63FEB3917959}" type="presParOf" srcId="{4C5CCEF6-09EC-4FB0-AEBB-E097B7748B4E}" destId="{34995EC5-FCD2-4A0B-B2D4-D3C6128B7707}" srcOrd="0" destOrd="0" presId="urn:microsoft.com/office/officeart/2005/8/layout/vList3"/>
    <dgm:cxn modelId="{EFC6350E-69EE-4419-94DE-FD32F7BBA57D}" type="presParOf" srcId="{4C5CCEF6-09EC-4FB0-AEBB-E097B7748B4E}" destId="{30DC5E42-0D67-40D0-B3F3-B3432E9ABAA4}" srcOrd="1" destOrd="0" presId="urn:microsoft.com/office/officeart/2005/8/layout/vList3"/>
    <dgm:cxn modelId="{1E95A2D9-5431-4071-87AC-9D6684ADAAC5}" type="presParOf" srcId="{F3981C9A-2C19-4EA2-A43A-DC54BBE9A89C}" destId="{9C9AED26-091C-48C5-B1D7-63808544CF5A}" srcOrd="1" destOrd="0" presId="urn:microsoft.com/office/officeart/2005/8/layout/vList3"/>
    <dgm:cxn modelId="{7BB1AEDE-19A8-4C3A-B8EB-77D83506BDA5}" type="presParOf" srcId="{F3981C9A-2C19-4EA2-A43A-DC54BBE9A89C}" destId="{0143FDA6-239B-4F2E-919E-2744501E6DAF}" srcOrd="2" destOrd="0" presId="urn:microsoft.com/office/officeart/2005/8/layout/vList3"/>
    <dgm:cxn modelId="{B2C4FF6E-44EB-4E4B-900A-60F5E6CDC483}" type="presParOf" srcId="{0143FDA6-239B-4F2E-919E-2744501E6DAF}" destId="{D31AB5AD-F826-483E-ADBA-688D52D6582C}" srcOrd="0" destOrd="0" presId="urn:microsoft.com/office/officeart/2005/8/layout/vList3"/>
    <dgm:cxn modelId="{9A0E9D9C-9D10-4F9E-B95C-668D45B8B449}" type="presParOf" srcId="{0143FDA6-239B-4F2E-919E-2744501E6DAF}" destId="{07C66851-5DAA-4D9C-8633-DF9904AC83F4}" srcOrd="1" destOrd="0" presId="urn:microsoft.com/office/officeart/2005/8/layout/vList3"/>
    <dgm:cxn modelId="{7E377D4A-8994-4309-A807-027924BACD86}" type="presParOf" srcId="{F3981C9A-2C19-4EA2-A43A-DC54BBE9A89C}" destId="{A5A96846-513A-4974-91EE-917D671C5406}" srcOrd="3" destOrd="0" presId="urn:microsoft.com/office/officeart/2005/8/layout/vList3"/>
    <dgm:cxn modelId="{A04757DE-5DDD-44D2-98BC-0981561FCC78}" type="presParOf" srcId="{F3981C9A-2C19-4EA2-A43A-DC54BBE9A89C}" destId="{19858F27-9578-4F9F-BD2B-675A52114D75}" srcOrd="4" destOrd="0" presId="urn:microsoft.com/office/officeart/2005/8/layout/vList3"/>
    <dgm:cxn modelId="{F0337166-3788-4DA0-BBF2-9921030C919A}" type="presParOf" srcId="{19858F27-9578-4F9F-BD2B-675A52114D75}" destId="{99CAFE9E-E8FB-47C4-8110-7BACD8A3A3AD}" srcOrd="0" destOrd="0" presId="urn:microsoft.com/office/officeart/2005/8/layout/vList3"/>
    <dgm:cxn modelId="{26FFE799-7BB8-436B-A32F-2CCC4342A7E7}" type="presParOf" srcId="{19858F27-9578-4F9F-BD2B-675A52114D75}" destId="{D87968BA-D8A2-49DD-A242-2A1C0277BBF8}" srcOrd="1" destOrd="0" presId="urn:microsoft.com/office/officeart/2005/8/layout/vList3"/>
    <dgm:cxn modelId="{8A583634-A151-41FC-8230-9113F640C3D6}" type="presParOf" srcId="{F3981C9A-2C19-4EA2-A43A-DC54BBE9A89C}" destId="{AB4A760D-D21C-4071-AFDA-6680C0371886}" srcOrd="5" destOrd="0" presId="urn:microsoft.com/office/officeart/2005/8/layout/vList3"/>
    <dgm:cxn modelId="{46EA4C75-BAF3-4B36-BE83-FFF0FFF5FF13}" type="presParOf" srcId="{F3981C9A-2C19-4EA2-A43A-DC54BBE9A89C}" destId="{E282F898-3404-4E28-8080-F0D5E9CE35A5}" srcOrd="6" destOrd="0" presId="urn:microsoft.com/office/officeart/2005/8/layout/vList3"/>
    <dgm:cxn modelId="{FCDD3D82-277B-4481-B27D-8E4C6D35FD57}" type="presParOf" srcId="{E282F898-3404-4E28-8080-F0D5E9CE35A5}" destId="{D61E33B0-90AB-40A3-B267-76455F846ED3}" srcOrd="0" destOrd="0" presId="urn:microsoft.com/office/officeart/2005/8/layout/vList3"/>
    <dgm:cxn modelId="{23693F6D-D6BD-4465-9FE3-1FFCC4AC049F}" type="presParOf" srcId="{E282F898-3404-4E28-8080-F0D5E9CE35A5}" destId="{5A4DDC02-D0B0-4311-96B9-256AA42B0A43}" srcOrd="1" destOrd="0" presId="urn:microsoft.com/office/officeart/2005/8/layout/vList3"/>
    <dgm:cxn modelId="{8FA41AE9-4922-468D-9118-E2C4D43A5C20}" type="presParOf" srcId="{F3981C9A-2C19-4EA2-A43A-DC54BBE9A89C}" destId="{D35C9E95-4733-4C04-AC2E-87FC6C73C275}" srcOrd="7" destOrd="0" presId="urn:microsoft.com/office/officeart/2005/8/layout/vList3"/>
    <dgm:cxn modelId="{6799FE6C-84A9-465B-B1A5-310607DE431A}" type="presParOf" srcId="{F3981C9A-2C19-4EA2-A43A-DC54BBE9A89C}" destId="{B83DAC33-B4A4-4E14-AB1A-94E342122A91}" srcOrd="8" destOrd="0" presId="urn:microsoft.com/office/officeart/2005/8/layout/vList3"/>
    <dgm:cxn modelId="{35998D69-BEE5-41FA-8855-607DF26F9855}" type="presParOf" srcId="{B83DAC33-B4A4-4E14-AB1A-94E342122A91}" destId="{FC70DFFD-C35B-45ED-93EA-C1D01D3047AD}" srcOrd="0" destOrd="0" presId="urn:microsoft.com/office/officeart/2005/8/layout/vList3"/>
    <dgm:cxn modelId="{090AB702-57C2-4B15-AA18-F93E6A3039FC}" type="presParOf" srcId="{B83DAC33-B4A4-4E14-AB1A-94E342122A91}" destId="{9346D307-6A8B-47A5-B3ED-AB5A54775BEC}" srcOrd="1" destOrd="0" presId="urn:microsoft.com/office/officeart/2005/8/layout/vList3"/>
    <dgm:cxn modelId="{88A33C13-1310-459C-A4A8-13E479C8CD12}" type="presParOf" srcId="{F3981C9A-2C19-4EA2-A43A-DC54BBE9A89C}" destId="{E8F3B031-6E74-4F6B-AF7A-A95AABAD3ABD}" srcOrd="9" destOrd="0" presId="urn:microsoft.com/office/officeart/2005/8/layout/vList3"/>
    <dgm:cxn modelId="{15C493C6-3D40-43D8-823E-93FF89A31B64}" type="presParOf" srcId="{F3981C9A-2C19-4EA2-A43A-DC54BBE9A89C}" destId="{524AC807-3503-49B5-B31A-6C61C5826A47}" srcOrd="10" destOrd="0" presId="urn:microsoft.com/office/officeart/2005/8/layout/vList3"/>
    <dgm:cxn modelId="{D49BC700-3517-4670-9AB5-EBCBE3163B48}" type="presParOf" srcId="{524AC807-3503-49B5-B31A-6C61C5826A47}" destId="{DD50B7E3-BF50-4D96-921A-584798D241E3}" srcOrd="0" destOrd="0" presId="urn:microsoft.com/office/officeart/2005/8/layout/vList3"/>
    <dgm:cxn modelId="{2B2360EA-2E31-4E0E-A9FA-EB8C52851C76}" type="presParOf" srcId="{524AC807-3503-49B5-B31A-6C61C5826A47}" destId="{4E623671-9345-47F0-9F85-B35E597B36B5}" srcOrd="1" destOrd="0" presId="urn:microsoft.com/office/officeart/2005/8/layout/vList3"/>
    <dgm:cxn modelId="{21A41178-7DFD-4005-B148-3165B0D43D13}" type="presParOf" srcId="{F3981C9A-2C19-4EA2-A43A-DC54BBE9A89C}" destId="{75C63838-C00D-49BC-AC92-8F230AE39F68}" srcOrd="11" destOrd="0" presId="urn:microsoft.com/office/officeart/2005/8/layout/vList3"/>
    <dgm:cxn modelId="{7FF71533-94FB-4774-B685-9B64BB64DD3C}" type="presParOf" srcId="{F3981C9A-2C19-4EA2-A43A-DC54BBE9A89C}" destId="{C895F41B-9189-4831-90C1-8714E79CE2F3}" srcOrd="12" destOrd="0" presId="urn:microsoft.com/office/officeart/2005/8/layout/vList3"/>
    <dgm:cxn modelId="{C22B3236-483B-420E-908F-737BF00C953D}" type="presParOf" srcId="{C895F41B-9189-4831-90C1-8714E79CE2F3}" destId="{ACC9ED20-2B52-4394-AD6B-956A62D46FAD}" srcOrd="0" destOrd="0" presId="urn:microsoft.com/office/officeart/2005/8/layout/vList3"/>
    <dgm:cxn modelId="{3C9EE11B-36D2-4D99-A3EA-803044BE32C2}" type="presParOf" srcId="{C895F41B-9189-4831-90C1-8714E79CE2F3}" destId="{510621C3-2276-4503-8E2D-720ED5FA8B1B}" srcOrd="1" destOrd="0" presId="urn:microsoft.com/office/officeart/2005/8/layout/vList3"/>
    <dgm:cxn modelId="{969B5FB7-181B-4E2C-8C9B-3DD6021D7EDF}" type="presParOf" srcId="{F3981C9A-2C19-4EA2-A43A-DC54BBE9A89C}" destId="{CCF4AF49-3518-43C1-8ED5-3295D144A68A}" srcOrd="13" destOrd="0" presId="urn:microsoft.com/office/officeart/2005/8/layout/vList3"/>
    <dgm:cxn modelId="{AE5FEFFE-A55F-4DE4-9E12-48A0ED2DCFFF}" type="presParOf" srcId="{F3981C9A-2C19-4EA2-A43A-DC54BBE9A89C}" destId="{B85148E1-BD88-4A69-9ECE-29997013D651}" srcOrd="14" destOrd="0" presId="urn:microsoft.com/office/officeart/2005/8/layout/vList3"/>
    <dgm:cxn modelId="{5F65084B-E20E-4E5F-8BA4-673180062793}" type="presParOf" srcId="{B85148E1-BD88-4A69-9ECE-29997013D651}" destId="{162ABE09-699C-4343-9515-57229ED793E2}" srcOrd="0" destOrd="0" presId="urn:microsoft.com/office/officeart/2005/8/layout/vList3"/>
    <dgm:cxn modelId="{2D7C75FD-39E0-4672-9C62-8158B5D1AE95}" type="presParOf" srcId="{B85148E1-BD88-4A69-9ECE-29997013D651}" destId="{4C798A75-316D-4235-9510-FC32DD759AE6}" srcOrd="1" destOrd="0" presId="urn:microsoft.com/office/officeart/2005/8/layout/vList3"/>
    <dgm:cxn modelId="{8BA39362-75F5-47C2-9B9A-D692BB525AFD}" type="presParOf" srcId="{F3981C9A-2C19-4EA2-A43A-DC54BBE9A89C}" destId="{43A1E650-979B-4F64-B411-439EE9622D93}" srcOrd="15" destOrd="0" presId="urn:microsoft.com/office/officeart/2005/8/layout/vList3"/>
    <dgm:cxn modelId="{03863C68-905A-494A-88F9-EE98AE68B7A3}" type="presParOf" srcId="{F3981C9A-2C19-4EA2-A43A-DC54BBE9A89C}" destId="{3B638B32-8C2A-4F76-8BB2-11B29BF8A756}" srcOrd="16" destOrd="0" presId="urn:microsoft.com/office/officeart/2005/8/layout/vList3"/>
    <dgm:cxn modelId="{25061800-7C53-454A-AB82-A2D47E7BCEA0}" type="presParOf" srcId="{3B638B32-8C2A-4F76-8BB2-11B29BF8A756}" destId="{C24F80B8-D44B-4B43-92E2-2FEF23E1C7E9}" srcOrd="0" destOrd="0" presId="urn:microsoft.com/office/officeart/2005/8/layout/vList3"/>
    <dgm:cxn modelId="{E99CCA4D-6D2F-4BAF-8CA5-7B0B8976A4FC}" type="presParOf" srcId="{3B638B32-8C2A-4F76-8BB2-11B29BF8A756}" destId="{509B912C-2482-44B2-8FEB-218429361A35}" srcOrd="1" destOrd="0" presId="urn:microsoft.com/office/officeart/2005/8/layout/vList3"/>
    <dgm:cxn modelId="{8E06A404-25FE-401D-9B55-341078B63C2B}" type="presParOf" srcId="{F3981C9A-2C19-4EA2-A43A-DC54BBE9A89C}" destId="{DFC9576E-8F43-4C75-9D46-05ACC5F48C0B}" srcOrd="17" destOrd="0" presId="urn:microsoft.com/office/officeart/2005/8/layout/vList3"/>
    <dgm:cxn modelId="{28684F07-4151-4DAE-972D-8701F166CF2F}" type="presParOf" srcId="{F3981C9A-2C19-4EA2-A43A-DC54BBE9A89C}" destId="{CA81141F-9A33-454A-9EC9-7DFC60925565}" srcOrd="18" destOrd="0" presId="urn:microsoft.com/office/officeart/2005/8/layout/vList3"/>
    <dgm:cxn modelId="{D48E06E0-57C7-4F83-8416-DBAA10202D27}" type="presParOf" srcId="{CA81141F-9A33-454A-9EC9-7DFC60925565}" destId="{40BE2F3D-61D1-43CE-8BE5-164903E339B5}" srcOrd="0" destOrd="0" presId="urn:microsoft.com/office/officeart/2005/8/layout/vList3"/>
    <dgm:cxn modelId="{64770D14-9D3A-42BE-A3EA-DD60AB6617F8}" type="presParOf" srcId="{CA81141F-9A33-454A-9EC9-7DFC60925565}" destId="{B37DC79E-C62F-4C5F-9E7C-EA36DF1913E1}" srcOrd="1" destOrd="0" presId="urn:microsoft.com/office/officeart/2005/8/layout/vList3"/>
    <dgm:cxn modelId="{6094C607-07A5-4BD9-BF4F-344690C9F54F}" type="presParOf" srcId="{F3981C9A-2C19-4EA2-A43A-DC54BBE9A89C}" destId="{CE98E607-2C56-4038-9349-31F5528F504C}" srcOrd="19" destOrd="0" presId="urn:microsoft.com/office/officeart/2005/8/layout/vList3"/>
    <dgm:cxn modelId="{8C704034-0814-401C-9EE1-1B5132492B38}" type="presParOf" srcId="{F3981C9A-2C19-4EA2-A43A-DC54BBE9A89C}" destId="{3EECA1BA-D8AB-41F7-A067-D68DA7EE1DAB}" srcOrd="20" destOrd="0" presId="urn:microsoft.com/office/officeart/2005/8/layout/vList3"/>
    <dgm:cxn modelId="{D0254394-8A6E-466F-A731-59051A067A90}" type="presParOf" srcId="{3EECA1BA-D8AB-41F7-A067-D68DA7EE1DAB}" destId="{652706FE-D2CF-4715-A18E-1460A79B36FB}" srcOrd="0" destOrd="0" presId="urn:microsoft.com/office/officeart/2005/8/layout/vList3"/>
    <dgm:cxn modelId="{95356F57-67F3-4DE8-A914-CC879639B370}" type="presParOf" srcId="{3EECA1BA-D8AB-41F7-A067-D68DA7EE1DAB}" destId="{A7C284A3-41BC-4078-BC43-0FD03EB52858}" srcOrd="1" destOrd="0" presId="urn:microsoft.com/office/officeart/2005/8/layout/vList3"/>
    <dgm:cxn modelId="{96DEC577-835D-4CDC-BDB4-7D94068EDFCA}" type="presParOf" srcId="{F3981C9A-2C19-4EA2-A43A-DC54BBE9A89C}" destId="{F3F927E3-2885-4A97-80CD-CE4B2FE5446B}" srcOrd="21" destOrd="0" presId="urn:microsoft.com/office/officeart/2005/8/layout/vList3"/>
    <dgm:cxn modelId="{553D812B-F272-4126-AFF7-812F3C7661EA}" type="presParOf" srcId="{F3981C9A-2C19-4EA2-A43A-DC54BBE9A89C}" destId="{5D453DF7-EBA7-4023-84BA-DFF6C15BCF5F}" srcOrd="22" destOrd="0" presId="urn:microsoft.com/office/officeart/2005/8/layout/vList3"/>
    <dgm:cxn modelId="{3F94EF1D-AC40-4593-9F27-EB22681365E9}" type="presParOf" srcId="{5D453DF7-EBA7-4023-84BA-DFF6C15BCF5F}" destId="{B32C26BD-F863-4025-9730-665B770A59E5}" srcOrd="0" destOrd="0" presId="urn:microsoft.com/office/officeart/2005/8/layout/vList3"/>
    <dgm:cxn modelId="{DE1F87EC-2909-49F8-9376-4FAB0E52D03D}" type="presParOf" srcId="{5D453DF7-EBA7-4023-84BA-DFF6C15BCF5F}" destId="{A3914D86-C5C5-479A-BA86-86526F8D3B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6C5092-8DBA-47EC-9B0F-17DA4982F8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4412140-5993-41E1-8F38-446EBAFD7E16}">
      <dgm:prSet phldrT="[Texto]"/>
      <dgm:spPr/>
      <dgm:t>
        <a:bodyPr/>
        <a:lstStyle/>
        <a:p>
          <a:r>
            <a:rPr lang="es-CL" dirty="0" smtClean="0"/>
            <a:t>Contar con Catálogo Actualizado</a:t>
          </a:r>
          <a:endParaRPr lang="es-CL" dirty="0"/>
        </a:p>
      </dgm:t>
    </dgm:pt>
    <dgm:pt modelId="{56354306-77C2-46D2-AD46-160D14F1BFFC}" type="parTrans" cxnId="{46C012FF-86DC-451E-9F3F-67923ED12D69}">
      <dgm:prSet/>
      <dgm:spPr/>
      <dgm:t>
        <a:bodyPr/>
        <a:lstStyle/>
        <a:p>
          <a:endParaRPr lang="es-CL"/>
        </a:p>
      </dgm:t>
    </dgm:pt>
    <dgm:pt modelId="{BA650D9F-7A5D-4AA8-902F-1349C3C1D86C}" type="sibTrans" cxnId="{46C012FF-86DC-451E-9F3F-67923ED12D69}">
      <dgm:prSet/>
      <dgm:spPr/>
      <dgm:t>
        <a:bodyPr/>
        <a:lstStyle/>
        <a:p>
          <a:endParaRPr lang="es-CL"/>
        </a:p>
      </dgm:t>
    </dgm:pt>
    <dgm:pt modelId="{52B49F7F-0372-4D93-B84D-7EE8F247D488}">
      <dgm:prSet phldrT="[Texto]"/>
      <dgm:spPr/>
      <dgm:t>
        <a:bodyPr/>
        <a:lstStyle/>
        <a:p>
          <a:r>
            <a:rPr lang="es-CL" dirty="0" smtClean="0"/>
            <a:t>Capacitar en Perfiles Ocupacionales</a:t>
          </a:r>
          <a:endParaRPr lang="es-CL" dirty="0"/>
        </a:p>
      </dgm:t>
    </dgm:pt>
    <dgm:pt modelId="{B752A9E5-E84E-41A1-83DB-C33EF51FBE68}" type="parTrans" cxnId="{60FBDD8F-6139-472D-8D43-34032381F6BA}">
      <dgm:prSet/>
      <dgm:spPr/>
      <dgm:t>
        <a:bodyPr/>
        <a:lstStyle/>
        <a:p>
          <a:endParaRPr lang="es-CL"/>
        </a:p>
      </dgm:t>
    </dgm:pt>
    <dgm:pt modelId="{D616264B-EE11-4092-9381-35F5C5137068}" type="sibTrans" cxnId="{60FBDD8F-6139-472D-8D43-34032381F6BA}">
      <dgm:prSet/>
      <dgm:spPr/>
      <dgm:t>
        <a:bodyPr/>
        <a:lstStyle/>
        <a:p>
          <a:endParaRPr lang="es-CL"/>
        </a:p>
      </dgm:t>
    </dgm:pt>
    <dgm:pt modelId="{354A9B98-6ED5-43F1-8A47-30689F9288A5}">
      <dgm:prSet phldrT="[Texto]"/>
      <dgm:spPr/>
      <dgm:t>
        <a:bodyPr/>
        <a:lstStyle/>
        <a:p>
          <a:r>
            <a:rPr lang="es-CL" dirty="0" smtClean="0"/>
            <a:t>Certificar Competencias  de funcionarios municipales</a:t>
          </a:r>
          <a:endParaRPr lang="es-CL" dirty="0"/>
        </a:p>
      </dgm:t>
    </dgm:pt>
    <dgm:pt modelId="{FE590644-D6AE-4F1B-8FEA-5539E65C13A0}" type="parTrans" cxnId="{94248DBF-7C1F-4B83-AC35-5908C8CA5EA1}">
      <dgm:prSet/>
      <dgm:spPr/>
      <dgm:t>
        <a:bodyPr/>
        <a:lstStyle/>
        <a:p>
          <a:endParaRPr lang="es-CL"/>
        </a:p>
      </dgm:t>
    </dgm:pt>
    <dgm:pt modelId="{C6BBEE15-142A-43D8-942E-3054AF388C6C}" type="sibTrans" cxnId="{94248DBF-7C1F-4B83-AC35-5908C8CA5EA1}">
      <dgm:prSet/>
      <dgm:spPr/>
      <dgm:t>
        <a:bodyPr/>
        <a:lstStyle/>
        <a:p>
          <a:endParaRPr lang="es-CL"/>
        </a:p>
      </dgm:t>
    </dgm:pt>
    <dgm:pt modelId="{926A5750-EB5B-498F-8359-BFC742F48246}" type="pres">
      <dgm:prSet presAssocID="{346C5092-8DBA-47EC-9B0F-17DA4982F81C}" presName="CompostProcess" presStyleCnt="0">
        <dgm:presLayoutVars>
          <dgm:dir/>
          <dgm:resizeHandles val="exact"/>
        </dgm:presLayoutVars>
      </dgm:prSet>
      <dgm:spPr/>
    </dgm:pt>
    <dgm:pt modelId="{F99B448B-B20D-4DE8-B7C3-BB513E31FB7A}" type="pres">
      <dgm:prSet presAssocID="{346C5092-8DBA-47EC-9B0F-17DA4982F81C}" presName="arrow" presStyleLbl="bgShp" presStyleIdx="0" presStyleCnt="1"/>
      <dgm:spPr/>
    </dgm:pt>
    <dgm:pt modelId="{C246B6DB-28B1-4859-8033-DFAC387F1ECC}" type="pres">
      <dgm:prSet presAssocID="{346C5092-8DBA-47EC-9B0F-17DA4982F81C}" presName="linearProcess" presStyleCnt="0"/>
      <dgm:spPr/>
    </dgm:pt>
    <dgm:pt modelId="{E6EE17E8-3B99-441E-ABED-F2A08955F03B}" type="pres">
      <dgm:prSet presAssocID="{D4412140-5993-41E1-8F38-446EBAFD7E1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A723105-DB5F-4E31-827B-22DF99273CE8}" type="pres">
      <dgm:prSet presAssocID="{BA650D9F-7A5D-4AA8-902F-1349C3C1D86C}" presName="sibTrans" presStyleCnt="0"/>
      <dgm:spPr/>
    </dgm:pt>
    <dgm:pt modelId="{BFBF46BD-A494-400F-9B0C-6A4766D56AB6}" type="pres">
      <dgm:prSet presAssocID="{52B49F7F-0372-4D93-B84D-7EE8F247D48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5866D31-8E24-49DB-9302-E5DB98C70D0B}" type="pres">
      <dgm:prSet presAssocID="{D616264B-EE11-4092-9381-35F5C5137068}" presName="sibTrans" presStyleCnt="0"/>
      <dgm:spPr/>
    </dgm:pt>
    <dgm:pt modelId="{A107976C-9332-4B4A-880C-4AEEAE39F1CF}" type="pres">
      <dgm:prSet presAssocID="{354A9B98-6ED5-43F1-8A47-30689F9288A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4248DBF-7C1F-4B83-AC35-5908C8CA5EA1}" srcId="{346C5092-8DBA-47EC-9B0F-17DA4982F81C}" destId="{354A9B98-6ED5-43F1-8A47-30689F9288A5}" srcOrd="2" destOrd="0" parTransId="{FE590644-D6AE-4F1B-8FEA-5539E65C13A0}" sibTransId="{C6BBEE15-142A-43D8-942E-3054AF388C6C}"/>
    <dgm:cxn modelId="{60FBDD8F-6139-472D-8D43-34032381F6BA}" srcId="{346C5092-8DBA-47EC-9B0F-17DA4982F81C}" destId="{52B49F7F-0372-4D93-B84D-7EE8F247D488}" srcOrd="1" destOrd="0" parTransId="{B752A9E5-E84E-41A1-83DB-C33EF51FBE68}" sibTransId="{D616264B-EE11-4092-9381-35F5C5137068}"/>
    <dgm:cxn modelId="{2E597A91-E317-4683-8319-0F1154096214}" type="presOf" srcId="{52B49F7F-0372-4D93-B84D-7EE8F247D488}" destId="{BFBF46BD-A494-400F-9B0C-6A4766D56AB6}" srcOrd="0" destOrd="0" presId="urn:microsoft.com/office/officeart/2005/8/layout/hProcess9"/>
    <dgm:cxn modelId="{ED3A5587-248B-4DBD-8E5C-D0DBA1C0412D}" type="presOf" srcId="{354A9B98-6ED5-43F1-8A47-30689F9288A5}" destId="{A107976C-9332-4B4A-880C-4AEEAE39F1CF}" srcOrd="0" destOrd="0" presId="urn:microsoft.com/office/officeart/2005/8/layout/hProcess9"/>
    <dgm:cxn modelId="{46C012FF-86DC-451E-9F3F-67923ED12D69}" srcId="{346C5092-8DBA-47EC-9B0F-17DA4982F81C}" destId="{D4412140-5993-41E1-8F38-446EBAFD7E16}" srcOrd="0" destOrd="0" parTransId="{56354306-77C2-46D2-AD46-160D14F1BFFC}" sibTransId="{BA650D9F-7A5D-4AA8-902F-1349C3C1D86C}"/>
    <dgm:cxn modelId="{0194E932-19A4-446E-A8D4-B6011E34C935}" type="presOf" srcId="{346C5092-8DBA-47EC-9B0F-17DA4982F81C}" destId="{926A5750-EB5B-498F-8359-BFC742F48246}" srcOrd="0" destOrd="0" presId="urn:microsoft.com/office/officeart/2005/8/layout/hProcess9"/>
    <dgm:cxn modelId="{84C5865B-F98C-4520-BB4B-2E9E727B463C}" type="presOf" srcId="{D4412140-5993-41E1-8F38-446EBAFD7E16}" destId="{E6EE17E8-3B99-441E-ABED-F2A08955F03B}" srcOrd="0" destOrd="0" presId="urn:microsoft.com/office/officeart/2005/8/layout/hProcess9"/>
    <dgm:cxn modelId="{3008A181-53F5-4092-BB3F-1E21DDE7F034}" type="presParOf" srcId="{926A5750-EB5B-498F-8359-BFC742F48246}" destId="{F99B448B-B20D-4DE8-B7C3-BB513E31FB7A}" srcOrd="0" destOrd="0" presId="urn:microsoft.com/office/officeart/2005/8/layout/hProcess9"/>
    <dgm:cxn modelId="{49A8DFF4-14B7-4299-B478-5A45843BBB4D}" type="presParOf" srcId="{926A5750-EB5B-498F-8359-BFC742F48246}" destId="{C246B6DB-28B1-4859-8033-DFAC387F1ECC}" srcOrd="1" destOrd="0" presId="urn:microsoft.com/office/officeart/2005/8/layout/hProcess9"/>
    <dgm:cxn modelId="{00C32E8E-6342-4915-ABE0-41C90DE94830}" type="presParOf" srcId="{C246B6DB-28B1-4859-8033-DFAC387F1ECC}" destId="{E6EE17E8-3B99-441E-ABED-F2A08955F03B}" srcOrd="0" destOrd="0" presId="urn:microsoft.com/office/officeart/2005/8/layout/hProcess9"/>
    <dgm:cxn modelId="{321B61AB-4F8A-4CE4-9178-591BB78F94CB}" type="presParOf" srcId="{C246B6DB-28B1-4859-8033-DFAC387F1ECC}" destId="{6A723105-DB5F-4E31-827B-22DF99273CE8}" srcOrd="1" destOrd="0" presId="urn:microsoft.com/office/officeart/2005/8/layout/hProcess9"/>
    <dgm:cxn modelId="{FB9DFAA4-5A07-4C7A-A30B-1EF7067442C5}" type="presParOf" srcId="{C246B6DB-28B1-4859-8033-DFAC387F1ECC}" destId="{BFBF46BD-A494-400F-9B0C-6A4766D56AB6}" srcOrd="2" destOrd="0" presId="urn:microsoft.com/office/officeart/2005/8/layout/hProcess9"/>
    <dgm:cxn modelId="{751E3306-52B5-4D9E-A769-ACABD750A71B}" type="presParOf" srcId="{C246B6DB-28B1-4859-8033-DFAC387F1ECC}" destId="{35866D31-8E24-49DB-9302-E5DB98C70D0B}" srcOrd="3" destOrd="0" presId="urn:microsoft.com/office/officeart/2005/8/layout/hProcess9"/>
    <dgm:cxn modelId="{BD1B2961-FF02-4235-9E1A-6CB877EC350A}" type="presParOf" srcId="{C246B6DB-28B1-4859-8033-DFAC387F1ECC}" destId="{A107976C-9332-4B4A-880C-4AEEAE39F1C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B7B1819-71BF-4AC8-B5AE-DB2393527B0A}" type="datetimeFigureOut">
              <a:rPr lang="es-CL" smtClean="0"/>
              <a:t>14-11-2016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1C9C1C6-78AE-4320-AF4C-F328DEFCA3F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0267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7260679-BAFD-4AFE-B044-D0F3C26FD2DE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11/14/2016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70B4-295E-406A-9A45-8C05A1DE5F1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9036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46A4-4EF9-4972-B015-7298E3885FEB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15852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40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32C0-2FCD-4DDE-B78D-2C1D524F5472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9155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704-BBD0-4D20-82A5-A78603975DC3}" type="datetimeFigureOut">
              <a:rPr lang="es-CL" smtClean="0"/>
              <a:t>14-11-2016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DCEB-9E3C-43B1-B3BA-51C271F91FC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597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704-BBD0-4D20-82A5-A78603975DC3}" type="datetimeFigureOut">
              <a:rPr lang="es-CL" smtClean="0"/>
              <a:t>14-11-2016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DCEB-9E3C-43B1-B3BA-51C271F91FC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826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704-BBD0-4D20-82A5-A78603975DC3}" type="datetimeFigureOut">
              <a:rPr lang="es-CL" smtClean="0"/>
              <a:t>14-11-2016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DCEB-9E3C-43B1-B3BA-51C271F91FC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5737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704-BBD0-4D20-82A5-A78603975DC3}" type="datetimeFigureOut">
              <a:rPr lang="es-CL" smtClean="0"/>
              <a:t>14-11-2016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DCEB-9E3C-43B1-B3BA-51C271F91FC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926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704-BBD0-4D20-82A5-A78603975DC3}" type="datetimeFigureOut">
              <a:rPr lang="es-CL" smtClean="0"/>
              <a:t>14-11-2016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DCEB-9E3C-43B1-B3BA-51C271F91FC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217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704-BBD0-4D20-82A5-A78603975DC3}" type="datetimeFigureOut">
              <a:rPr lang="es-CL" smtClean="0"/>
              <a:t>14-11-2016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DCEB-9E3C-43B1-B3BA-51C271F91FC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072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704-BBD0-4D20-82A5-A78603975DC3}" type="datetimeFigureOut">
              <a:rPr lang="es-CL" smtClean="0"/>
              <a:t>14-11-2016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DCEB-9E3C-43B1-B3BA-51C271F91FC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97905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704-BBD0-4D20-82A5-A78603975DC3}" type="datetimeFigureOut">
              <a:rPr lang="es-CL" smtClean="0"/>
              <a:t>14-11-2016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DCEB-9E3C-43B1-B3BA-51C271F91FC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6281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69F5-65C9-43B9-AF15-70EC2E376F4C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682107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704-BBD0-4D20-82A5-A78603975DC3}" type="datetimeFigureOut">
              <a:rPr lang="es-CL" smtClean="0"/>
              <a:t>14-11-2016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DCEB-9E3C-43B1-B3BA-51C271F91FC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941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704-BBD0-4D20-82A5-A78603975DC3}" type="datetimeFigureOut">
              <a:rPr lang="es-CL" smtClean="0"/>
              <a:t>14-11-2016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DCEB-9E3C-43B1-B3BA-51C271F91FC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28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4704-BBD0-4D20-82A5-A78603975DC3}" type="datetimeFigureOut">
              <a:rPr lang="es-CL" smtClean="0"/>
              <a:t>14-11-2016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DCEB-9E3C-43B1-B3BA-51C271F91FC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9684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7216-B291-4F04-8BA8-E911B0527865}" type="datetimeFigureOut">
              <a:rPr lang="es-ES" altLang="es-CL"/>
              <a:pPr>
                <a:defRPr/>
              </a:pPr>
              <a:t>14/11/2016</a:t>
            </a:fld>
            <a:endParaRPr lang="es-ES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2D2E2D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2588-932C-4037-863F-22E758D2C0D6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55687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207FE-927B-466A-A232-ABAF95401CC3}" type="datetimeFigureOut">
              <a:rPr lang="es-ES" altLang="es-CL"/>
              <a:pPr>
                <a:defRPr/>
              </a:pPr>
              <a:t>14/11/2016</a:t>
            </a:fld>
            <a:endParaRPr lang="es-ES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2D2E2D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351F-EB8D-40BF-A2C1-63174F486C28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793001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1FF2D-45F4-4E77-BC7D-FFEF5F65F7E6}" type="datetimeFigureOut">
              <a:rPr lang="es-ES" altLang="es-CL"/>
              <a:pPr>
                <a:defRPr/>
              </a:pPr>
              <a:t>14/11/2016</a:t>
            </a:fld>
            <a:endParaRPr lang="es-ES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2D2E2D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0FC3-E3E6-4D94-AE02-578B044F1D1E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051294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40B0-9D59-4E4D-A297-C09FE267235B}" type="datetimeFigureOut">
              <a:rPr lang="es-ES" altLang="es-CL"/>
              <a:pPr>
                <a:defRPr/>
              </a:pPr>
              <a:t>14/11/2016</a:t>
            </a:fld>
            <a:endParaRPr lang="es-ES" altLang="es-CL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2D2E2D">
                  <a:tint val="75000"/>
                </a:srgb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1AE4-E539-4350-858E-B95D863013A7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034296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DCB6F-45D8-4EB5-BBF7-A9D033A631B3}" type="datetimeFigureOut">
              <a:rPr lang="es-ES" altLang="es-CL"/>
              <a:pPr>
                <a:defRPr/>
              </a:pPr>
              <a:t>14/11/2016</a:t>
            </a:fld>
            <a:endParaRPr lang="es-ES" altLang="es-C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2D2E2D">
                  <a:tint val="75000"/>
                </a:srgb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837F-DD94-4034-BD4B-B383CDEE86C1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313337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AF0E-A706-4EB0-9468-098E0F418E8D}" type="datetimeFigureOut">
              <a:rPr lang="es-ES" altLang="es-CL"/>
              <a:pPr>
                <a:defRPr/>
              </a:pPr>
              <a:t>14/11/2016</a:t>
            </a:fld>
            <a:endParaRPr lang="es-ES" altLang="es-CL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2D2E2D">
                  <a:tint val="75000"/>
                </a:srgb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A34E-2B4B-4437-B2BB-FEC08372D956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299128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4494-2A17-4080-ACE8-3F806625ECD2}" type="datetimeFigureOut">
              <a:rPr lang="es-ES" altLang="es-CL"/>
              <a:pPr>
                <a:defRPr/>
              </a:pPr>
              <a:t>14/11/2016</a:t>
            </a:fld>
            <a:endParaRPr lang="es-ES" altLang="es-CL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2D2E2D">
                  <a:tint val="75000"/>
                </a:srgb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099E4-FD31-481A-B69E-7FB8A85E892F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86215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B88FB4F-F785-4370-A06D-BABC317A6EF3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11/14/2016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7741-5C72-4335-9A06-9EAA2546651D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13741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3514" y="1156666"/>
            <a:ext cx="3302004" cy="4969501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700">
                <a:solidFill>
                  <a:srgbClr val="11908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63513" y="546917"/>
            <a:ext cx="3308022" cy="729367"/>
          </a:xfr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E310-4B12-45CC-A22E-73E446470A62}" type="datetimeFigureOut">
              <a:rPr lang="es-ES" altLang="es-CL"/>
              <a:pPr>
                <a:defRPr/>
              </a:pPr>
              <a:t>14/11/2016</a:t>
            </a:fld>
            <a:endParaRPr lang="es-ES" altLang="es-C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2D2E2D">
                  <a:tint val="75000"/>
                </a:srgb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C629-4E93-434B-AA5C-FE136E6F0369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651801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0D2A9-F056-4587-96B9-918A68861A80}" type="datetimeFigureOut">
              <a:rPr lang="es-ES" altLang="es-CL"/>
              <a:pPr>
                <a:defRPr/>
              </a:pPr>
              <a:t>14/11/2016</a:t>
            </a:fld>
            <a:endParaRPr lang="es-ES" altLang="es-CL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2D2E2D">
                  <a:tint val="75000"/>
                </a:srgb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A078-D33D-4957-AA81-560FB27B3D2E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4220972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8B52-A1F1-4B83-A21E-7882C5A6539E}" type="datetimeFigureOut">
              <a:rPr lang="es-ES" altLang="es-CL"/>
              <a:pPr>
                <a:defRPr/>
              </a:pPr>
              <a:t>14/11/2016</a:t>
            </a:fld>
            <a:endParaRPr lang="es-ES" altLang="es-C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2D2E2D">
                  <a:tint val="75000"/>
                </a:srgb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0DAD-4371-48EF-8093-071323E33075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054197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EC32-DC31-488A-A32E-BD4EFAB36587}" type="datetimeFigureOut">
              <a:rPr lang="es-ES" altLang="es-CL"/>
              <a:pPr>
                <a:defRPr/>
              </a:pPr>
              <a:t>14/11/2016</a:t>
            </a:fld>
            <a:endParaRPr lang="es-ES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2D2E2D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F135-C77F-420F-BF40-D40D7F015E78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96557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9FB4-7F9E-4F20-A084-5D0C1572F0FC}" type="datetimeFigureOut">
              <a:rPr lang="es-ES" altLang="es-CL"/>
              <a:pPr>
                <a:defRPr/>
              </a:pPr>
              <a:t>14/11/2016</a:t>
            </a:fld>
            <a:endParaRPr lang="es-ES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2D2E2D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C321-C202-4094-9281-3A4205F99D90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485676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E244C-D08D-4D4F-9515-63108B616FCB}" type="datetimeFigureOut">
              <a:rPr lang="es-ES"/>
              <a:pPr/>
              <a:t>14/11/2016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7029-2ED7-4D98-A747-31575AFBA99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587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A8DE4-474C-4475-BB41-A04CE4371117}" type="datetimeFigureOut">
              <a:rPr lang="es-ES"/>
              <a:pPr/>
              <a:t>14/11/2016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5AA2-A743-4E9B-BB73-0519E5FECE0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130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A4717D-7C58-4421-8C5C-FDD960C830DB}" type="datetimeFigureOut">
              <a:rPr lang="es-ES"/>
              <a:pPr/>
              <a:t>14/11/2016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7DFD0-9CE6-46D8-8F56-64F6C29294B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153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0C2B0-9DD5-425A-A972-BD42BBB974AF}" type="datetimeFigureOut">
              <a:rPr lang="es-ES"/>
              <a:pPr/>
              <a:t>14/11/2016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AFED-BAC4-4144-8C78-057977DC8B3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102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E95EB-0688-44DF-9AA4-E2542B3CDF23}" type="datetimeFigureOut">
              <a:rPr lang="es-ES"/>
              <a:pPr/>
              <a:t>14/11/2016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FF11F-F1CF-47DF-AFF0-B525934C111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14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50DD45-8E12-4B16-BF6F-4D1BA348EEB5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11/14/2016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6D1A-B7FE-4367-A0EF-4602CAC7618D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996189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4A9136-5CE5-4748-B59D-8C057B62D715}" type="datetimeFigureOut">
              <a:rPr lang="es-ES"/>
              <a:pPr/>
              <a:t>14/11/2016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191F1-582A-4941-95EE-34DD3AB5E41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279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4325E-33A3-4282-A88C-AF635915E0B5}" type="datetimeFigureOut">
              <a:rPr lang="es-ES"/>
              <a:pPr/>
              <a:t>14/11/2016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E8141-F44F-4B50-A215-F220705B099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535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9CC936-2D80-4F87-BA10-00BF76DE607D}" type="datetimeFigureOut">
              <a:rPr lang="es-ES"/>
              <a:pPr/>
              <a:t>14/11/2016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B5CDA-7013-49CC-BCE9-4D314D6F59F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977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BFA217-26B4-4D4A-97A4-B0450E2797A3}" type="datetimeFigureOut">
              <a:rPr lang="es-ES"/>
              <a:pPr/>
              <a:t>14/11/2016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1973D-580D-4660-AB89-E07EA228B3A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365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874378-EE12-4544-896A-A71AA16C4404}" type="datetimeFigureOut">
              <a:rPr lang="es-ES"/>
              <a:pPr/>
              <a:t>14/11/2016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BBA12-A4CD-4459-8D5C-206250BF08E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730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D7841-CBE1-4E7C-9517-CFF721EFE484}" type="datetimeFigureOut">
              <a:rPr lang="es-ES"/>
              <a:pPr/>
              <a:t>14/11/2016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79568-6C6E-4751-940E-E2E1CFE68D0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39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6911127-EECD-4EBE-B77A-4957D4C668D9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11/14/2016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8644-E1D0-4E6A-8C3A-E25B5C50A3B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56096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1366-0ACD-4A82-A9BC-BB53D3832EAE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99869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125F-5352-47C3-BBFC-1AC6D6629382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69364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A51F-9A01-46D4-AEC7-C7519871A824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53236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4E83-D734-46D8-984D-9C3FA6F6159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161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1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1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2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 smtClean="0">
                <a:ea typeface="ヒラギノ角ゴ Pro W3" charset="-128"/>
              </a:rPr>
              <a:t>Gobierno de Chile | Ministerio del Interior</a:t>
            </a:r>
            <a:endParaRPr lang="es-ES_tradnl" dirty="0"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2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9D7122-9A91-4200-AFED-CF6691CB52C2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 dirty="0">
              <a:ea typeface="ヒラギノ角ゴ Pro W3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800" dirty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4" y="2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800" dirty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800" dirty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4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800" dirty="0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66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anose="020B060403050404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anose="020B060403050404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anose="020B060403050404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anose="020B060403050404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 smtClean="0">
                <a:ea typeface="ヒラギノ角ゴ Pro W3" charset="-128"/>
              </a:rPr>
              <a:t>Gobierno de Chile | Ministerio del Interior</a:t>
            </a:r>
            <a:endParaRPr lang="es-ES_tradnl" dirty="0"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9D7122-9A91-4200-AFED-CF6691CB52C2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191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536576" y="275167"/>
            <a:ext cx="8150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Clic para editar título</a:t>
            </a:r>
            <a:endParaRPr lang="es-ES" altLang="es-CL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536576" y="1600201"/>
            <a:ext cx="8150225" cy="399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Haga clic para modificar el estilo de texto del patrón</a:t>
            </a:r>
          </a:p>
          <a:p>
            <a:pPr lvl="1"/>
            <a:r>
              <a:rPr lang="es-ES_tradnl" altLang="es-CL" smtClean="0"/>
              <a:t>Segundo nivel</a:t>
            </a:r>
          </a:p>
          <a:p>
            <a:pPr lvl="2"/>
            <a:r>
              <a:rPr lang="es-ES_tradnl" altLang="es-CL" smtClean="0"/>
              <a:t>Tercer nivel</a:t>
            </a:r>
          </a:p>
          <a:p>
            <a:pPr lvl="3"/>
            <a:r>
              <a:rPr lang="es-ES_tradnl" altLang="es-CL" smtClean="0"/>
              <a:t>Cuarto nivel</a:t>
            </a:r>
          </a:p>
          <a:p>
            <a:pPr lvl="4"/>
            <a:r>
              <a:rPr lang="es-ES_tradnl" altLang="es-CL" smtClean="0"/>
              <a:t>Quinto nivel</a:t>
            </a:r>
            <a:endParaRPr lang="es-ES" altLang="es-CL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E8E8E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E8A6917-2F6E-4CFC-A89B-8E0BDFBB9587}" type="datetimeFigureOut">
              <a:rPr lang="es-ES" altLang="es-CL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14/11/2016</a:t>
            </a:fld>
            <a:endParaRPr lang="es-ES" altLang="es-CL" dirty="0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 dirty="0">
              <a:solidFill>
                <a:srgbClr val="2D2E2D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45450" y="6366933"/>
            <a:ext cx="64135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E8E8E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BCCECD7-0D02-41E1-B5EF-55FB2248D82C}" type="slidenum">
              <a:rPr lang="es-ES" altLang="es-CL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 dirty="0">
              <a:ea typeface="MS PGothic" panose="020B0600070205080204" pitchFamily="34" charset="-128"/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393701" y="571500"/>
            <a:ext cx="55563" cy="560917"/>
          </a:xfrm>
          <a:prstGeom prst="rect">
            <a:avLst/>
          </a:prstGeom>
          <a:solidFill>
            <a:srgbClr val="115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ES" sz="1800" dirty="0">
              <a:solidFill>
                <a:prstClr val="white"/>
              </a:solidFill>
            </a:endParaRPr>
          </a:p>
        </p:txBody>
      </p:sp>
      <p:pic>
        <p:nvPicPr>
          <p:cNvPr id="1032" name="Imagen 1" descr="PPTAcademia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03385"/>
            <a:ext cx="9169400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38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300" b="1" kern="1200">
          <a:solidFill>
            <a:srgbClr val="767876"/>
          </a:solidFill>
          <a:latin typeface="gobCL"/>
          <a:ea typeface="MS PGothic" pitchFamily="34" charset="-128"/>
          <a:cs typeface="gobC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767876"/>
          </a:solidFill>
          <a:latin typeface="gobCL" charset="0"/>
          <a:ea typeface="MS PGothic" pitchFamily="34" charset="-128"/>
          <a:cs typeface="gobCL" pitchFamily="5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767876"/>
          </a:solidFill>
          <a:latin typeface="gobCL" charset="0"/>
          <a:ea typeface="MS PGothic" pitchFamily="34" charset="-128"/>
          <a:cs typeface="gobCL" pitchFamily="5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767876"/>
          </a:solidFill>
          <a:latin typeface="gobCL" charset="0"/>
          <a:ea typeface="MS PGothic" pitchFamily="34" charset="-128"/>
          <a:cs typeface="gobCL" pitchFamily="5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767876"/>
          </a:solidFill>
          <a:latin typeface="gobCL" charset="0"/>
          <a:ea typeface="MS PGothic" pitchFamily="34" charset="-128"/>
          <a:cs typeface="gobCL" pitchFamily="5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300" b="1">
          <a:solidFill>
            <a:srgbClr val="767876"/>
          </a:solidFill>
          <a:latin typeface="gobC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300" b="1">
          <a:solidFill>
            <a:srgbClr val="767876"/>
          </a:solidFill>
          <a:latin typeface="gobC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300" b="1">
          <a:solidFill>
            <a:srgbClr val="767876"/>
          </a:solidFill>
          <a:latin typeface="gobC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300" b="1">
          <a:solidFill>
            <a:srgbClr val="767876"/>
          </a:solidFill>
          <a:latin typeface="gobC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67876"/>
          </a:solidFill>
          <a:latin typeface="gobCL"/>
          <a:ea typeface="MS PGothic" pitchFamily="34" charset="-128"/>
          <a:cs typeface="gobCL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767876"/>
          </a:solidFill>
          <a:latin typeface="gobCL"/>
          <a:ea typeface="MS PGothic" pitchFamily="34" charset="-128"/>
          <a:cs typeface="gobCL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67876"/>
          </a:solidFill>
          <a:latin typeface="gobCL"/>
          <a:ea typeface="MS PGothic" pitchFamily="34" charset="-128"/>
          <a:cs typeface="gobCL"/>
        </a:defRPr>
      </a:lvl3pPr>
      <a:lvl4pPr marL="16002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767876"/>
          </a:solidFill>
          <a:latin typeface="gobCL"/>
          <a:ea typeface="MS PGothic" pitchFamily="34" charset="-128"/>
          <a:cs typeface="gobCL"/>
        </a:defRPr>
      </a:lvl4pPr>
      <a:lvl5pPr marL="20574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767876"/>
          </a:solidFill>
          <a:latin typeface="gobCL"/>
          <a:ea typeface="MS PGothic" pitchFamily="34" charset="-128"/>
          <a:cs typeface="gobC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85739AE-1DCE-4C8A-886A-737386ED981C}" type="datetimeFigureOut">
              <a:rPr lang="es-E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14/11/2016</a:t>
            </a:fld>
            <a:endParaRPr lang="es-ES" smtClean="0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66B4DC-E672-4B13-ADC9-5E549F7B5CE4}" type="slidenum">
              <a:rPr lang="es-E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91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4099" name="Imagen 4" descr="PPTAcademia1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12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ítulo 1"/>
          <p:cNvSpPr>
            <a:spLocks noGrp="1"/>
          </p:cNvSpPr>
          <p:nvPr>
            <p:ph type="title"/>
          </p:nvPr>
        </p:nvSpPr>
        <p:spPr>
          <a:xfrm>
            <a:off x="202567" y="1977487"/>
            <a:ext cx="8738866" cy="1355625"/>
          </a:xfrm>
        </p:spPr>
        <p:txBody>
          <a:bodyPr/>
          <a:lstStyle/>
          <a:p>
            <a:pPr algn="ctr" eaLnBrk="1" hangingPunct="1">
              <a:defRPr/>
            </a:pPr>
            <a:r>
              <a:rPr lang="es-CL" altLang="es-CL" sz="4000" dirty="0" smtClean="0">
                <a:solidFill>
                  <a:schemeClr val="bg1"/>
                </a:solidFill>
                <a:latin typeface="+mj-lt"/>
                <a:cs typeface="gobCL" pitchFamily="50" charset="0"/>
              </a:rPr>
              <a:t>Sistema de Capacitación </a:t>
            </a:r>
            <a:br>
              <a:rPr lang="es-CL" altLang="es-CL" sz="4000" dirty="0" smtClean="0">
                <a:solidFill>
                  <a:schemeClr val="bg1"/>
                </a:solidFill>
                <a:latin typeface="+mj-lt"/>
                <a:cs typeface="gobCL" pitchFamily="50" charset="0"/>
              </a:rPr>
            </a:br>
            <a:r>
              <a:rPr lang="es-CL" altLang="es-CL" sz="4000" dirty="0" smtClean="0">
                <a:solidFill>
                  <a:schemeClr val="bg1"/>
                </a:solidFill>
                <a:latin typeface="+mj-lt"/>
                <a:cs typeface="gobCL" pitchFamily="50" charset="0"/>
              </a:rPr>
              <a:t> Competencias Laborales Sector Municipal</a:t>
            </a:r>
            <a:endParaRPr lang="es-ES" altLang="es-CL" sz="2000" dirty="0">
              <a:solidFill>
                <a:schemeClr val="bg1"/>
              </a:solidFill>
              <a:latin typeface="+mj-lt"/>
              <a:cs typeface="gobCL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812780" y="4285243"/>
            <a:ext cx="43312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s-ES" sz="1400" dirty="0" smtClean="0">
                <a:solidFill>
                  <a:prstClr val="white"/>
                </a:solidFill>
                <a:cs typeface="gobCL"/>
              </a:rPr>
              <a:t>EDGAR REBOLLEDO TORO</a:t>
            </a:r>
          </a:p>
          <a:p>
            <a:pPr defTabSz="457200">
              <a:defRPr/>
            </a:pPr>
            <a:r>
              <a:rPr lang="es-ES" sz="1400" dirty="0" smtClean="0">
                <a:solidFill>
                  <a:prstClr val="white"/>
                </a:solidFill>
                <a:cs typeface="gobCL"/>
              </a:rPr>
              <a:t>ENCARGADO DE EVALUACIÓN Y ESTUDIOS</a:t>
            </a:r>
          </a:p>
          <a:p>
            <a:pPr defTabSz="457200">
              <a:defRPr/>
            </a:pPr>
            <a:r>
              <a:rPr lang="es-ES" sz="1400" dirty="0" smtClean="0">
                <a:solidFill>
                  <a:prstClr val="white"/>
                </a:solidFill>
                <a:cs typeface="gobCL"/>
              </a:rPr>
              <a:t> ACADEMIA SUBDERE</a:t>
            </a:r>
            <a:endParaRPr lang="es-ES" sz="1400" dirty="0">
              <a:solidFill>
                <a:prstClr val="white"/>
              </a:solidFill>
              <a:cs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12479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27" y="565893"/>
            <a:ext cx="69723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791419"/>
            <a:ext cx="71818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1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27" y="0"/>
            <a:ext cx="721995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8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30" y="403124"/>
            <a:ext cx="73152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4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¿Cómo ha estado usando estos perfiles la Academia SUBDERE?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defTabSz="463550">
              <a:buNone/>
            </a:pPr>
            <a:r>
              <a:rPr lang="es-CL" sz="2800" b="1" dirty="0" smtClean="0">
                <a:solidFill>
                  <a:schemeClr val="tx1"/>
                </a:solidFill>
              </a:rPr>
              <a:t>A través de las Traducciones Formativas de Perfiles considerados Estratégicos para la Gestión Municipal: El perfil ocupacional se transforma en Diploma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885118" y="2913029"/>
            <a:ext cx="4911749" cy="829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Elipse 6"/>
          <p:cNvSpPr/>
          <p:nvPr/>
        </p:nvSpPr>
        <p:spPr>
          <a:xfrm>
            <a:off x="279400" y="3454400"/>
            <a:ext cx="4343400" cy="1126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304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71" y="343429"/>
            <a:ext cx="82391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95250"/>
            <a:ext cx="65913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Resultados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6576" y="1111104"/>
            <a:ext cx="2881874" cy="3517167"/>
          </a:xfrm>
        </p:spPr>
        <p:txBody>
          <a:bodyPr/>
          <a:lstStyle/>
          <a:p>
            <a:pPr marL="0" indent="0">
              <a:buNone/>
            </a:pPr>
            <a:r>
              <a:rPr lang="es-CL" sz="1600" b="1" dirty="0" smtClean="0">
                <a:solidFill>
                  <a:schemeClr val="tx1"/>
                </a:solidFill>
              </a:rPr>
              <a:t>Durante el año 2015 se capacitaron en esta estrategia a un total de 183 funcionarios municipales / invirtiendo un total de $200.000.000.  </a:t>
            </a:r>
          </a:p>
          <a:p>
            <a:endParaRPr lang="es-C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937391"/>
              </p:ext>
            </p:extLst>
          </p:nvPr>
        </p:nvGraphicFramePr>
        <p:xfrm>
          <a:off x="4445787" y="1567317"/>
          <a:ext cx="4064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N° de Funcionarios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Región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9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ANTOFAGASTA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14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ATACAMA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20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LOS LAGOS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21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LOS RÍOS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20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O’HIGGINS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19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MAULE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20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ARAUCANIA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21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BÍO BÍO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14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VALPARAÍSO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25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RM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9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71" y="343429"/>
            <a:ext cx="8239125" cy="5324475"/>
          </a:xfrm>
          <a:prstGeom prst="rect">
            <a:avLst/>
          </a:prstGeom>
        </p:spPr>
      </p:pic>
      <p:pic>
        <p:nvPicPr>
          <p:cNvPr id="5" name="Imagen 4" descr="1-01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-02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05" y="0"/>
            <a:ext cx="9144000" cy="58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es-CL" dirty="0" smtClean="0">
                <a:solidFill>
                  <a:schemeClr val="tx1"/>
                </a:solidFill>
                <a:latin typeface="+mj-lt"/>
              </a:rPr>
              <a:t>La Ley N°20.922</a:t>
            </a:r>
            <a:endParaRPr lang="es-CL" altLang="es-CL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09296" y="2255109"/>
            <a:ext cx="660478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s-MX" sz="2300" b="1" dirty="0">
                <a:latin typeface="+mj-lt"/>
                <a:ea typeface="MS PGothic" pitchFamily="34" charset="-128"/>
                <a:cs typeface="gobCL"/>
              </a:rPr>
              <a:t>Señala: “en el caso de los requisitos para cargos municipales, éstos podrán considerar los perfiles ocupacionales definidos por el Programa Academia de Capacitación Municipal y Regional de la Subsecretaría de Desarrollo Regional y </a:t>
            </a:r>
            <a:r>
              <a:rPr lang="es-MX" sz="2300" b="1" dirty="0" smtClean="0">
                <a:latin typeface="+mj-lt"/>
                <a:ea typeface="MS PGothic" pitchFamily="34" charset="-128"/>
                <a:cs typeface="gobCL"/>
              </a:rPr>
              <a:t>Administrativo”.</a:t>
            </a:r>
            <a:endParaRPr lang="es-MX" altLang="es-CL" sz="2300" b="1" dirty="0">
              <a:latin typeface="+mj-lt"/>
              <a:ea typeface="MS PGothic" pitchFamily="34" charset="-128"/>
              <a:cs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5538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  <a:latin typeface="+mj-lt"/>
              </a:rPr>
              <a:t>Resultados Esperados</a:t>
            </a:r>
            <a:endParaRPr lang="es-C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6576" y="1418166"/>
            <a:ext cx="2867806" cy="1620455"/>
          </a:xfrm>
        </p:spPr>
        <p:txBody>
          <a:bodyPr/>
          <a:lstStyle/>
          <a:p>
            <a:pPr marL="0" indent="0">
              <a:buNone/>
            </a:pPr>
            <a:r>
              <a:rPr lang="es-CL" sz="2000" b="1" dirty="0" smtClean="0">
                <a:solidFill>
                  <a:schemeClr val="tx1"/>
                </a:solidFill>
                <a:latin typeface="+mn-lt"/>
              </a:rPr>
              <a:t>Se espera entregar 28 cursos/ capacitar mediante esta estrategia a un total de 700 funcionarios municipales / con una inversión de $672.000.000</a:t>
            </a:r>
            <a:endParaRPr lang="es-CL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70690"/>
              </p:ext>
            </p:extLst>
          </p:nvPr>
        </p:nvGraphicFramePr>
        <p:xfrm>
          <a:off x="4732866" y="1065106"/>
          <a:ext cx="2726268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34"/>
                <a:gridCol w="1363134"/>
              </a:tblGrid>
              <a:tr h="462280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solidFill>
                            <a:schemeClr val="tx1"/>
                          </a:solidFill>
                        </a:rPr>
                        <a:t>N° de Funcionarios</a:t>
                      </a:r>
                      <a:endParaRPr lang="es-C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solidFill>
                            <a:schemeClr val="tx1"/>
                          </a:solidFill>
                        </a:rPr>
                        <a:t>Región</a:t>
                      </a:r>
                      <a:endParaRPr lang="es-C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50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Arica y Parinacota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50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Tarapacá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50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Antofagasta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50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Atacama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50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Coquimbo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50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Valparaíso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50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RM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50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O´Higgins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50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Maule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50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Bío</a:t>
                      </a:r>
                      <a:r>
                        <a:rPr lang="es-CL" sz="1200" baseline="0" dirty="0" smtClean="0"/>
                        <a:t> Bío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50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La Araucanía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50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Los Ríos 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50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Los Lagos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25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Aisén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25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Magallanes</a:t>
                      </a:r>
                      <a:endParaRPr lang="es-CL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6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48" y="219919"/>
            <a:ext cx="5438594" cy="55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82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03225" y="1052513"/>
            <a:ext cx="8229600" cy="2638425"/>
          </a:xfrm>
        </p:spPr>
        <p:txBody>
          <a:bodyPr/>
          <a:lstStyle/>
          <a:p>
            <a:pPr eaLnBrk="1" hangingPunct="1"/>
            <a:r>
              <a:rPr lang="es-CL" smtClean="0">
                <a:solidFill>
                  <a:schemeClr val="bg1"/>
                </a:solidFill>
                <a:cs typeface="Arial" panose="020B0604020202020204" pitchFamily="34" charset="0"/>
              </a:rPr>
              <a:t>CASO</a:t>
            </a:r>
            <a:br>
              <a:rPr lang="es-CL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s-CL" sz="360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s-CL" sz="360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s-CL" sz="3200" smtClean="0">
                <a:solidFill>
                  <a:schemeClr val="bg1"/>
                </a:solidFill>
                <a:cs typeface="Arial" panose="020B0604020202020204" pitchFamily="34" charset="0"/>
              </a:rPr>
              <a:t>DIPLOMA DESARROLLO ECONÓMICO LOCAL 2:</a:t>
            </a:r>
            <a:br>
              <a:rPr lang="es-CL" sz="320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s-CL" sz="3200" smtClean="0">
                <a:solidFill>
                  <a:schemeClr val="bg1"/>
                </a:solidFill>
                <a:cs typeface="Arial" panose="020B0604020202020204" pitchFamily="34" charset="0"/>
              </a:rPr>
              <a:t>GESTIÓN ESTRATÉGICA Y FORMULACIÓN DE PROYECTOS DE DESARROLLO ECONÓMICO LOCAL</a:t>
            </a:r>
            <a:endParaRPr lang="es-ES" sz="32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3225" y="3444875"/>
            <a:ext cx="8229600" cy="267335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s-CL" sz="3600" smtClean="0"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s-CL" sz="2000" smtClean="0"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s-CL" sz="2400" smtClean="0">
                <a:solidFill>
                  <a:schemeClr val="bg1"/>
                </a:solidFill>
                <a:cs typeface="Arial" panose="020B0604020202020204" pitchFamily="34" charset="0"/>
              </a:rPr>
              <a:t>Macarena Pérez Monsalve</a:t>
            </a: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s-CL" sz="100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bg1"/>
                </a:solidFill>
                <a:cs typeface="Arial" panose="020B0604020202020204" pitchFamily="34" charset="0"/>
              </a:rPr>
              <a:t>Coordinadora Académica Diploma</a:t>
            </a: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bg1"/>
                </a:solidFill>
                <a:cs typeface="Arial" panose="020B0604020202020204" pitchFamily="34" charset="0"/>
              </a:rPr>
              <a:t>Centro de Estudios para el Desarrollo Territorial (CEDET)</a:t>
            </a:r>
          </a:p>
          <a:p>
            <a:pPr marL="0" indent="0"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bg1"/>
                </a:solidFill>
                <a:cs typeface="Arial" panose="020B0604020202020204" pitchFamily="34" charset="0"/>
              </a:rPr>
              <a:t>Facultad de Administración y Economía Universidad de Santiago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s-CL" sz="200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s-CL" sz="2000" smtClean="0">
                <a:solidFill>
                  <a:schemeClr val="bg1"/>
                </a:solidFill>
                <a:cs typeface="Arial" panose="020B0604020202020204" pitchFamily="34" charset="0"/>
              </a:rPr>
              <a:t>Noviembre 2016</a:t>
            </a:r>
            <a:endParaRPr lang="es-ES" sz="20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538163" y="550863"/>
            <a:ext cx="8229600" cy="2640012"/>
          </a:xfrm>
        </p:spPr>
        <p:txBody>
          <a:bodyPr/>
          <a:lstStyle/>
          <a:p>
            <a:pPr eaLnBrk="1" hangingPunct="1"/>
            <a:r>
              <a:rPr lang="es-ES" sz="3600" smtClean="0">
                <a:solidFill>
                  <a:schemeClr val="bg1"/>
                </a:solidFill>
              </a:rPr>
              <a:t>DIPLOMA PARA EL DESARROLLO DE </a:t>
            </a:r>
            <a:r>
              <a:rPr lang="es-ES" sz="3600" b="1" smtClean="0">
                <a:solidFill>
                  <a:srgbClr val="A00000"/>
                </a:solidFill>
              </a:rPr>
              <a:t>COMPETENCIAS</a:t>
            </a:r>
            <a:r>
              <a:rPr lang="es-ES" sz="3600" smtClean="0">
                <a:solidFill>
                  <a:schemeClr val="bg1"/>
                </a:solidFill>
              </a:rPr>
              <a:t> EN EL CAPITAL HUMANO </a:t>
            </a:r>
          </a:p>
        </p:txBody>
      </p:sp>
      <p:pic>
        <p:nvPicPr>
          <p:cNvPr id="1638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803525"/>
            <a:ext cx="59817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5259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" sz="7200" dirty="0" smtClean="0">
                <a:solidFill>
                  <a:schemeClr val="bg1"/>
                </a:solidFill>
                <a:ea typeface="+mn-ea"/>
                <a:cs typeface="+mn-cs"/>
              </a:rPr>
              <a:t>FOCO</a:t>
            </a:r>
            <a:endParaRPr lang="es-ES" sz="7200" dirty="0">
              <a:solidFill>
                <a:schemeClr val="bg1"/>
              </a:solidFill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s-ES" sz="72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116013" y="2424113"/>
            <a:ext cx="3463925" cy="2366962"/>
          </a:xfrm>
          <a:prstGeom prst="ellipse">
            <a:avLst/>
          </a:prstGeom>
          <a:noFill/>
          <a:ln>
            <a:prstDash val="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FORMACIÓN EN COMPETENCIAS</a:t>
            </a:r>
          </a:p>
        </p:txBody>
      </p:sp>
      <p:sp>
        <p:nvSpPr>
          <p:cNvPr id="8" name="Elipse 7"/>
          <p:cNvSpPr/>
          <p:nvPr/>
        </p:nvSpPr>
        <p:spPr>
          <a:xfrm>
            <a:off x="4924425" y="2403475"/>
            <a:ext cx="3462338" cy="2366963"/>
          </a:xfrm>
          <a:prstGeom prst="ellipse">
            <a:avLst/>
          </a:prstGeom>
          <a:noFill/>
          <a:ln>
            <a:prstDash val="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" sz="2400" dirty="0">
                <a:solidFill>
                  <a:srgbClr val="FFFFFF"/>
                </a:solidFill>
              </a:rPr>
              <a:t>DESARROLLO TERRITORIAL</a:t>
            </a:r>
          </a:p>
        </p:txBody>
      </p:sp>
      <p:cxnSp>
        <p:nvCxnSpPr>
          <p:cNvPr id="10" name="Conector recto de flecha 9"/>
          <p:cNvCxnSpPr>
            <a:cxnSpLocks noChangeShapeType="1"/>
          </p:cNvCxnSpPr>
          <p:nvPr/>
        </p:nvCxnSpPr>
        <p:spPr bwMode="auto">
          <a:xfrm>
            <a:off x="4579938" y="3463925"/>
            <a:ext cx="6921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87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654050" y="2270125"/>
            <a:ext cx="7947025" cy="3636963"/>
          </a:xfrm>
        </p:spPr>
        <p:txBody>
          <a:bodyPr/>
          <a:lstStyle/>
          <a:p>
            <a:pPr algn="just" eaLnBrk="1" hangingPunct="1"/>
            <a:r>
              <a:rPr lang="es-ES" sz="3600" smtClean="0">
                <a:solidFill>
                  <a:srgbClr val="FFFFFF"/>
                </a:solidFill>
              </a:rPr>
              <a:t>No basta con tener conocimientos, habilidades y/o actitudes, lo importante es ser capaz de articularlos y ponerlos en acción para lograr un determinado desempeño y/o resultado en un</a:t>
            </a:r>
            <a:r>
              <a:rPr lang="es-ES" sz="3600" smtClean="0">
                <a:solidFill>
                  <a:srgbClr val="A00000"/>
                </a:solidFill>
              </a:rPr>
              <a:t> </a:t>
            </a:r>
            <a:r>
              <a:rPr lang="es-ES" sz="3600" b="1" smtClean="0">
                <a:solidFill>
                  <a:srgbClr val="A00000"/>
                </a:solidFill>
              </a:rPr>
              <a:t>contexto de desempeño.</a:t>
            </a:r>
          </a:p>
        </p:txBody>
      </p:sp>
      <p:sp>
        <p:nvSpPr>
          <p:cNvPr id="18435" name="CuadroTexto 2"/>
          <p:cNvSpPr txBox="1">
            <a:spLocks noChangeArrowheads="1"/>
          </p:cNvSpPr>
          <p:nvPr/>
        </p:nvSpPr>
        <p:spPr bwMode="auto">
          <a:xfrm>
            <a:off x="230188" y="1212850"/>
            <a:ext cx="8736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4000" smtClean="0">
                <a:solidFill>
                  <a:srgbClr val="FFFFFF"/>
                </a:solidFill>
              </a:rPr>
              <a:t>¿COMPETENCIAS O SER COMPETENTE?</a:t>
            </a:r>
          </a:p>
        </p:txBody>
      </p:sp>
    </p:spTree>
    <p:extLst>
      <p:ext uri="{BB962C8B-B14F-4D97-AF65-F5344CB8AC3E}">
        <p14:creationId xmlns:p14="http://schemas.microsoft.com/office/powerpoint/2010/main" val="5790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511175" y="409575"/>
            <a:ext cx="5549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L" sz="3200" smtClean="0">
                <a:solidFill>
                  <a:srgbClr val="FFFFFF"/>
                </a:solidFill>
              </a:rPr>
              <a:t>DEFINICIÓN RELACIONAL DE LA COMPETENCIA</a:t>
            </a:r>
            <a:endParaRPr lang="es-ES" sz="3200" smtClean="0">
              <a:solidFill>
                <a:srgbClr val="FFFFFF"/>
              </a:solidFill>
            </a:endParaRPr>
          </a:p>
        </p:txBody>
      </p:sp>
      <p:pic>
        <p:nvPicPr>
          <p:cNvPr id="19459" name="Picture 18" descr="definicionrelac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85975"/>
            <a:ext cx="85502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3309938" y="2470150"/>
            <a:ext cx="1655762" cy="11525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CL" sz="1800" smtClean="0">
              <a:solidFill>
                <a:srgbClr val="FFFFFF"/>
              </a:solidFill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5346700" y="1509713"/>
            <a:ext cx="2016125" cy="863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</a:rPr>
              <a:t>Contexto 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FFFFFF"/>
                </a:solidFill>
              </a:rPr>
              <a:t>Laboral</a:t>
            </a: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H="1">
            <a:off x="4692650" y="2128838"/>
            <a:ext cx="6477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5835650" y="3041650"/>
            <a:ext cx="2663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7092950" y="2625725"/>
            <a:ext cx="158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CL" sz="2000" b="1" i="1" smtClean="0">
                <a:solidFill>
                  <a:srgbClr val="FFFFFF"/>
                </a:solidFill>
              </a:rPr>
              <a:t>Propósito</a:t>
            </a:r>
            <a:endParaRPr lang="es-ES" sz="2000" b="1" i="1" smtClean="0">
              <a:solidFill>
                <a:srgbClr val="FFFFFF"/>
              </a:solidFill>
            </a:endParaRPr>
          </a:p>
        </p:txBody>
      </p:sp>
      <p:pic>
        <p:nvPicPr>
          <p:cNvPr id="15" name="Picture 24" descr="trebol de las competenci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668713"/>
            <a:ext cx="860425" cy="865187"/>
          </a:xfrm>
          <a:prstGeom prst="rect">
            <a:avLst/>
          </a:prstGeom>
          <a:gradFill rotWithShape="1">
            <a:gsLst>
              <a:gs pos="0">
                <a:schemeClr val="accent1">
                  <a:alpha val="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</p:spPr>
      </p:pic>
      <p:sp>
        <p:nvSpPr>
          <p:cNvPr id="19466" name="Text Box 25"/>
          <p:cNvSpPr txBox="1">
            <a:spLocks noChangeArrowheads="1"/>
          </p:cNvSpPr>
          <p:nvPr/>
        </p:nvSpPr>
        <p:spPr bwMode="auto">
          <a:xfrm>
            <a:off x="2268538" y="5811838"/>
            <a:ext cx="57594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sz="1400" smtClean="0">
                <a:solidFill>
                  <a:srgbClr val="FFFFFF"/>
                </a:solidFill>
                <a:latin typeface="Trebuchet MS" panose="020B0603020202020204" pitchFamily="34" charset="0"/>
              </a:rPr>
              <a:t>Definición Relacional de las Competencias (Hermann Schink, 2006)</a:t>
            </a: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 sz="140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4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06413" y="581025"/>
            <a:ext cx="628173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3600" dirty="0" smtClean="0">
                <a:solidFill>
                  <a:srgbClr val="FFFFFF"/>
                </a:solidFill>
                <a:latin typeface="+mn-lt"/>
                <a:ea typeface="+mj-ea"/>
                <a:cs typeface="Arial"/>
              </a:rPr>
              <a:t>COMPETENCIAS</a:t>
            </a:r>
            <a:endParaRPr lang="es-ES" sz="3600" dirty="0">
              <a:solidFill>
                <a:srgbClr val="FFFFFF"/>
              </a:solidFill>
              <a:latin typeface="+mn-lt"/>
              <a:ea typeface="+mj-ea"/>
              <a:cs typeface="Arial"/>
            </a:endParaRPr>
          </a:p>
        </p:txBody>
      </p:sp>
      <p:sp>
        <p:nvSpPr>
          <p:cNvPr id="20483" name="Rectángulo 17"/>
          <p:cNvSpPr>
            <a:spLocks noChangeArrowheads="1"/>
          </p:cNvSpPr>
          <p:nvPr/>
        </p:nvSpPr>
        <p:spPr bwMode="auto">
          <a:xfrm>
            <a:off x="2232025" y="2012950"/>
            <a:ext cx="63293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  <a:cs typeface="Arial" panose="020B0604020202020204" pitchFamily="34" charset="0"/>
              </a:rPr>
              <a:t>Las competencias son relevantes porque son herramientas en acción que permiten cambiar la relación con el mundo y con nuestros propósitos</a:t>
            </a:r>
          </a:p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  <a:cs typeface="Arial" panose="020B0604020202020204" pitchFamily="34" charset="0"/>
              </a:rPr>
              <a:t>El martillo es importante porque redefine mi relación con los clavos y mis propósitos, no en sí mismo</a:t>
            </a:r>
          </a:p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  <a:cs typeface="Arial" panose="020B0604020202020204" pitchFamily="34" charset="0"/>
              </a:rPr>
              <a:t>(Arias, 2011)</a:t>
            </a:r>
          </a:p>
        </p:txBody>
      </p:sp>
    </p:spTree>
    <p:extLst>
      <p:ext uri="{BB962C8B-B14F-4D97-AF65-F5344CB8AC3E}">
        <p14:creationId xmlns:p14="http://schemas.microsoft.com/office/powerpoint/2010/main" val="23496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506538" y="844550"/>
            <a:ext cx="628173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 smtClean="0">
                <a:solidFill>
                  <a:srgbClr val="FFFFFF"/>
                </a:solidFill>
                <a:latin typeface="+mn-lt"/>
                <a:ea typeface="+mj-ea"/>
                <a:cs typeface="Arial"/>
              </a:rPr>
              <a:t>CONDICIONES RELEVANTES</a:t>
            </a:r>
            <a:endParaRPr lang="es-ES" sz="3600" dirty="0">
              <a:solidFill>
                <a:srgbClr val="FFFFFF"/>
              </a:solidFill>
              <a:latin typeface="+mn-lt"/>
              <a:ea typeface="+mj-ea"/>
              <a:cs typeface="Arial"/>
            </a:endParaRPr>
          </a:p>
        </p:txBody>
      </p:sp>
      <p:sp>
        <p:nvSpPr>
          <p:cNvPr id="21507" name="Rectángulo 17"/>
          <p:cNvSpPr>
            <a:spLocks noChangeArrowheads="1"/>
          </p:cNvSpPr>
          <p:nvPr/>
        </p:nvSpPr>
        <p:spPr bwMode="auto">
          <a:xfrm>
            <a:off x="442913" y="2744788"/>
            <a:ext cx="8331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3200" smtClean="0">
                <a:solidFill>
                  <a:srgbClr val="FFFFFF"/>
                </a:solidFill>
                <a:cs typeface="Arial" panose="020B0604020202020204" pitchFamily="34" charset="0"/>
              </a:rPr>
              <a:t>INDUCCIÓN, CAPACITACIÓN Y COORDINACIÓN DOCENTES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06725" y="4519613"/>
            <a:ext cx="6137275" cy="23383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000" smtClean="0">
                <a:solidFill>
                  <a:srgbClr val="FFFFFF"/>
                </a:solidFill>
              </a:rPr>
              <a:t>Ej. : Secuencia de una clase: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1800" smtClean="0">
              <a:solidFill>
                <a:srgbClr val="FFFFFF"/>
              </a:solidFill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sz="1800" smtClean="0">
                <a:solidFill>
                  <a:srgbClr val="FFFFFF"/>
                </a:solidFill>
              </a:rPr>
              <a:t>Contextualización </a:t>
            </a:r>
            <a:r>
              <a:rPr lang="es-ES" altLang="es-ES" sz="1800" smtClean="0">
                <a:solidFill>
                  <a:srgbClr val="FFFFFF"/>
                </a:solidFill>
              </a:rPr>
              <a:t>“</a:t>
            </a:r>
            <a:r>
              <a:rPr lang="es-ES" sz="1800" smtClean="0">
                <a:solidFill>
                  <a:srgbClr val="FFFFFF"/>
                </a:solidFill>
              </a:rPr>
              <a:t>Qué aprenderemos y para qué</a:t>
            </a:r>
            <a:r>
              <a:rPr lang="es-ES" altLang="es-ES" sz="1800" smtClean="0">
                <a:solidFill>
                  <a:srgbClr val="FFFFFF"/>
                </a:solidFill>
              </a:rPr>
              <a:t>”</a:t>
            </a:r>
            <a:r>
              <a:rPr lang="es-ES" sz="1800" smtClean="0">
                <a:solidFill>
                  <a:srgbClr val="FFFFFF"/>
                </a:solidFill>
              </a:rPr>
              <a:t>.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sz="1800" smtClean="0">
                <a:solidFill>
                  <a:srgbClr val="FFFFFF"/>
                </a:solidFill>
              </a:rPr>
              <a:t>Exposición de contenidos para el desarrollo de herramientas conceptuales, empleando metodologías participativas.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sz="1800" smtClean="0">
                <a:solidFill>
                  <a:srgbClr val="FFFFFF"/>
                </a:solidFill>
              </a:rPr>
              <a:t>Aplicaciones prácticas, ejercicios, simulaciones.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sz="1800" smtClean="0">
                <a:solidFill>
                  <a:srgbClr val="FFFFFF"/>
                </a:solidFill>
              </a:rPr>
              <a:t>Cierre: Instancias de reflexión de lo aprendido.</a:t>
            </a:r>
            <a:endParaRPr lang="es-CL" sz="1800" smtClean="0">
              <a:solidFill>
                <a:srgbClr val="FFFFFF"/>
              </a:solidFill>
            </a:endParaRPr>
          </a:p>
        </p:txBody>
      </p:sp>
      <p:grpSp>
        <p:nvGrpSpPr>
          <p:cNvPr id="21509" name="Agrupar 4"/>
          <p:cNvGrpSpPr>
            <a:grpSpLocks/>
          </p:cNvGrpSpPr>
          <p:nvPr/>
        </p:nvGrpSpPr>
        <p:grpSpPr bwMode="auto">
          <a:xfrm rot="5400000">
            <a:off x="4403725" y="2119313"/>
            <a:ext cx="655638" cy="392112"/>
            <a:chOff x="1742963" y="2501090"/>
            <a:chExt cx="335219" cy="392143"/>
          </a:xfrm>
        </p:grpSpPr>
        <p:sp>
          <p:nvSpPr>
            <p:cNvPr id="6" name="Flecha derecha 5"/>
            <p:cNvSpPr>
              <a:spLocks noChangeArrowheads="1"/>
            </p:cNvSpPr>
            <p:nvPr/>
          </p:nvSpPr>
          <p:spPr bwMode="auto">
            <a:xfrm>
              <a:off x="1742963" y="2501090"/>
              <a:ext cx="335219" cy="392143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1">
              <a:gsLst>
                <a:gs pos="0">
                  <a:srgbClr val="C8DCFF"/>
                </a:gs>
                <a:gs pos="100000">
                  <a:srgbClr val="ACBFE1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7" name="Flecha derecha 4"/>
            <p:cNvSpPr/>
            <p:nvPr/>
          </p:nvSpPr>
          <p:spPr>
            <a:xfrm>
              <a:off x="1742963" y="2578883"/>
              <a:ext cx="234572" cy="236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ES" sz="13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4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3913" y="1762125"/>
            <a:ext cx="7450137" cy="2678113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2800" smtClean="0">
              <a:solidFill>
                <a:srgbClr val="FFFFFF"/>
              </a:solidFill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s-ES" sz="2800" smtClean="0">
                <a:solidFill>
                  <a:srgbClr val="FFFFFF"/>
                </a:solidFill>
              </a:rPr>
              <a:t>Diseñar e implementar un sistema de Reconocimiento de Aprendizajes Previos (RAP).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s-ES" sz="2800" smtClean="0">
                <a:solidFill>
                  <a:srgbClr val="FFFFFF"/>
                </a:solidFill>
              </a:rPr>
              <a:t>Implementar el plan formativo desde un enfoque por competencias.</a:t>
            </a:r>
          </a:p>
        </p:txBody>
      </p:sp>
      <p:sp>
        <p:nvSpPr>
          <p:cNvPr id="22531" name="Rectángulo 6"/>
          <p:cNvSpPr>
            <a:spLocks noChangeArrowheads="1"/>
          </p:cNvSpPr>
          <p:nvPr/>
        </p:nvSpPr>
        <p:spPr bwMode="auto">
          <a:xfrm>
            <a:off x="823913" y="779463"/>
            <a:ext cx="223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3600" smtClean="0">
                <a:solidFill>
                  <a:srgbClr val="FFFFFF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19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es-CL" dirty="0">
                <a:solidFill>
                  <a:schemeClr val="tx1"/>
                </a:solidFill>
                <a:latin typeface="+mj-lt"/>
              </a:rPr>
              <a:t>Pero ¿Qué son los perfiles ocupacionales definidos por la Academia SUBDERE?</a:t>
            </a:r>
            <a:endParaRPr lang="es-CL" altLang="es-CL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86218" y="1607996"/>
            <a:ext cx="78005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dirty="0">
                <a:ea typeface="MS PGothic" pitchFamily="34" charset="-128"/>
                <a:cs typeface="gobCL"/>
              </a:rPr>
              <a:t>Se refiere a un catálogo de 37 perfiles ocupacionales para el sector </a:t>
            </a:r>
            <a:r>
              <a:rPr lang="es-CL" altLang="es-CL" sz="2000" b="1" dirty="0" smtClean="0">
                <a:ea typeface="MS PGothic" pitchFamily="34" charset="-128"/>
                <a:cs typeface="gobCL"/>
              </a:rPr>
              <a:t>municipal</a:t>
            </a:r>
            <a:endParaRPr lang="es-CL" altLang="es-CL" sz="2000" b="1" dirty="0">
              <a:ea typeface="MS PGothic" pitchFamily="34" charset="-128"/>
              <a:cs typeface="gobCL"/>
            </a:endParaRPr>
          </a:p>
          <a:p>
            <a:pPr marL="342900" indent="-342900" defTabSz="4572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dirty="0">
                <a:ea typeface="MS PGothic" pitchFamily="34" charset="-128"/>
                <a:cs typeface="gobCL"/>
              </a:rPr>
              <a:t>Que </a:t>
            </a:r>
            <a:r>
              <a:rPr lang="es-CL" altLang="es-CL" sz="2000" b="1" dirty="0" smtClean="0">
                <a:ea typeface="MS PGothic" pitchFamily="34" charset="-128"/>
                <a:cs typeface="gobCL"/>
              </a:rPr>
              <a:t>tiene </a:t>
            </a:r>
            <a:r>
              <a:rPr lang="es-CL" altLang="es-CL" sz="2000" b="1" dirty="0">
                <a:ea typeface="MS PGothic" pitchFamily="34" charset="-128"/>
                <a:cs typeface="gobCL"/>
              </a:rPr>
              <a:t>vigencia hasta el año </a:t>
            </a:r>
            <a:r>
              <a:rPr lang="es-CL" altLang="es-CL" sz="2000" b="1" dirty="0" smtClean="0">
                <a:ea typeface="MS PGothic" pitchFamily="34" charset="-128"/>
                <a:cs typeface="gobCL"/>
              </a:rPr>
              <a:t>2018 </a:t>
            </a:r>
            <a:endParaRPr lang="es-CL" altLang="es-CL" sz="2000" b="1" dirty="0">
              <a:ea typeface="MS PGothic" pitchFamily="34" charset="-128"/>
              <a:cs typeface="gobCL"/>
            </a:endParaRPr>
          </a:p>
          <a:p>
            <a:pPr marL="342900" indent="-342900" defTabSz="4572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dirty="0" smtClean="0">
                <a:ea typeface="MS PGothic" pitchFamily="34" charset="-128"/>
                <a:cs typeface="gobCL"/>
              </a:rPr>
              <a:t>Desarrollado </a:t>
            </a:r>
            <a:r>
              <a:rPr lang="es-CL" altLang="es-CL" sz="2000" b="1" dirty="0">
                <a:ea typeface="MS PGothic" pitchFamily="34" charset="-128"/>
                <a:cs typeface="gobCL"/>
              </a:rPr>
              <a:t>en conjunto entre la Academia SUBDERE y el Sistema Nacional de Certificación de Competencias Laborales </a:t>
            </a:r>
            <a:r>
              <a:rPr lang="es-CL" altLang="es-CL" sz="2000" b="1" dirty="0" smtClean="0">
                <a:ea typeface="MS PGothic" pitchFamily="34" charset="-128"/>
                <a:cs typeface="gobCL"/>
              </a:rPr>
              <a:t>ChileValora</a:t>
            </a:r>
            <a:endParaRPr lang="es-CL" altLang="es-CL" sz="2000" b="1" dirty="0">
              <a:ea typeface="MS PGothic" pitchFamily="34" charset="-128"/>
              <a:cs typeface="gobCL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81170" y="4539334"/>
            <a:ext cx="58610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s-CL" altLang="es-CL" sz="2400" b="1" dirty="0">
                <a:ea typeface="MS PGothic" pitchFamily="34" charset="-128"/>
                <a:cs typeface="gobCL"/>
              </a:rPr>
              <a:t>¿Dónde se puede consultar ese catálogo</a:t>
            </a:r>
            <a:r>
              <a:rPr lang="es-CL" altLang="es-CL" sz="2400" b="1" dirty="0" smtClean="0">
                <a:ea typeface="MS PGothic" pitchFamily="34" charset="-128"/>
                <a:cs typeface="gobCL"/>
              </a:rPr>
              <a:t>? </a:t>
            </a:r>
            <a:endParaRPr lang="es-CL" altLang="es-CL" sz="2400" b="1" dirty="0">
              <a:ea typeface="MS PGothic" pitchFamily="34" charset="-128"/>
              <a:cs typeface="gobC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7991" y="5279426"/>
            <a:ext cx="379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</a:rPr>
              <a:t> </a:t>
            </a:r>
            <a:r>
              <a:rPr lang="es-CL" altLang="es-CL" sz="3600" dirty="0"/>
              <a:t>www.chilevalora.cl </a:t>
            </a:r>
            <a:endParaRPr lang="es-CL" sz="3600" dirty="0"/>
          </a:p>
        </p:txBody>
      </p:sp>
      <p:sp>
        <p:nvSpPr>
          <p:cNvPr id="11" name="Elipse 10"/>
          <p:cNvSpPr/>
          <p:nvPr/>
        </p:nvSpPr>
        <p:spPr>
          <a:xfrm>
            <a:off x="2313603" y="5210763"/>
            <a:ext cx="4200549" cy="714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69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n 3" descr="ppt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457200" y="423863"/>
            <a:ext cx="8229600" cy="1143000"/>
          </a:xfrm>
        </p:spPr>
        <p:txBody>
          <a:bodyPr/>
          <a:lstStyle/>
          <a:p>
            <a:pPr eaLnBrk="1" hangingPunct="1"/>
            <a:r>
              <a:rPr lang="es-ES_tradnl" b="1" smtClean="0">
                <a:solidFill>
                  <a:schemeClr val="bg1"/>
                </a:solidFill>
              </a:rPr>
              <a:t>PROCESO ACADÉMICO</a:t>
            </a:r>
            <a:endParaRPr lang="es-ES" smtClean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457200" y="550410"/>
          <a:ext cx="8229600" cy="539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2" name="CuadroTexto 7"/>
          <p:cNvSpPr txBox="1">
            <a:spLocks noChangeArrowheads="1"/>
          </p:cNvSpPr>
          <p:nvPr/>
        </p:nvSpPr>
        <p:spPr bwMode="auto">
          <a:xfrm>
            <a:off x="2630488" y="1955800"/>
            <a:ext cx="379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prstClr val="white"/>
                </a:solidFill>
              </a:rPr>
              <a:t>PROCESO CON RAP</a:t>
            </a:r>
          </a:p>
        </p:txBody>
      </p:sp>
      <p:sp>
        <p:nvSpPr>
          <p:cNvPr id="37893" name="CuadroTexto 8"/>
          <p:cNvSpPr txBox="1">
            <a:spLocks noChangeArrowheads="1"/>
          </p:cNvSpPr>
          <p:nvPr/>
        </p:nvSpPr>
        <p:spPr bwMode="auto">
          <a:xfrm>
            <a:off x="2630488" y="4068763"/>
            <a:ext cx="3792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prstClr val="white"/>
                </a:solidFill>
              </a:rPr>
              <a:t>PROCESO SIN RAP</a:t>
            </a:r>
          </a:p>
        </p:txBody>
      </p:sp>
      <p:grpSp>
        <p:nvGrpSpPr>
          <p:cNvPr id="37894" name="Agrupar 9"/>
          <p:cNvGrpSpPr>
            <a:grpSpLocks/>
          </p:cNvGrpSpPr>
          <p:nvPr/>
        </p:nvGrpSpPr>
        <p:grpSpPr bwMode="auto">
          <a:xfrm>
            <a:off x="2636838" y="4841875"/>
            <a:ext cx="1581150" cy="947738"/>
            <a:chOff x="3616" y="2222795"/>
            <a:chExt cx="1581224" cy="948734"/>
          </a:xfrm>
        </p:grpSpPr>
        <p:sp>
          <p:nvSpPr>
            <p:cNvPr id="17" name="Rectángulo redondeado 16"/>
            <p:cNvSpPr>
              <a:spLocks noChangeArrowheads="1"/>
            </p:cNvSpPr>
            <p:nvPr/>
          </p:nvSpPr>
          <p:spPr bwMode="auto">
            <a:xfrm>
              <a:off x="3616" y="2222795"/>
              <a:ext cx="1581224" cy="948734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2192" y="2249811"/>
              <a:ext cx="1524071" cy="89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ES" sz="1600" dirty="0">
                  <a:solidFill>
                    <a:prstClr val="white"/>
                  </a:solidFill>
                </a:rPr>
                <a:t>SELECCIONADOS</a:t>
              </a:r>
            </a:p>
          </p:txBody>
        </p:sp>
      </p:grpSp>
      <p:grpSp>
        <p:nvGrpSpPr>
          <p:cNvPr id="37895" name="Agrupar 10"/>
          <p:cNvGrpSpPr>
            <a:grpSpLocks/>
          </p:cNvGrpSpPr>
          <p:nvPr/>
        </p:nvGrpSpPr>
        <p:grpSpPr bwMode="auto">
          <a:xfrm>
            <a:off x="4467225" y="5119688"/>
            <a:ext cx="334963" cy="392112"/>
            <a:chOff x="1742963" y="2501090"/>
            <a:chExt cx="335219" cy="392143"/>
          </a:xfrm>
        </p:grpSpPr>
        <p:sp>
          <p:nvSpPr>
            <p:cNvPr id="15" name="Flecha derecha 14"/>
            <p:cNvSpPr>
              <a:spLocks noChangeArrowheads="1"/>
            </p:cNvSpPr>
            <p:nvPr/>
          </p:nvSpPr>
          <p:spPr bwMode="auto">
            <a:xfrm>
              <a:off x="1742963" y="2501090"/>
              <a:ext cx="335219" cy="392143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1">
              <a:gsLst>
                <a:gs pos="0">
                  <a:srgbClr val="C8DCFF"/>
                </a:gs>
                <a:gs pos="100000">
                  <a:srgbClr val="ACBFE1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6" name="Flecha derecha 6"/>
            <p:cNvSpPr/>
            <p:nvPr/>
          </p:nvSpPr>
          <p:spPr>
            <a:xfrm>
              <a:off x="1742963" y="2578883"/>
              <a:ext cx="235130" cy="236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ES" sz="1300">
                <a:solidFill>
                  <a:prstClr val="white"/>
                </a:solidFill>
              </a:endParaRPr>
            </a:p>
          </p:txBody>
        </p:sp>
      </p:grpSp>
      <p:grpSp>
        <p:nvGrpSpPr>
          <p:cNvPr id="37896" name="Agrupar 11"/>
          <p:cNvGrpSpPr>
            <a:grpSpLocks/>
          </p:cNvGrpSpPr>
          <p:nvPr/>
        </p:nvGrpSpPr>
        <p:grpSpPr bwMode="auto">
          <a:xfrm>
            <a:off x="4946650" y="4868863"/>
            <a:ext cx="1582738" cy="949325"/>
            <a:chOff x="6644759" y="2222795"/>
            <a:chExt cx="1581224" cy="948734"/>
          </a:xfrm>
        </p:grpSpPr>
        <p:sp>
          <p:nvSpPr>
            <p:cNvPr id="13" name="Rectángulo redondeado 12"/>
            <p:cNvSpPr>
              <a:spLocks noChangeArrowheads="1"/>
            </p:cNvSpPr>
            <p:nvPr/>
          </p:nvSpPr>
          <p:spPr bwMode="auto">
            <a:xfrm>
              <a:off x="6644759" y="2222795"/>
              <a:ext cx="1581224" cy="948734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673307" y="2251352"/>
              <a:ext cx="1524129" cy="89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ES" sz="1600" dirty="0">
                  <a:solidFill>
                    <a:prstClr val="white"/>
                  </a:solidFill>
                </a:rPr>
                <a:t>INICIO CLASES</a:t>
              </a:r>
            </a:p>
          </p:txBody>
        </p:sp>
      </p:grpSp>
      <p:cxnSp>
        <p:nvCxnSpPr>
          <p:cNvPr id="20" name="Conector recto 19"/>
          <p:cNvCxnSpPr>
            <a:cxnSpLocks noChangeShapeType="1"/>
          </p:cNvCxnSpPr>
          <p:nvPr/>
        </p:nvCxnSpPr>
        <p:spPr bwMode="auto">
          <a:xfrm>
            <a:off x="457200" y="3937000"/>
            <a:ext cx="822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491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L" smtClean="0"/>
          </a:p>
        </p:txBody>
      </p:sp>
      <p:pic>
        <p:nvPicPr>
          <p:cNvPr id="23554" name="Imagen 3" descr="ppt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ángulo 2"/>
          <p:cNvSpPr>
            <a:spLocks noChangeArrowheads="1"/>
          </p:cNvSpPr>
          <p:nvPr/>
        </p:nvSpPr>
        <p:spPr bwMode="auto">
          <a:xfrm>
            <a:off x="779463" y="1193800"/>
            <a:ext cx="7907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L" sz="3600" smtClean="0">
                <a:solidFill>
                  <a:srgbClr val="FFFFFF"/>
                </a:solidFill>
              </a:rPr>
              <a:t>RECONOCIMIENTO DE APRENDIZAJES Y EXPERIENCIA PREVIA (RAEP)</a:t>
            </a:r>
          </a:p>
        </p:txBody>
      </p:sp>
      <p:sp>
        <p:nvSpPr>
          <p:cNvPr id="23556" name="CuadroTexto 4"/>
          <p:cNvSpPr txBox="1">
            <a:spLocks noChangeArrowheads="1"/>
          </p:cNvSpPr>
          <p:nvPr/>
        </p:nvSpPr>
        <p:spPr bwMode="auto">
          <a:xfrm>
            <a:off x="779463" y="2576513"/>
            <a:ext cx="7907337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Implica valorar la experiencia y saberes de quienes han realizado funciones sin acreditar una formación de tipo formal respaldada con un titulo.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La finalidad es que el funcionario o funcionaria municipal no deba realizar el plan o módulo completo, sino que solo aquellas unidades de aprendizaje que necesita reforzar para optimizar su desempeño. </a:t>
            </a:r>
            <a:endParaRPr lang="es-CL" smtClean="0">
              <a:solidFill>
                <a:srgbClr val="FFFFFF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1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L" smtClean="0"/>
          </a:p>
        </p:txBody>
      </p:sp>
      <p:pic>
        <p:nvPicPr>
          <p:cNvPr id="24578" name="Imagen 3" descr="ppt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ángulo 2"/>
          <p:cNvSpPr>
            <a:spLocks noChangeArrowheads="1"/>
          </p:cNvSpPr>
          <p:nvPr/>
        </p:nvSpPr>
        <p:spPr bwMode="auto">
          <a:xfrm>
            <a:off x="779463" y="1193800"/>
            <a:ext cx="7907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L" sz="3600" smtClean="0">
                <a:solidFill>
                  <a:srgbClr val="FFFFFF"/>
                </a:solidFill>
              </a:rPr>
              <a:t>RECONOCIMIENTO DE APRENDIZAJES Y EXPERIENCIA PREVIA (RAEP)</a:t>
            </a:r>
          </a:p>
        </p:txBody>
      </p:sp>
      <p:sp>
        <p:nvSpPr>
          <p:cNvPr id="24580" name="CuadroTexto 4"/>
          <p:cNvSpPr txBox="1">
            <a:spLocks noChangeArrowheads="1"/>
          </p:cNvSpPr>
          <p:nvPr/>
        </p:nvSpPr>
        <p:spPr bwMode="auto">
          <a:xfrm>
            <a:off x="779463" y="2576513"/>
            <a:ext cx="790733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Como se señala en González y Mardones, (2015) </a:t>
            </a:r>
            <a:r>
              <a:rPr lang="es-ES" altLang="es-ES" smtClean="0">
                <a:solidFill>
                  <a:srgbClr val="FFFFFF"/>
                </a:solidFill>
              </a:rPr>
              <a:t>“</a:t>
            </a:r>
            <a:r>
              <a:rPr lang="es-ES" smtClean="0">
                <a:solidFill>
                  <a:srgbClr val="FFFFFF"/>
                </a:solidFill>
              </a:rPr>
              <a:t>Si se requiere que el aprendizaje para la vida tenga sentido para las personas, es necesario conectar y articular las diferentes vías por las cuales un sujeto </a:t>
            </a:r>
            <a:r>
              <a:rPr lang="es-ES" altLang="es-ES" smtClean="0">
                <a:solidFill>
                  <a:srgbClr val="FFFFFF"/>
                </a:solidFill>
              </a:rPr>
              <a:t>“</a:t>
            </a:r>
            <a:r>
              <a:rPr lang="es-ES" smtClean="0">
                <a:solidFill>
                  <a:srgbClr val="FFFFFF"/>
                </a:solidFill>
              </a:rPr>
              <a:t>se forma</a:t>
            </a:r>
            <a:r>
              <a:rPr lang="es-ES" altLang="es-ES" smtClean="0">
                <a:solidFill>
                  <a:srgbClr val="FFFFFF"/>
                </a:solidFill>
              </a:rPr>
              <a:t>”</a:t>
            </a:r>
            <a:r>
              <a:rPr lang="es-ES" smtClean="0">
                <a:solidFill>
                  <a:srgbClr val="FFFFFF"/>
                </a:solidFill>
              </a:rPr>
              <a:t>. El también llamado </a:t>
            </a:r>
            <a:r>
              <a:rPr lang="es-ES" altLang="es-ES" smtClean="0">
                <a:solidFill>
                  <a:srgbClr val="FFFFFF"/>
                </a:solidFill>
              </a:rPr>
              <a:t>“</a:t>
            </a:r>
            <a:r>
              <a:rPr lang="es-ES" smtClean="0">
                <a:solidFill>
                  <a:srgbClr val="FFFFFF"/>
                </a:solidFill>
              </a:rPr>
              <a:t>Reconocimiento de Aprendizajes obtenidos por la experiencia previa (RAEP) pretende justamente, </a:t>
            </a:r>
            <a:r>
              <a:rPr lang="es-ES" altLang="es-ES" i="1" smtClean="0">
                <a:solidFill>
                  <a:srgbClr val="FFFFFF"/>
                </a:solidFill>
              </a:rPr>
              <a:t>“</a:t>
            </a:r>
            <a:r>
              <a:rPr lang="es-ES" i="1" smtClean="0">
                <a:solidFill>
                  <a:srgbClr val="FFFFFF"/>
                </a:solidFill>
              </a:rPr>
              <a:t>realizar la tarea de evaluar, validar y acreditar, el aprendizaje, las destrezas y las competencias obtenidos por las personas fuera del sistema formal de enseñanza</a:t>
            </a:r>
            <a:r>
              <a:rPr lang="es-ES" altLang="es-ES" i="1" smtClean="0">
                <a:solidFill>
                  <a:srgbClr val="FFFFFF"/>
                </a:solidFill>
              </a:rPr>
              <a:t>”</a:t>
            </a:r>
            <a:r>
              <a:rPr lang="es-ES" i="1" smtClean="0">
                <a:solidFill>
                  <a:srgbClr val="FFFFFF"/>
                </a:solidFill>
              </a:rPr>
              <a:t> </a:t>
            </a:r>
            <a:r>
              <a:rPr lang="es-ES" smtClean="0">
                <a:solidFill>
                  <a:srgbClr val="FFFFFF"/>
                </a:solidFill>
              </a:rPr>
              <a:t>(Rimbau, 2008:33)</a:t>
            </a:r>
            <a:r>
              <a:rPr lang="es-ES" altLang="es-ES" smtClean="0">
                <a:solidFill>
                  <a:srgbClr val="FFFFFF"/>
                </a:solidFill>
              </a:rPr>
              <a:t>”</a:t>
            </a:r>
            <a:r>
              <a:rPr lang="es-ES" smtClean="0">
                <a:solidFill>
                  <a:srgbClr val="FFFFFF"/>
                </a:solidFill>
              </a:rPr>
              <a:t>. 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L" smtClean="0"/>
          </a:p>
        </p:txBody>
      </p:sp>
      <p:pic>
        <p:nvPicPr>
          <p:cNvPr id="25602" name="Imagen 3" descr="ppt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7"/>
          <a:stretch>
            <a:fillRect/>
          </a:stretch>
        </p:blipFill>
        <p:spPr bwMode="auto">
          <a:xfrm>
            <a:off x="153988" y="1212850"/>
            <a:ext cx="86772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uadroTexto 5"/>
          <p:cNvSpPr txBox="1">
            <a:spLocks noChangeArrowheads="1"/>
          </p:cNvSpPr>
          <p:nvPr/>
        </p:nvSpPr>
        <p:spPr bwMode="auto">
          <a:xfrm>
            <a:off x="692150" y="519113"/>
            <a:ext cx="533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4000" smtClean="0">
                <a:solidFill>
                  <a:srgbClr val="FFFFFF"/>
                </a:solidFill>
              </a:rPr>
              <a:t>PASOS RAP O RAEP</a:t>
            </a:r>
          </a:p>
        </p:txBody>
      </p:sp>
    </p:spTree>
    <p:extLst>
      <p:ext uri="{BB962C8B-B14F-4D97-AF65-F5344CB8AC3E}">
        <p14:creationId xmlns:p14="http://schemas.microsoft.com/office/powerpoint/2010/main" val="6436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928688"/>
            <a:ext cx="602615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ES" sz="4000" smtClean="0">
                <a:solidFill>
                  <a:srgbClr val="FFFFFF"/>
                </a:solidFill>
                <a:latin typeface="Abadi MT Condensed Light" charset="0"/>
              </a:rPr>
              <a:t>METODOLOGÍA  E INSTRUMENTOS </a:t>
            </a:r>
            <a:br>
              <a:rPr lang="es-ES" sz="4000" smtClean="0">
                <a:solidFill>
                  <a:srgbClr val="FFFFFF"/>
                </a:solidFill>
                <a:latin typeface="Abadi MT Condensed Light" charset="0"/>
              </a:rPr>
            </a:br>
            <a:r>
              <a:rPr lang="es-ES" sz="4000" smtClean="0">
                <a:solidFill>
                  <a:srgbClr val="FFFFFF"/>
                </a:solidFill>
                <a:latin typeface="Abadi MT Condensed Light" charset="0"/>
              </a:rPr>
              <a:t>DE EVALUACIÓN RAP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457199" y="2502255"/>
          <a:ext cx="8335664" cy="386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30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7" descr="Captura de pantalla 2016-05-25 a la(s) 23.32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84300"/>
            <a:ext cx="73914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1214438" y="895350"/>
            <a:ext cx="7402512" cy="1143000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FFFFFF"/>
                </a:solidFill>
              </a:rPr>
              <a:t>DISEÑO METODOLÓGICO</a:t>
            </a:r>
          </a:p>
        </p:txBody>
      </p:sp>
      <p:sp>
        <p:nvSpPr>
          <p:cNvPr id="5" name="Elipse 4"/>
          <p:cNvSpPr/>
          <p:nvPr/>
        </p:nvSpPr>
        <p:spPr>
          <a:xfrm>
            <a:off x="1463675" y="2152650"/>
            <a:ext cx="3463925" cy="1755775"/>
          </a:xfrm>
          <a:prstGeom prst="ellipse">
            <a:avLst/>
          </a:prstGeom>
          <a:noFill/>
          <a:ln>
            <a:prstDash val="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METODOLOGÍAS DE ENSEÑANZA</a:t>
            </a:r>
          </a:p>
        </p:txBody>
      </p:sp>
      <p:sp>
        <p:nvSpPr>
          <p:cNvPr id="6" name="Elipse 5"/>
          <p:cNvSpPr/>
          <p:nvPr/>
        </p:nvSpPr>
        <p:spPr>
          <a:xfrm>
            <a:off x="5272088" y="2132013"/>
            <a:ext cx="3462337" cy="1755775"/>
          </a:xfrm>
          <a:prstGeom prst="ellipse">
            <a:avLst/>
          </a:prstGeom>
          <a:noFill/>
          <a:ln>
            <a:prstDash val="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METODOLOGÍAS DE EVALUACIÓN</a:t>
            </a:r>
          </a:p>
        </p:txBody>
      </p:sp>
      <p:cxnSp>
        <p:nvCxnSpPr>
          <p:cNvPr id="7" name="Conector recto de flecha 6"/>
          <p:cNvCxnSpPr>
            <a:cxnSpLocks noChangeShapeType="1"/>
          </p:cNvCxnSpPr>
          <p:nvPr/>
        </p:nvCxnSpPr>
        <p:spPr bwMode="auto">
          <a:xfrm>
            <a:off x="4927600" y="3192463"/>
            <a:ext cx="6921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8" name="CuadroTexto 7"/>
          <p:cNvSpPr txBox="1">
            <a:spLocks noChangeArrowheads="1"/>
          </p:cNvSpPr>
          <p:nvPr/>
        </p:nvSpPr>
        <p:spPr bwMode="auto">
          <a:xfrm>
            <a:off x="2308225" y="4811713"/>
            <a:ext cx="58689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</a:rPr>
              <a:t>A PARTIR DEL PLAN FORMATIVO ENTREGADO POR LA ACADEMÍA</a:t>
            </a:r>
          </a:p>
        </p:txBody>
      </p:sp>
    </p:spTree>
    <p:extLst>
      <p:ext uri="{BB962C8B-B14F-4D97-AF65-F5344CB8AC3E}">
        <p14:creationId xmlns:p14="http://schemas.microsoft.com/office/powerpoint/2010/main" val="31964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69875" y="228600"/>
            <a:ext cx="3462338" cy="1887538"/>
          </a:xfrm>
          <a:prstGeom prst="ellipse">
            <a:avLst/>
          </a:prstGeom>
          <a:noFill/>
          <a:ln>
            <a:prstDash val="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METODOLOGÍAS DE ENSEÑANZA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97088" y="2114550"/>
            <a:ext cx="6542087" cy="415448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Una metodología de enseñanza por competencias, tiene una clara orientación a: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s-ES" smtClean="0">
                <a:solidFill>
                  <a:srgbClr val="FFFFFF"/>
                </a:solidFill>
              </a:rPr>
              <a:t>La puesta en práctica de los aprendizajes. 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s-ES" smtClean="0">
                <a:solidFill>
                  <a:srgbClr val="FFFFFF"/>
                </a:solidFill>
              </a:rPr>
              <a:t>No pueden quedarse en la mera entrega de conocimientos.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s-ES" smtClean="0">
                <a:solidFill>
                  <a:srgbClr val="FFFFFF"/>
                </a:solidFill>
              </a:rPr>
              <a:t>Se debe aspirar a que las personas sean capaces de hacer algo con ese conocimiento.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s-ES" smtClean="0">
                <a:solidFill>
                  <a:srgbClr val="FFFFFF"/>
                </a:solidFill>
              </a:rPr>
              <a:t>Potenciar la transferencia al puesto de trabajo e impactar así nivel de resultados y/o desempeño laboral.  </a:t>
            </a:r>
            <a:endParaRPr lang="es-CL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3"/>
          <p:cNvSpPr>
            <a:spLocks noGrp="1"/>
          </p:cNvSpPr>
          <p:nvPr>
            <p:ph type="title"/>
          </p:nvPr>
        </p:nvSpPr>
        <p:spPr>
          <a:xfrm>
            <a:off x="615950" y="414338"/>
            <a:ext cx="7196138" cy="1143000"/>
          </a:xfrm>
        </p:spPr>
        <p:txBody>
          <a:bodyPr/>
          <a:lstStyle/>
          <a:p>
            <a:pPr algn="l" eaLnBrk="1" hangingPunct="1"/>
            <a:r>
              <a:rPr lang="es-ES" sz="4000" smtClean="0">
                <a:solidFill>
                  <a:srgbClr val="FFFFFF"/>
                </a:solidFill>
              </a:rPr>
              <a:t>AUTOEVALUACIÓN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11644" y="1417638"/>
          <a:ext cx="8750927" cy="516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23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69875" y="228600"/>
            <a:ext cx="3462338" cy="1887538"/>
          </a:xfrm>
          <a:prstGeom prst="ellipse">
            <a:avLst/>
          </a:prstGeom>
          <a:noFill/>
          <a:ln>
            <a:prstDash val="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METODOLOGÍAS DE ENSEÑANZA</a:t>
            </a:r>
          </a:p>
        </p:txBody>
      </p:sp>
      <p:sp>
        <p:nvSpPr>
          <p:cNvPr id="31747" name="Rectángulo 1"/>
          <p:cNvSpPr>
            <a:spLocks noChangeArrowheads="1"/>
          </p:cNvSpPr>
          <p:nvPr/>
        </p:nvSpPr>
        <p:spPr bwMode="auto">
          <a:xfrm>
            <a:off x="2097088" y="2538413"/>
            <a:ext cx="65420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</a:rPr>
              <a:t>Activa/reflexiva, basada en el aprender haciendo, empleando metodologías de aprendizaje por proyectos, casos y aplicaciones de los conocimientos a los contextos de desempeño de los participantes. </a:t>
            </a:r>
            <a:endParaRPr lang="es-CL" sz="28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+mj-lt"/>
              </a:rPr>
              <a:t>Y ¿Qué es un Perfil Ocupacional? </a:t>
            </a:r>
            <a:endParaRPr lang="es-C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6577" y="1600202"/>
            <a:ext cx="7861836" cy="2831122"/>
          </a:xfrm>
        </p:spPr>
        <p:txBody>
          <a:bodyPr/>
          <a:lstStyle/>
          <a:p>
            <a:pPr marL="0" indent="0">
              <a:buNone/>
            </a:pPr>
            <a:r>
              <a:rPr lang="es-CL" sz="1800" b="1" dirty="0" smtClean="0">
                <a:solidFill>
                  <a:schemeClr val="tx1"/>
                </a:solidFill>
                <a:latin typeface="+mn-lt"/>
              </a:rPr>
              <a:t>Es una agrupación de “estándares” que describen conocimientos, habilidades y aptitudes que un individuo debe ser capaz de desempeñar y aplicar en distintas situaciones de trabajo (Ley N°20.267) </a:t>
            </a:r>
          </a:p>
          <a:p>
            <a:pPr marL="0" indent="0">
              <a:buNone/>
            </a:pPr>
            <a:r>
              <a:rPr lang="es-CL" sz="1800" b="1" dirty="0" smtClean="0">
                <a:solidFill>
                  <a:schemeClr val="tx1"/>
                </a:solidFill>
                <a:latin typeface="+mn-lt"/>
              </a:rPr>
              <a:t>Describe:</a:t>
            </a:r>
          </a:p>
          <a:p>
            <a:r>
              <a:rPr lang="es-CL" sz="1800" b="1" dirty="0" smtClean="0">
                <a:solidFill>
                  <a:schemeClr val="tx1"/>
                </a:solidFill>
                <a:latin typeface="+mn-lt"/>
              </a:rPr>
              <a:t>¿Cuál debe ser</a:t>
            </a:r>
            <a:r>
              <a:rPr lang="es-C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</a:rPr>
              <a:t>el </a:t>
            </a:r>
            <a:r>
              <a:rPr lang="es-CL" sz="1800" b="1" dirty="0">
                <a:solidFill>
                  <a:schemeClr val="tx1"/>
                </a:solidFill>
                <a:latin typeface="+mn-lt"/>
              </a:rPr>
              <a:t>resultado que logra el funcionario en el cargo respectivo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</a:rPr>
              <a:t>?</a:t>
            </a:r>
          </a:p>
          <a:p>
            <a:r>
              <a:rPr lang="es-CL" sz="1800" b="1" dirty="0" smtClean="0">
                <a:solidFill>
                  <a:schemeClr val="tx1"/>
                </a:solidFill>
                <a:latin typeface="+mn-lt"/>
              </a:rPr>
              <a:t>¿Qué criterios de calidad debe tener el resultado obtenido? </a:t>
            </a:r>
          </a:p>
          <a:p>
            <a:r>
              <a:rPr lang="es-CL" sz="1800" b="1" dirty="0" smtClean="0">
                <a:solidFill>
                  <a:schemeClr val="tx1"/>
                </a:solidFill>
                <a:latin typeface="+mn-lt"/>
              </a:rPr>
              <a:t>¿En qué circunstancias, ámbito o campo de acción el resultado debe ser logrado? </a:t>
            </a:r>
            <a:endParaRPr lang="es-CL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405575" y="1600202"/>
            <a:ext cx="1730328" cy="492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72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>
          <a:xfrm>
            <a:off x="457200" y="1120775"/>
            <a:ext cx="8229600" cy="1143000"/>
          </a:xfrm>
        </p:spPr>
        <p:txBody>
          <a:bodyPr/>
          <a:lstStyle/>
          <a:p>
            <a:pPr eaLnBrk="1" hangingPunct="1"/>
            <a:r>
              <a:rPr lang="es-ES" sz="4000" smtClean="0">
                <a:solidFill>
                  <a:srgbClr val="FFFFFF"/>
                </a:solidFill>
              </a:rPr>
              <a:t>FORMULACIÓN DE PROYECTOS</a:t>
            </a:r>
          </a:p>
        </p:txBody>
      </p:sp>
      <p:sp>
        <p:nvSpPr>
          <p:cNvPr id="5" name="Elipse 4"/>
          <p:cNvSpPr/>
          <p:nvPr/>
        </p:nvSpPr>
        <p:spPr>
          <a:xfrm>
            <a:off x="1116013" y="2808288"/>
            <a:ext cx="3463925" cy="2366962"/>
          </a:xfrm>
          <a:prstGeom prst="ellipse">
            <a:avLst/>
          </a:prstGeom>
          <a:noFill/>
          <a:ln>
            <a:prstDash val="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>MARCO LÓGICO</a:t>
            </a:r>
          </a:p>
        </p:txBody>
      </p:sp>
      <p:sp>
        <p:nvSpPr>
          <p:cNvPr id="6" name="Elipse 5"/>
          <p:cNvSpPr/>
          <p:nvPr/>
        </p:nvSpPr>
        <p:spPr>
          <a:xfrm>
            <a:off x="4924425" y="2786063"/>
            <a:ext cx="3462338" cy="2366962"/>
          </a:xfrm>
          <a:prstGeom prst="ellipse">
            <a:avLst/>
          </a:prstGeom>
          <a:noFill/>
          <a:ln>
            <a:prstDash val="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" sz="2400" dirty="0">
                <a:solidFill>
                  <a:srgbClr val="FFFFFF"/>
                </a:solidFill>
              </a:rPr>
              <a:t>FORMATO FIC REGIONAL</a:t>
            </a:r>
          </a:p>
        </p:txBody>
      </p:sp>
      <p:sp>
        <p:nvSpPr>
          <p:cNvPr id="8" name="Elipse 7"/>
          <p:cNvSpPr/>
          <p:nvPr/>
        </p:nvSpPr>
        <p:spPr>
          <a:xfrm>
            <a:off x="592138" y="2786063"/>
            <a:ext cx="1512887" cy="927100"/>
          </a:xfrm>
          <a:prstGeom prst="ellipse">
            <a:avLst/>
          </a:prstGeom>
          <a:noFill/>
          <a:ln>
            <a:solidFill>
              <a:srgbClr val="F4EE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" sz="1600" dirty="0">
                <a:solidFill>
                  <a:srgbClr val="FFFFFF"/>
                </a:solidFill>
              </a:rPr>
              <a:t>PLADECO</a:t>
            </a:r>
          </a:p>
        </p:txBody>
      </p:sp>
      <p:sp>
        <p:nvSpPr>
          <p:cNvPr id="9" name="Elipse 8"/>
          <p:cNvSpPr/>
          <p:nvPr/>
        </p:nvSpPr>
        <p:spPr>
          <a:xfrm>
            <a:off x="4579938" y="2786063"/>
            <a:ext cx="1751012" cy="927100"/>
          </a:xfrm>
          <a:prstGeom prst="ellipse">
            <a:avLst/>
          </a:prstGeom>
          <a:noFill/>
          <a:ln>
            <a:solidFill>
              <a:srgbClr val="F4EE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" sz="1600" dirty="0">
                <a:solidFill>
                  <a:srgbClr val="FFFFFF"/>
                </a:solidFill>
              </a:rPr>
              <a:t>ESTRATEGIA REGIONAL</a:t>
            </a:r>
          </a:p>
        </p:txBody>
      </p:sp>
      <p:cxnSp>
        <p:nvCxnSpPr>
          <p:cNvPr id="12" name="Conector recto de flecha 11"/>
          <p:cNvCxnSpPr>
            <a:cxnSpLocks noChangeShapeType="1"/>
          </p:cNvCxnSpPr>
          <p:nvPr/>
        </p:nvCxnSpPr>
        <p:spPr bwMode="auto">
          <a:xfrm>
            <a:off x="4445000" y="3963988"/>
            <a:ext cx="86518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Elipse 13"/>
          <p:cNvSpPr/>
          <p:nvPr/>
        </p:nvSpPr>
        <p:spPr>
          <a:xfrm>
            <a:off x="1860550" y="5383213"/>
            <a:ext cx="5238750" cy="925512"/>
          </a:xfrm>
          <a:prstGeom prst="ellipse">
            <a:avLst/>
          </a:prstGeom>
          <a:noFill/>
          <a:ln>
            <a:solidFill>
              <a:srgbClr val="F4EE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FFFFFF"/>
                </a:solidFill>
              </a:rPr>
              <a:t>DIAGNÓSTICO LOCAL</a:t>
            </a:r>
          </a:p>
        </p:txBody>
      </p:sp>
    </p:spTree>
    <p:extLst>
      <p:ext uri="{BB962C8B-B14F-4D97-AF65-F5344CB8AC3E}">
        <p14:creationId xmlns:p14="http://schemas.microsoft.com/office/powerpoint/2010/main" val="4363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n 2" descr="20160909_1728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7338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Imagen 6" descr="20160728_1716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7013" y="0"/>
            <a:ext cx="5106988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n 8" descr="IMG_320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243513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Imagen 10" descr="IMG-20160910-WA001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427413"/>
            <a:ext cx="446722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3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44513" y="2765425"/>
            <a:ext cx="38100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b="1" smtClean="0">
                <a:solidFill>
                  <a:srgbClr val="FFFFFF"/>
                </a:solidFill>
                <a:latin typeface="Abadi MT Condensed Light" charset="0"/>
              </a:rPr>
              <a:t>Listas de cotejo: </a:t>
            </a:r>
          </a:p>
          <a:p>
            <a:pPr algn="ctr" eaLnBrk="1" hangingPunct="1">
              <a:buFontTx/>
              <a:buNone/>
            </a:pPr>
            <a:endParaRPr lang="es-ES" b="1" smtClean="0">
              <a:solidFill>
                <a:srgbClr val="FFFFFF"/>
              </a:solidFill>
              <a:latin typeface="Abadi MT Condensed Light" charset="0"/>
            </a:endParaRPr>
          </a:p>
          <a:p>
            <a:pPr algn="ctr" eaLnBrk="1" hangingPunct="1">
              <a:buFontTx/>
              <a:buNone/>
            </a:pPr>
            <a:endParaRPr lang="es-ES" b="1" smtClean="0">
              <a:solidFill>
                <a:srgbClr val="FFFFFF"/>
              </a:solidFill>
              <a:latin typeface="Abadi MT Condensed Light" charset="0"/>
            </a:endParaRPr>
          </a:p>
          <a:p>
            <a:pPr algn="ctr" eaLnBrk="1" hangingPunct="1">
              <a:buFontTx/>
              <a:buNone/>
            </a:pPr>
            <a:r>
              <a:rPr lang="es-ES" b="1" smtClean="0">
                <a:solidFill>
                  <a:srgbClr val="FFFFFF"/>
                </a:solidFill>
                <a:latin typeface="Abadi MT Condensed Light" charset="0"/>
              </a:rPr>
              <a:t>procesos / pasos</a:t>
            </a:r>
            <a:endParaRPr lang="es-ES" smtClean="0">
              <a:solidFill>
                <a:srgbClr val="FFFFFF"/>
              </a:solidFill>
              <a:latin typeface="Abadi MT Condensed Light" charset="0"/>
            </a:endParaRPr>
          </a:p>
        </p:txBody>
      </p:sp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4716463" y="2735263"/>
            <a:ext cx="39544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3200" b="1" smtClean="0">
                <a:solidFill>
                  <a:srgbClr val="FFFFFF"/>
                </a:solidFill>
                <a:latin typeface="Abadi MT Condensed Light" charset="0"/>
              </a:rPr>
              <a:t>   Escalas de apreciación: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3200" b="1" smtClean="0">
              <a:solidFill>
                <a:srgbClr val="FFFFFF"/>
              </a:solidFill>
              <a:latin typeface="Abadi MT Condensed Light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3200" b="1" smtClean="0">
              <a:solidFill>
                <a:srgbClr val="FFFFFF"/>
              </a:solidFill>
              <a:latin typeface="Abadi MT Condensed Light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2000" b="1" smtClean="0">
              <a:solidFill>
                <a:srgbClr val="FFFFFF"/>
              </a:solidFill>
              <a:latin typeface="Abadi MT Condensed Light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3200" b="1" smtClean="0">
                <a:solidFill>
                  <a:srgbClr val="FFFFFF"/>
                </a:solidFill>
                <a:latin typeface="Abadi MT Condensed Light" charset="0"/>
              </a:rPr>
              <a:t>productos</a:t>
            </a:r>
            <a:r>
              <a:rPr lang="es-ES" sz="3200" smtClean="0">
                <a:solidFill>
                  <a:srgbClr val="FFFFFF"/>
                </a:solidFill>
                <a:latin typeface="Abadi MT Condensed Light" charset="0"/>
              </a:rPr>
              <a:t> </a:t>
            </a:r>
            <a:r>
              <a:rPr lang="es-ES" sz="3200" b="1" smtClean="0">
                <a:solidFill>
                  <a:srgbClr val="FFFFFF"/>
                </a:solidFill>
                <a:latin typeface="Abadi MT Condensed Light" charset="0"/>
              </a:rPr>
              <a:t>/ calidad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3200" smtClean="0">
              <a:solidFill>
                <a:srgbClr val="FFFFFF"/>
              </a:solidFill>
              <a:latin typeface="Abadi MT Condensed Light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124075" y="3706813"/>
            <a:ext cx="504825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9CDE5"/>
          </a:solidFill>
          <a:ln w="9525">
            <a:solidFill>
              <a:srgbClr val="B9CDE5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CL" sz="1800" smtClean="0">
              <a:solidFill>
                <a:srgbClr val="FFFFFF"/>
              </a:solidFill>
              <a:latin typeface="Abadi MT Condensed Light" charset="0"/>
            </a:endParaRPr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6624638" y="3706813"/>
            <a:ext cx="504825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9CDE5"/>
          </a:solidFill>
          <a:ln w="9525">
            <a:solidFill>
              <a:srgbClr val="B9CDE5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CL" sz="1800" smtClean="0">
              <a:solidFill>
                <a:srgbClr val="FFFFFF"/>
              </a:solidFill>
              <a:latin typeface="Abadi MT Condensed Light" charset="0"/>
            </a:endParaRPr>
          </a:p>
        </p:txBody>
      </p:sp>
      <p:grpSp>
        <p:nvGrpSpPr>
          <p:cNvPr id="34822" name="Agrupar 11"/>
          <p:cNvGrpSpPr>
            <a:grpSpLocks/>
          </p:cNvGrpSpPr>
          <p:nvPr/>
        </p:nvGrpSpPr>
        <p:grpSpPr bwMode="auto">
          <a:xfrm>
            <a:off x="4583113" y="1292225"/>
            <a:ext cx="3906837" cy="1222375"/>
            <a:chOff x="4425057" y="642801"/>
            <a:chExt cx="3907342" cy="1221044"/>
          </a:xfrm>
        </p:grpSpPr>
        <p:sp>
          <p:nvSpPr>
            <p:cNvPr id="13" name="Rectángulo 12"/>
            <p:cNvSpPr/>
            <p:nvPr/>
          </p:nvSpPr>
          <p:spPr>
            <a:xfrm>
              <a:off x="4425057" y="642801"/>
              <a:ext cx="3907342" cy="1221044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4425057" y="642801"/>
              <a:ext cx="3907342" cy="1221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7054" tIns="72390" rIns="72390" bIns="72390" spcCol="1270" anchor="ctr"/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ES" sz="19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Evaluación de resultados, </a:t>
              </a:r>
              <a:r>
                <a:rPr lang="es-ES" sz="19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mediante proyecto formulado anteriormente con evidencia. </a:t>
              </a:r>
            </a:p>
          </p:txBody>
        </p:sp>
      </p:grpSp>
      <p:grpSp>
        <p:nvGrpSpPr>
          <p:cNvPr id="34823" name="Agrupar 14"/>
          <p:cNvGrpSpPr>
            <a:grpSpLocks/>
          </p:cNvGrpSpPr>
          <p:nvPr/>
        </p:nvGrpSpPr>
        <p:grpSpPr bwMode="auto">
          <a:xfrm>
            <a:off x="447675" y="1292225"/>
            <a:ext cx="3906838" cy="1222375"/>
            <a:chOff x="2295563" y="2179960"/>
            <a:chExt cx="3907342" cy="1221044"/>
          </a:xfrm>
        </p:grpSpPr>
        <p:sp>
          <p:nvSpPr>
            <p:cNvPr id="16" name="Rectángulo 15"/>
            <p:cNvSpPr/>
            <p:nvPr/>
          </p:nvSpPr>
          <p:spPr>
            <a:xfrm>
              <a:off x="2295563" y="2179960"/>
              <a:ext cx="3907342" cy="1221044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2295563" y="2179960"/>
              <a:ext cx="3907342" cy="1221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7054" tIns="72390" rIns="72390" bIns="72390" anchor="ctr"/>
            <a:lstStyle>
              <a:lvl1pPr defTabSz="8445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8445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8445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8445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8445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844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844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844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844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smtClean="0">
                  <a:solidFill>
                    <a:srgbClr val="000000"/>
                  </a:solidFill>
                </a:rPr>
                <a:t>Evaluación de desempeño</a:t>
              </a:r>
              <a:r>
                <a:rPr lang="es-ES" sz="1900" smtClean="0">
                  <a:solidFill>
                    <a:srgbClr val="000000"/>
                  </a:solidFill>
                </a:rPr>
                <a:t>, mediante observación directa en aula.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7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n 2" descr="RUTAS TURISTICAS - F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uadroTexto 7"/>
          <p:cNvSpPr txBox="1">
            <a:spLocks noChangeArrowheads="1"/>
          </p:cNvSpPr>
          <p:nvPr/>
        </p:nvSpPr>
        <p:spPr bwMode="auto">
          <a:xfrm>
            <a:off x="153988" y="384175"/>
            <a:ext cx="6061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3200" smtClean="0">
                <a:solidFill>
                  <a:srgbClr val="FFFFFF"/>
                </a:solidFill>
              </a:rPr>
              <a:t>PRESENTACIÓN PROYECTO FINAL</a:t>
            </a:r>
          </a:p>
        </p:txBody>
      </p:sp>
    </p:spTree>
    <p:extLst>
      <p:ext uri="{BB962C8B-B14F-4D97-AF65-F5344CB8AC3E}">
        <p14:creationId xmlns:p14="http://schemas.microsoft.com/office/powerpoint/2010/main" val="6421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779" y="31106"/>
            <a:ext cx="8150225" cy="1143000"/>
          </a:xfrm>
        </p:spPr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Y ¿Dónde puedo postular a estos Diplomas?</a:t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>              www.academia.subdere.gov.cl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0" y="1174106"/>
            <a:ext cx="7775080" cy="4523962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2378052" y="3937496"/>
            <a:ext cx="1448882" cy="710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Flecha abajo 7"/>
          <p:cNvSpPr/>
          <p:nvPr/>
        </p:nvSpPr>
        <p:spPr>
          <a:xfrm rot="16200000">
            <a:off x="1599725" y="3690608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79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 de Evaluación de Impacto</a:t>
            </a:r>
            <a:endParaRPr lang="es-CL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62" y="1168412"/>
            <a:ext cx="6080262" cy="3308214"/>
          </a:xfrm>
          <a:prstGeom prst="rect">
            <a:avLst/>
          </a:prstGeom>
          <a:noFill/>
        </p:spPr>
      </p:pic>
      <p:sp>
        <p:nvSpPr>
          <p:cNvPr id="5" name="Rectángulo 4"/>
          <p:cNvSpPr/>
          <p:nvPr/>
        </p:nvSpPr>
        <p:spPr>
          <a:xfrm>
            <a:off x="2856766" y="4189368"/>
            <a:ext cx="2161874" cy="574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Fuente: </a:t>
            </a:r>
            <a:r>
              <a:rPr lang="es-ES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ww.Instituto</a:t>
            </a:r>
            <a:r>
              <a:rPr lang="es-E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 ROI </a:t>
            </a:r>
            <a:r>
              <a:rPr lang="es-ES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– Chile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4498" y="4529614"/>
            <a:ext cx="8273406" cy="10472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>
                <a:solidFill>
                  <a:schemeClr val="tx1"/>
                </a:solidFill>
                <a:latin typeface="Arial Narrow"/>
                <a:ea typeface="+mj-ea"/>
                <a:cs typeface="Arial Narrow"/>
              </a:rPr>
              <a:t>Estrategia de evaluación. Metodología </a:t>
            </a:r>
            <a:r>
              <a:rPr lang="es-CL" dirty="0" err="1">
                <a:solidFill>
                  <a:schemeClr val="tx1"/>
                </a:solidFill>
                <a:latin typeface="Arial Narrow"/>
                <a:ea typeface="+mj-ea"/>
                <a:cs typeface="Arial Narrow"/>
              </a:rPr>
              <a:t>Kirkpatrick</a:t>
            </a:r>
            <a:r>
              <a:rPr lang="es-CL" dirty="0">
                <a:solidFill>
                  <a:schemeClr val="tx1"/>
                </a:solidFill>
                <a:latin typeface="Arial Narrow"/>
                <a:ea typeface="+mj-ea"/>
                <a:cs typeface="Arial Narrow"/>
              </a:rPr>
              <a:t> y de </a:t>
            </a:r>
            <a:r>
              <a:rPr lang="es-CL" dirty="0" smtClean="0">
                <a:solidFill>
                  <a:schemeClr val="tx1"/>
                </a:solidFill>
                <a:latin typeface="Arial Narrow"/>
                <a:ea typeface="+mj-ea"/>
                <a:cs typeface="Arial Narrow"/>
              </a:rPr>
              <a:t>Phillips: Metodología </a:t>
            </a:r>
            <a:r>
              <a:rPr lang="es-CL" dirty="0">
                <a:solidFill>
                  <a:schemeClr val="tx1"/>
                </a:solidFill>
                <a:latin typeface="Arial Narrow"/>
                <a:ea typeface="+mj-ea"/>
                <a:cs typeface="Arial Narrow"/>
              </a:rPr>
              <a:t>denominada Human Capital Training ROI (HCTR) o el modelo de </a:t>
            </a:r>
            <a:r>
              <a:rPr lang="es-CL" dirty="0" err="1">
                <a:solidFill>
                  <a:schemeClr val="tx1"/>
                </a:solidFill>
                <a:latin typeface="Arial Narrow"/>
                <a:ea typeface="+mj-ea"/>
                <a:cs typeface="Arial Narrow"/>
              </a:rPr>
              <a:t>Kirkpatrick</a:t>
            </a:r>
            <a:r>
              <a:rPr lang="es-CL" dirty="0">
                <a:solidFill>
                  <a:schemeClr val="tx1"/>
                </a:solidFill>
                <a:latin typeface="Arial Narrow"/>
                <a:ea typeface="+mj-ea"/>
                <a:cs typeface="Arial Narrow"/>
              </a:rPr>
              <a:t> y de Phillips orientado a la “Cadena de Valor en la medición del impacto y la Rentabilidad de la Formación</a:t>
            </a:r>
            <a:r>
              <a:rPr lang="es-CL" dirty="0" smtClean="0">
                <a:solidFill>
                  <a:schemeClr val="tx1"/>
                </a:solidFill>
                <a:latin typeface="Arial Narrow"/>
                <a:ea typeface="+mj-ea"/>
                <a:cs typeface="Arial Narrow"/>
              </a:rPr>
              <a:t>”.</a:t>
            </a:r>
            <a:endParaRPr lang="es-ES" dirty="0">
              <a:solidFill>
                <a:schemeClr val="tx1"/>
              </a:solidFill>
              <a:latin typeface="Arial Narrow"/>
              <a:ea typeface="+mj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78728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  <a:latin typeface="+mn-lt"/>
              </a:rPr>
              <a:t>¿Por qué es necesario actualizar el catálogo?</a:t>
            </a:r>
            <a:endParaRPr lang="es-C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b="1" dirty="0" smtClean="0">
                <a:solidFill>
                  <a:schemeClr val="tx1"/>
                </a:solidFill>
                <a:latin typeface="+mn-lt"/>
              </a:rPr>
              <a:t>La única forma de saber si los perfiles son útiles es Usándolos.</a:t>
            </a:r>
          </a:p>
          <a:p>
            <a:r>
              <a:rPr lang="es-CL" sz="2400" b="1" dirty="0" smtClean="0">
                <a:solidFill>
                  <a:schemeClr val="tx1"/>
                </a:solidFill>
                <a:latin typeface="+mn-lt"/>
              </a:rPr>
              <a:t>Por su uso y por el mandato legal nos encontramos en el </a:t>
            </a:r>
            <a:r>
              <a:rPr lang="es-CL" sz="2400" b="1" u="sng" dirty="0" smtClean="0">
                <a:solidFill>
                  <a:schemeClr val="tx1"/>
                </a:solidFill>
                <a:latin typeface="+mn-lt"/>
              </a:rPr>
              <a:t>proceso</a:t>
            </a:r>
            <a:r>
              <a:rPr lang="es-CL" sz="2400" b="1" dirty="0" smtClean="0">
                <a:solidFill>
                  <a:schemeClr val="tx1"/>
                </a:solidFill>
                <a:latin typeface="+mn-lt"/>
              </a:rPr>
              <a:t> de revisión, actualización y levantamiento del nuevo catálogo que estará disponible a contar del año 2017.</a:t>
            </a:r>
            <a:endParaRPr lang="es-C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39151" y="2639485"/>
            <a:ext cx="5781821" cy="905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93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9026" y="984603"/>
            <a:ext cx="2194917" cy="4135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88733" y="1102474"/>
            <a:ext cx="7947304" cy="642359"/>
          </a:xfrm>
          <a:prstGeom prst="rect">
            <a:avLst/>
          </a:prstGeom>
          <a:solidFill>
            <a:schemeClr val="accent2"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9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68560" y="1245346"/>
            <a:ext cx="1172765" cy="1869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</a:pPr>
            <a:r>
              <a:rPr lang="es-CL" sz="1350" dirty="0">
                <a:solidFill>
                  <a:schemeClr val="bg1"/>
                </a:solidFill>
              </a:rPr>
              <a:t>I. Inicio</a:t>
            </a: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96721" y="1110617"/>
            <a:ext cx="1371159" cy="56092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</a:pPr>
            <a:r>
              <a:rPr lang="es-CL" sz="1350" dirty="0">
                <a:solidFill>
                  <a:schemeClr val="bg1"/>
                </a:solidFill>
              </a:rPr>
              <a:t>III. Levantamiento y Actualización de Perfiles </a:t>
            </a:r>
          </a:p>
        </p:txBody>
      </p:sp>
      <p:sp>
        <p:nvSpPr>
          <p:cNvPr id="11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06015" y="1143191"/>
            <a:ext cx="1337929" cy="56092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</a:pPr>
            <a:r>
              <a:rPr lang="es-CL" sz="1350" dirty="0">
                <a:solidFill>
                  <a:schemeClr val="bg1"/>
                </a:solidFill>
              </a:rPr>
              <a:t>II. Levantamiento Mapa de Procesos Generales</a:t>
            </a: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4023664" y="3414664"/>
            <a:ext cx="320278" cy="0"/>
          </a:xfrm>
          <a:prstGeom prst="line">
            <a:avLst/>
          </a:prstGeom>
          <a:noFill/>
          <a:ln w="28575">
            <a:solidFill>
              <a:srgbClr val="778594"/>
            </a:solidFill>
            <a:round/>
            <a:headEnd/>
            <a:tailEnd type="triangle" w="med" len="med"/>
          </a:ln>
          <a:effectLst/>
        </p:spPr>
        <p:txBody>
          <a:bodyPr vert="eaVert">
            <a:spAutoFit/>
          </a:bodyPr>
          <a:lstStyle/>
          <a:p>
            <a:endParaRPr lang="en-US" sz="1350" dirty="0"/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773503" y="1923452"/>
            <a:ext cx="1453755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9056">
              <a:lnSpc>
                <a:spcPct val="90000"/>
              </a:lnSpc>
              <a:spcBef>
                <a:spcPct val="50000"/>
              </a:spcBef>
            </a:pPr>
            <a:r>
              <a:rPr lang="es-ES" sz="900" dirty="0">
                <a:solidFill>
                  <a:srgbClr val="4C4C4C"/>
                </a:solidFill>
              </a:rPr>
              <a:t>1. Convenio con Chilevalora para Desarrollo Proyecto Competencias Laborales.</a:t>
            </a:r>
          </a:p>
        </p:txBody>
      </p: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801072" y="2761830"/>
            <a:ext cx="1453755" cy="485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9056">
              <a:lnSpc>
                <a:spcPct val="90000"/>
              </a:lnSpc>
              <a:spcBef>
                <a:spcPct val="50000"/>
              </a:spcBef>
            </a:pPr>
            <a:r>
              <a:rPr lang="es-ES" sz="900" dirty="0">
                <a:solidFill>
                  <a:srgbClr val="4C4C4C"/>
                </a:solidFill>
              </a:rPr>
              <a:t>2. ChileValora inicia proceso de licitación pública para desarrollo Proyecto de Competencias Laborales.</a:t>
            </a: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811718" y="3480296"/>
            <a:ext cx="1453755" cy="485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9056">
              <a:lnSpc>
                <a:spcPct val="90000"/>
              </a:lnSpc>
              <a:spcBef>
                <a:spcPct val="50000"/>
              </a:spcBef>
            </a:pPr>
            <a:r>
              <a:rPr lang="es-ES" sz="900" dirty="0">
                <a:solidFill>
                  <a:srgbClr val="4C4C4C"/>
                </a:solidFill>
              </a:rPr>
              <a:t>3. Contratación de Empresa Consultora.</a:t>
            </a: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2880967" y="1824039"/>
            <a:ext cx="1653912" cy="8066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9056">
              <a:lnSpc>
                <a:spcPct val="90000"/>
              </a:lnSpc>
              <a:spcBef>
                <a:spcPct val="50000"/>
              </a:spcBef>
            </a:pPr>
            <a:r>
              <a:rPr lang="es-ES" sz="900" dirty="0">
                <a:solidFill>
                  <a:srgbClr val="4C4C4C"/>
                </a:solidFill>
              </a:rPr>
              <a:t>5. Constitución Mesa Estratégica: Levantamiento Procesos Generales del Sector. </a:t>
            </a: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2880967" y="2840408"/>
            <a:ext cx="1641868" cy="8143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9056">
              <a:lnSpc>
                <a:spcPct val="90000"/>
              </a:lnSpc>
              <a:spcBef>
                <a:spcPct val="50000"/>
              </a:spcBef>
            </a:pPr>
            <a:r>
              <a:rPr lang="es-ES" sz="900" dirty="0">
                <a:solidFill>
                  <a:srgbClr val="4C4C4C"/>
                </a:solidFill>
              </a:rPr>
              <a:t>6. Constitución de Panel de Expertos: Validan Procesos Generales del Sector. 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2873397" y="3957407"/>
            <a:ext cx="1649438" cy="7709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9056">
              <a:lnSpc>
                <a:spcPct val="90000"/>
              </a:lnSpc>
              <a:spcBef>
                <a:spcPct val="50000"/>
              </a:spcBef>
            </a:pPr>
            <a:r>
              <a:rPr lang="es-ES" sz="900" dirty="0">
                <a:solidFill>
                  <a:srgbClr val="4C4C4C"/>
                </a:solidFill>
              </a:rPr>
              <a:t>7. Determina N° de Perfiles a Levantar y/o Actualizar: en consenso con el OSCL.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5122737" y="1842539"/>
            <a:ext cx="1646991" cy="7634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9056">
              <a:lnSpc>
                <a:spcPct val="90000"/>
              </a:lnSpc>
              <a:spcBef>
                <a:spcPct val="50000"/>
              </a:spcBef>
            </a:pPr>
            <a:r>
              <a:rPr lang="es-ES" sz="900" dirty="0">
                <a:solidFill>
                  <a:srgbClr val="4C4C4C"/>
                </a:solidFill>
              </a:rPr>
              <a:t>8. Mesas Técnicas y Entrevistas por Macro Zonas (Norte, Centro y Sur): Para levantamiento y actualización de perfiles.</a:t>
            </a: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787240" y="4151278"/>
            <a:ext cx="1452563" cy="485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9056">
              <a:lnSpc>
                <a:spcPct val="90000"/>
              </a:lnSpc>
              <a:spcBef>
                <a:spcPct val="50000"/>
              </a:spcBef>
            </a:pPr>
            <a:r>
              <a:rPr lang="es-ES" sz="900" dirty="0">
                <a:solidFill>
                  <a:srgbClr val="4C4C4C"/>
                </a:solidFill>
              </a:rPr>
              <a:t>4. Constitución del </a:t>
            </a:r>
            <a:r>
              <a:rPr lang="es-ES" b="1" dirty="0">
                <a:solidFill>
                  <a:srgbClr val="4C4C4C"/>
                </a:solidFill>
              </a:rPr>
              <a:t>OSCL </a:t>
            </a:r>
            <a:r>
              <a:rPr lang="es-ES" sz="900" dirty="0">
                <a:solidFill>
                  <a:srgbClr val="4C4C4C"/>
                </a:solidFill>
              </a:rPr>
              <a:t>(Organismo Sectorial Tripartito).</a:t>
            </a:r>
          </a:p>
        </p:txBody>
      </p:sp>
      <p:sp>
        <p:nvSpPr>
          <p:cNvPr id="41" name="Line 50"/>
          <p:cNvSpPr>
            <a:spLocks noChangeShapeType="1"/>
          </p:cNvSpPr>
          <p:nvPr/>
        </p:nvSpPr>
        <p:spPr bwMode="auto">
          <a:xfrm>
            <a:off x="2288922" y="1513389"/>
            <a:ext cx="56435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42" name="Line 51"/>
          <p:cNvSpPr>
            <a:spLocks noChangeShapeType="1"/>
          </p:cNvSpPr>
          <p:nvPr/>
        </p:nvSpPr>
        <p:spPr bwMode="auto">
          <a:xfrm>
            <a:off x="4480804" y="1513389"/>
            <a:ext cx="56316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43" name="Line 52"/>
          <p:cNvSpPr>
            <a:spLocks noChangeShapeType="1"/>
          </p:cNvSpPr>
          <p:nvPr/>
        </p:nvSpPr>
        <p:spPr bwMode="auto">
          <a:xfrm>
            <a:off x="6495039" y="1567098"/>
            <a:ext cx="56435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0" y="-66745"/>
            <a:ext cx="9144000" cy="769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L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 ¿en qué consiste este proceso?</a:t>
            </a:r>
            <a:endParaRPr lang="es-CL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5130642" y="2863709"/>
            <a:ext cx="1629869" cy="7677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9056">
              <a:lnSpc>
                <a:spcPct val="90000"/>
              </a:lnSpc>
              <a:spcBef>
                <a:spcPct val="50000"/>
              </a:spcBef>
            </a:pPr>
            <a:r>
              <a:rPr lang="es-ES" sz="900" dirty="0">
                <a:solidFill>
                  <a:srgbClr val="4C4C4C"/>
                </a:solidFill>
              </a:rPr>
              <a:t>9. Observación por perfil en puesto de trabajo.</a:t>
            </a: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5148691" y="3806199"/>
            <a:ext cx="1619673" cy="7495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9056">
              <a:lnSpc>
                <a:spcPct val="90000"/>
              </a:lnSpc>
              <a:spcBef>
                <a:spcPct val="50000"/>
              </a:spcBef>
            </a:pPr>
            <a:r>
              <a:rPr lang="es-ES" sz="900" dirty="0">
                <a:solidFill>
                  <a:srgbClr val="4C4C4C"/>
                </a:solidFill>
              </a:rPr>
              <a:t>10. Validación de Perfiles Levantados y Actualizados por Paneles de Expertos.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5148690" y="4657874"/>
            <a:ext cx="1611820" cy="830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9056">
              <a:lnSpc>
                <a:spcPct val="90000"/>
              </a:lnSpc>
              <a:spcBef>
                <a:spcPct val="50000"/>
              </a:spcBef>
            </a:pPr>
            <a:r>
              <a:rPr lang="es-ES" sz="900" dirty="0">
                <a:solidFill>
                  <a:srgbClr val="4C4C4C"/>
                </a:solidFill>
              </a:rPr>
              <a:t>11. Validación del OSCL.</a:t>
            </a: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96773" y="1200104"/>
            <a:ext cx="1497212" cy="3739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</a:pPr>
            <a:r>
              <a:rPr lang="es-CL" sz="1350" dirty="0">
                <a:solidFill>
                  <a:schemeClr val="bg1"/>
                </a:solidFill>
              </a:rPr>
              <a:t>IV. Seminario y Presentación Final</a:t>
            </a:r>
          </a:p>
        </p:txBody>
      </p:sp>
      <p:sp>
        <p:nvSpPr>
          <p:cNvPr id="62" name="Rectangle 34"/>
          <p:cNvSpPr>
            <a:spLocks noChangeArrowheads="1"/>
          </p:cNvSpPr>
          <p:nvPr/>
        </p:nvSpPr>
        <p:spPr bwMode="auto">
          <a:xfrm>
            <a:off x="7177621" y="2842741"/>
            <a:ext cx="1629869" cy="7677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9056">
              <a:lnSpc>
                <a:spcPct val="90000"/>
              </a:lnSpc>
              <a:spcBef>
                <a:spcPct val="50000"/>
              </a:spcBef>
            </a:pPr>
            <a:r>
              <a:rPr lang="es-ES" sz="900" dirty="0">
                <a:solidFill>
                  <a:srgbClr val="4C4C4C"/>
                </a:solidFill>
              </a:rPr>
              <a:t>12. Envío versión final y actualizada de perfiles ocupacionales para el sector municipal a ser utilizado para nuevas plantas municipales.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2532417" y="3072306"/>
            <a:ext cx="232056" cy="240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6" name="Flecha derecha 65"/>
          <p:cNvSpPr/>
          <p:nvPr/>
        </p:nvSpPr>
        <p:spPr>
          <a:xfrm>
            <a:off x="4768725" y="3127535"/>
            <a:ext cx="232056" cy="240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7" name="Flecha derecha 66"/>
          <p:cNvSpPr/>
          <p:nvPr/>
        </p:nvSpPr>
        <p:spPr>
          <a:xfrm>
            <a:off x="6881643" y="3127535"/>
            <a:ext cx="232056" cy="240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1" name="Elipse 70"/>
          <p:cNvSpPr/>
          <p:nvPr/>
        </p:nvSpPr>
        <p:spPr>
          <a:xfrm>
            <a:off x="609745" y="4114817"/>
            <a:ext cx="1317629" cy="5836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2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6577" y="1244601"/>
            <a:ext cx="2698992" cy="1892493"/>
          </a:xfrm>
        </p:spPr>
        <p:txBody>
          <a:bodyPr/>
          <a:lstStyle/>
          <a:p>
            <a:r>
              <a:rPr lang="es-CL" sz="1800" b="1" dirty="0" smtClean="0">
                <a:solidFill>
                  <a:schemeClr val="tx1"/>
                </a:solidFill>
                <a:latin typeface="+mn-lt"/>
              </a:rPr>
              <a:t>Los establecidos por la Ley N°18.695 Orgánica Constitucional de Municipalidades y en la Ley N°20.742  </a:t>
            </a:r>
          </a:p>
          <a:p>
            <a:r>
              <a:rPr lang="es-CL" sz="1800" b="1" dirty="0" smtClean="0">
                <a:solidFill>
                  <a:schemeClr val="tx1"/>
                </a:solidFill>
                <a:latin typeface="+mn-lt"/>
              </a:rPr>
              <a:t>Los que determine el levantamiento de procesos generales del Sector Municipal</a:t>
            </a:r>
          </a:p>
          <a:p>
            <a:pPr marL="0" indent="0">
              <a:buNone/>
            </a:pPr>
            <a:endParaRPr lang="es-CL" sz="1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¿</a:t>
            </a:r>
            <a:r>
              <a:rPr lang="es-CL" dirty="0" smtClean="0">
                <a:solidFill>
                  <a:schemeClr val="tx1"/>
                </a:solidFill>
              </a:rPr>
              <a:t>Cuáles serán los perfiles mínimos del nuevo catálogo?</a:t>
            </a:r>
            <a:endParaRPr lang="es-CL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48353610"/>
              </p:ext>
            </p:extLst>
          </p:nvPr>
        </p:nvGraphicFramePr>
        <p:xfrm>
          <a:off x="3296530" y="12446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5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Y ¿Hacia dónde vamos?</a:t>
            </a:r>
            <a:endParaRPr lang="es-CL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5782256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7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070245" y="0"/>
            <a:ext cx="379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dirty="0">
                <a:solidFill>
                  <a:schemeClr val="bg1"/>
                </a:solidFill>
              </a:rPr>
              <a:t> </a:t>
            </a:r>
            <a:r>
              <a:rPr lang="es-CL" altLang="es-CL" sz="3600" dirty="0"/>
              <a:t>www.chilevalora.cl </a:t>
            </a:r>
            <a:endParaRPr lang="es-CL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2" y="566052"/>
            <a:ext cx="8485534" cy="495044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39129" y="4860650"/>
            <a:ext cx="1546871" cy="487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Flecha abajo 5"/>
          <p:cNvSpPr/>
          <p:nvPr/>
        </p:nvSpPr>
        <p:spPr>
          <a:xfrm rot="5400000">
            <a:off x="2098307" y="4857625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15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2" name="Rectangle 164"/>
          <p:cNvSpPr>
            <a:spLocks noChangeArrowheads="1"/>
          </p:cNvSpPr>
          <p:nvPr/>
        </p:nvSpPr>
        <p:spPr bwMode="auto">
          <a:xfrm>
            <a:off x="1" y="528912"/>
            <a:ext cx="184729" cy="77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 anchor="ctr">
            <a:spAutoFit/>
          </a:bodyPr>
          <a:lstStyle>
            <a:lvl1pPr defTabSz="10144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0144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0144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0144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0144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CL" sz="810">
                <a:latin typeface="Arial" panose="020B0604020202020204" pitchFamily="34" charset="0"/>
              </a:rPr>
              <a:t/>
            </a:r>
            <a:br>
              <a:rPr lang="es-CL" sz="810">
                <a:latin typeface="Arial" panose="020B0604020202020204" pitchFamily="34" charset="0"/>
              </a:rPr>
            </a:br>
            <a:endParaRPr lang="es-CL" sz="1800">
              <a:latin typeface="Arial" panose="020B0604020202020204" pitchFamily="34" charset="0"/>
            </a:endParaRPr>
          </a:p>
          <a:p>
            <a:endParaRPr lang="es-CL" sz="1800">
              <a:latin typeface="Arial" panose="020B0604020202020204" pitchFamily="34" charset="0"/>
            </a:endParaRPr>
          </a:p>
        </p:txBody>
      </p:sp>
      <p:sp>
        <p:nvSpPr>
          <p:cNvPr id="26664" name="Rectangle 179"/>
          <p:cNvSpPr>
            <a:spLocks noChangeArrowheads="1"/>
          </p:cNvSpPr>
          <p:nvPr/>
        </p:nvSpPr>
        <p:spPr bwMode="auto">
          <a:xfrm>
            <a:off x="1" y="452737"/>
            <a:ext cx="184729" cy="92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 anchor="ctr">
            <a:spAutoFit/>
          </a:bodyPr>
          <a:lstStyle>
            <a:lvl1pPr defTabSz="10144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0144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0144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0144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0144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CL" sz="1800">
                <a:latin typeface="Arial" panose="020B0604020202020204" pitchFamily="34" charset="0"/>
              </a:rPr>
              <a:t/>
            </a:r>
            <a:br>
              <a:rPr lang="es-CL" sz="1800">
                <a:latin typeface="Arial" panose="020B0604020202020204" pitchFamily="34" charset="0"/>
              </a:rPr>
            </a:br>
            <a:endParaRPr lang="es-CL" sz="1800">
              <a:latin typeface="Arial" panose="020B0604020202020204" pitchFamily="34" charset="0"/>
            </a:endParaRPr>
          </a:p>
          <a:p>
            <a:endParaRPr lang="es-CL" sz="1800">
              <a:latin typeface="Arial" panose="020B0604020202020204" pitchFamily="34" charset="0"/>
            </a:endParaRPr>
          </a:p>
        </p:txBody>
      </p:sp>
      <p:sp>
        <p:nvSpPr>
          <p:cNvPr id="26668" name="Rectangle 201"/>
          <p:cNvSpPr>
            <a:spLocks noChangeArrowheads="1"/>
          </p:cNvSpPr>
          <p:nvPr/>
        </p:nvSpPr>
        <p:spPr bwMode="auto">
          <a:xfrm>
            <a:off x="1" y="958336"/>
            <a:ext cx="184729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 anchor="ctr">
            <a:spAutoFit/>
          </a:bodyPr>
          <a:lstStyle>
            <a:lvl1pPr defTabSz="1014413" eaLnBrk="0" hangingPunct="0">
              <a:tabLst>
                <a:tab pos="6353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014413" eaLnBrk="0" hangingPunct="0">
              <a:tabLst>
                <a:tab pos="6353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014413" eaLnBrk="0" hangingPunct="0">
              <a:tabLst>
                <a:tab pos="6353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014413" eaLnBrk="0" hangingPunct="0">
              <a:tabLst>
                <a:tab pos="6353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014413" eaLnBrk="0" hangingPunct="0">
              <a:tabLst>
                <a:tab pos="6353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tabLst>
                <a:tab pos="6353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tabLst>
                <a:tab pos="6353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tabLst>
                <a:tab pos="6353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tabLst>
                <a:tab pos="6353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CL" sz="1800">
              <a:latin typeface="Arial" panose="020B0604020202020204" pitchFamily="34" charset="0"/>
            </a:endParaRPr>
          </a:p>
        </p:txBody>
      </p:sp>
      <p:cxnSp>
        <p:nvCxnSpPr>
          <p:cNvPr id="76" name="AutoShape 180"/>
          <p:cNvCxnSpPr>
            <a:cxnSpLocks noChangeShapeType="1"/>
            <a:endCxn id="60" idx="1"/>
          </p:cNvCxnSpPr>
          <p:nvPr/>
        </p:nvCxnSpPr>
        <p:spPr bwMode="auto">
          <a:xfrm rot="16200000" flipH="1">
            <a:off x="5804634" y="1372059"/>
            <a:ext cx="703734" cy="665623"/>
          </a:xfrm>
          <a:prstGeom prst="bentConnector2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1" name="Grupo 110"/>
          <p:cNvGrpSpPr/>
          <p:nvPr/>
        </p:nvGrpSpPr>
        <p:grpSpPr>
          <a:xfrm>
            <a:off x="0" y="140430"/>
            <a:ext cx="8974305" cy="5705271"/>
            <a:chOff x="92365" y="114550"/>
            <a:chExt cx="8974305" cy="5705271"/>
          </a:xfrm>
        </p:grpSpPr>
        <p:grpSp>
          <p:nvGrpSpPr>
            <p:cNvPr id="106" name="Grupo 105"/>
            <p:cNvGrpSpPr/>
            <p:nvPr/>
          </p:nvGrpSpPr>
          <p:grpSpPr>
            <a:xfrm>
              <a:off x="92365" y="114550"/>
              <a:ext cx="8974305" cy="5705271"/>
              <a:chOff x="92365" y="114550"/>
              <a:chExt cx="8974305" cy="5705271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92365" y="114550"/>
                <a:ext cx="8974305" cy="5705271"/>
                <a:chOff x="79398" y="91401"/>
                <a:chExt cx="8974305" cy="5705271"/>
              </a:xfrm>
            </p:grpSpPr>
            <p:grpSp>
              <p:nvGrpSpPr>
                <p:cNvPr id="3" name="Grupo 2"/>
                <p:cNvGrpSpPr/>
                <p:nvPr/>
              </p:nvGrpSpPr>
              <p:grpSpPr>
                <a:xfrm>
                  <a:off x="79398" y="91401"/>
                  <a:ext cx="8974305" cy="5705271"/>
                  <a:chOff x="-8352" y="14288"/>
                  <a:chExt cx="8974305" cy="5705271"/>
                </a:xfrm>
              </p:grpSpPr>
              <p:grpSp>
                <p:nvGrpSpPr>
                  <p:cNvPr id="2" name="Grupo 1"/>
                  <p:cNvGrpSpPr/>
                  <p:nvPr/>
                </p:nvGrpSpPr>
                <p:grpSpPr>
                  <a:xfrm>
                    <a:off x="-8352" y="14288"/>
                    <a:ext cx="8974305" cy="5705271"/>
                    <a:chOff x="-8352" y="14288"/>
                    <a:chExt cx="8974305" cy="5705271"/>
                  </a:xfrm>
                </p:grpSpPr>
                <p:sp>
                  <p:nvSpPr>
                    <p:cNvPr id="26625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1" y="2737758"/>
                      <a:ext cx="4873467" cy="2981801"/>
                    </a:xfrm>
                    <a:prstGeom prst="rect">
                      <a:avLst/>
                    </a:prstGeom>
                    <a:solidFill>
                      <a:srgbClr val="EAF1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39" tIns="45719" rIns="91439" bIns="45719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 smtClean="0">
                          <a:solidFill>
                            <a:srgbClr val="4F6228"/>
                          </a:solidFill>
                          <a:latin typeface="Calibri" panose="020F0502020204030204" pitchFamily="34" charset="0"/>
                        </a:rPr>
                        <a:t>FUNCIONARIOS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626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6872" y="2686415"/>
                      <a:ext cx="4079081" cy="3023235"/>
                    </a:xfrm>
                    <a:prstGeom prst="rect">
                      <a:avLst/>
                    </a:prstGeom>
                    <a:solidFill>
                      <a:srgbClr val="B8CCE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39" tIns="45719" rIns="91439" bIns="45719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>
                          <a:latin typeface="Calibri" panose="020F0502020204030204" pitchFamily="34" charset="0"/>
                        </a:rPr>
                        <a:t> 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  <a:p>
                      <a:pPr algn="r"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 smtClean="0">
                          <a:solidFill>
                            <a:srgbClr val="1F497D"/>
                          </a:solidFill>
                          <a:latin typeface="Calibri" panose="020F0502020204030204" pitchFamily="34" charset="0"/>
                        </a:rPr>
                        <a:t>UNIVERSIDADES - CENTROS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627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52769" y="14288"/>
                      <a:ext cx="4086225" cy="2690336"/>
                    </a:xfrm>
                    <a:prstGeom prst="rect">
                      <a:avLst/>
                    </a:prstGeom>
                    <a:solidFill>
                      <a:srgbClr val="EAF1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39" tIns="45719" rIns="91439" bIns="45719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algn="r"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170" b="1" dirty="0" smtClean="0">
                          <a:solidFill>
                            <a:srgbClr val="4F6228"/>
                          </a:solidFill>
                          <a:latin typeface="Calibri" panose="020F0502020204030204" pitchFamily="34" charset="0"/>
                        </a:rPr>
                        <a:t>MUNICIPALIDAD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628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8352" y="15715"/>
                      <a:ext cx="4873467" cy="2731770"/>
                    </a:xfrm>
                    <a:prstGeom prst="rect">
                      <a:avLst/>
                    </a:prstGeom>
                    <a:solidFill>
                      <a:srgbClr val="C6D9F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39" tIns="45719" rIns="91439" bIns="45719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2"/>
                        </a:spcAft>
                      </a:pPr>
                      <a:r>
                        <a:rPr lang="es-CL" sz="1080" b="1" dirty="0" smtClean="0">
                          <a:solidFill>
                            <a:srgbClr val="1F497D"/>
                          </a:solidFill>
                          <a:latin typeface="Calibri" panose="020F0502020204030204" pitchFamily="34" charset="0"/>
                        </a:rPr>
                        <a:t>SUBDERE - ACADEMIA</a:t>
                      </a:r>
                      <a:endParaRPr lang="es-CL" sz="1080" dirty="0"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56" name="73 Rectángulo redondeado"/>
                  <p:cNvSpPr>
                    <a:spLocks noChangeArrowheads="1"/>
                  </p:cNvSpPr>
                  <p:nvPr/>
                </p:nvSpPr>
                <p:spPr bwMode="auto">
                  <a:xfrm>
                    <a:off x="3332710" y="2254363"/>
                    <a:ext cx="3108325" cy="10525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317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lIns="101599" tIns="50799" rIns="101599" bIns="50799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s-CL" sz="2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rPr>
                      <a:t>Sistema de Certificación de Competencias</a:t>
                    </a:r>
                    <a:endParaRPr lang="es-CL" sz="2100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8" name="AutoShape 42"/>
                <p:cNvSpPr>
                  <a:spLocks noChangeArrowheads="1"/>
                </p:cNvSpPr>
                <p:nvPr/>
              </p:nvSpPr>
              <p:spPr bwMode="auto">
                <a:xfrm>
                  <a:off x="7423994" y="387191"/>
                  <a:ext cx="1522413" cy="9080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101599" tIns="50799" rIns="101599" bIns="50799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s-CL" sz="1200" b="1" dirty="0">
                      <a:latin typeface="Calibri" panose="020F0502020204030204" pitchFamily="34" charset="0"/>
                    </a:rPr>
                    <a:t>Garantizará un alto % de Desempeño Competente</a:t>
                  </a:r>
                  <a:endParaRPr lang="es-CL" sz="12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9" name="90 Rectángulo redondeado"/>
                <p:cNvSpPr>
                  <a:spLocks noChangeArrowheads="1"/>
                </p:cNvSpPr>
                <p:nvPr/>
              </p:nvSpPr>
              <p:spPr bwMode="auto">
                <a:xfrm>
                  <a:off x="5032262" y="224240"/>
                  <a:ext cx="1925198" cy="106306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101599" tIns="50799" rIns="101599" bIns="50799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sz="900" b="1" dirty="0">
                      <a:latin typeface="Calibri" panose="020F0502020204030204" pitchFamily="34" charset="0"/>
                    </a:rPr>
                    <a:t>Mejores niveles de gestión; Mejorar los ingresos municipales;</a:t>
                  </a:r>
                </a:p>
                <a:p>
                  <a:pPr algn="ctr" eaLnBrk="1" hangingPunct="1"/>
                  <a:r>
                    <a:rPr lang="es-ES" sz="900" b="1" dirty="0">
                      <a:latin typeface="Calibri" panose="020F0502020204030204" pitchFamily="34" charset="0"/>
                    </a:rPr>
                    <a:t>Mejor calidad en la entrega  los servicios municipales</a:t>
                  </a:r>
                  <a:r>
                    <a:rPr lang="es-ES" sz="900" b="1" dirty="0" smtClean="0">
                      <a:latin typeface="Calibri" panose="020F0502020204030204" pitchFamily="34" charset="0"/>
                    </a:rPr>
                    <a:t>; Podrá contar con una efectiva política de RRHH</a:t>
                  </a:r>
                  <a:endParaRPr lang="es-ES" sz="9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0" name="AutoShape 43"/>
                <p:cNvSpPr>
                  <a:spLocks noChangeArrowheads="1"/>
                </p:cNvSpPr>
                <p:nvPr/>
              </p:nvSpPr>
              <p:spPr bwMode="auto">
                <a:xfrm>
                  <a:off x="6568711" y="1451911"/>
                  <a:ext cx="2377696" cy="11115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101599" tIns="50799" rIns="101599" bIns="50799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sz="1100" b="1" dirty="0" smtClean="0">
                      <a:latin typeface="Calibri" panose="020F0502020204030204" pitchFamily="34" charset="0"/>
                    </a:rPr>
                    <a:t>Mejor nivel de satisfacción de necesidades de la ciudadanía; Mejores niveles de aprobación ciudadana</a:t>
                  </a:r>
                  <a:endParaRPr lang="es-ES" sz="11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1" name="AutoShape 51"/>
                <p:cNvSpPr>
                  <a:spLocks noChangeArrowheads="1"/>
                </p:cNvSpPr>
                <p:nvPr/>
              </p:nvSpPr>
              <p:spPr bwMode="auto">
                <a:xfrm>
                  <a:off x="2351106" y="224240"/>
                  <a:ext cx="2484768" cy="7288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6E3BC"/>
                </a:solidFill>
                <a:ln w="31750">
                  <a:solidFill>
                    <a:srgbClr val="9BBB59"/>
                  </a:solidFill>
                  <a:round/>
                  <a:headEnd/>
                  <a:tailEnd/>
                </a:ln>
              </p:spPr>
              <p:txBody>
                <a:bodyPr lIns="101599" tIns="50799" rIns="101599" bIns="50799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s-CL" sz="1100" b="1" dirty="0" smtClean="0">
                      <a:latin typeface="Calibri" panose="020F0502020204030204" pitchFamily="34" charset="0"/>
                    </a:rPr>
                    <a:t>Mejora </a:t>
                  </a:r>
                  <a:r>
                    <a:rPr lang="es-CL" sz="1100" b="1" dirty="0">
                      <a:latin typeface="Calibri" panose="020F0502020204030204" pitchFamily="34" charset="0"/>
                    </a:rPr>
                    <a:t>resultados de indicadores </a:t>
                  </a:r>
                  <a:r>
                    <a:rPr lang="es-CL" sz="1100" b="1" dirty="0" smtClean="0">
                      <a:latin typeface="Calibri" panose="020F0502020204030204" pitchFamily="34" charset="0"/>
                    </a:rPr>
                    <a:t>FIGM; Mejores resultados en el Diagnóstico de la Gestión Municipal</a:t>
                  </a:r>
                  <a:endParaRPr lang="es-CL" sz="11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2" name="AutoShape 52"/>
                <p:cNvSpPr>
                  <a:spLocks noChangeArrowheads="1"/>
                </p:cNvSpPr>
                <p:nvPr/>
              </p:nvSpPr>
              <p:spPr bwMode="auto">
                <a:xfrm>
                  <a:off x="185763" y="435267"/>
                  <a:ext cx="2060698" cy="164605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101599" tIns="50799" rIns="101599" bIns="50799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15000"/>
                    </a:lnSpc>
                    <a:spcAft>
                      <a:spcPts val="1113"/>
                    </a:spcAft>
                  </a:pPr>
                  <a:r>
                    <a:rPr lang="es-CL" sz="1000" b="1" dirty="0" smtClean="0">
                      <a:latin typeface="Calibri" panose="020F0502020204030204" pitchFamily="34" charset="0"/>
                    </a:rPr>
                    <a:t>Podrá contar con eficaz Detección de Necesidades de Capacitación; Resolverá eficazmente necesidades </a:t>
                  </a:r>
                  <a:r>
                    <a:rPr lang="es-CL" sz="1000" b="1" dirty="0">
                      <a:latin typeface="Calibri" panose="020F0502020204030204" pitchFamily="34" charset="0"/>
                    </a:rPr>
                    <a:t>de </a:t>
                  </a:r>
                  <a:r>
                    <a:rPr lang="es-CL" sz="1000" b="1" dirty="0" smtClean="0">
                      <a:latin typeface="Calibri" panose="020F0502020204030204" pitchFamily="34" charset="0"/>
                    </a:rPr>
                    <a:t>capacitación; Entregará capacitación de calidad y focalizada; Podrá hacer efectiva evaluación de impacto  </a:t>
                  </a:r>
                  <a:r>
                    <a:rPr lang="es-CL" sz="1000" b="1" dirty="0">
                      <a:latin typeface="Calibri" panose="020F0502020204030204" pitchFamily="34" charset="0"/>
                    </a:rPr>
                    <a:t> </a:t>
                  </a:r>
                  <a:endParaRPr lang="es-CL" sz="10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3" name="AutoShape 40"/>
                <p:cNvSpPr>
                  <a:spLocks noChangeArrowheads="1"/>
                </p:cNvSpPr>
                <p:nvPr/>
              </p:nvSpPr>
              <p:spPr bwMode="auto">
                <a:xfrm>
                  <a:off x="2538515" y="1258294"/>
                  <a:ext cx="2179075" cy="8138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101599" tIns="50799" rIns="101599" bIns="50799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15000"/>
                    </a:lnSpc>
                    <a:spcAft>
                      <a:spcPts val="1113"/>
                    </a:spcAft>
                  </a:pPr>
                  <a:r>
                    <a:rPr lang="es-CL" sz="800" b="1" dirty="0" smtClean="0">
                      <a:latin typeface="Calibri" panose="020F0502020204030204" pitchFamily="34" charset="0"/>
                    </a:rPr>
                    <a:t>Contará con mayores niveles de satisfacción; Mejor inversión de recursos públicos; Contará con funcionarios con competencias demostrables y certificadas para capacitar a otros, articulando oferta y demanda</a:t>
                  </a:r>
                  <a:endParaRPr lang="es-CL" sz="10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4" name="75 Rectángulo redondeado"/>
                <p:cNvSpPr>
                  <a:spLocks noChangeArrowheads="1"/>
                </p:cNvSpPr>
                <p:nvPr/>
              </p:nvSpPr>
              <p:spPr bwMode="auto">
                <a:xfrm>
                  <a:off x="499875" y="2536906"/>
                  <a:ext cx="2722040" cy="10349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101599" tIns="50799" rIns="101599" bIns="50799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s-CL" sz="1200" b="1" dirty="0">
                      <a:latin typeface="Calibri" panose="020F0502020204030204" pitchFamily="34" charset="0"/>
                    </a:rPr>
                    <a:t>Transitar por trayectorias formativas y laborales; Formarse como pares evaluadores;  Formarse para ser parte del Staff de profesores por competencias  </a:t>
                  </a:r>
                  <a:endParaRPr lang="es-CL" sz="12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5" name="74 Rectángulo redondeado"/>
                <p:cNvSpPr>
                  <a:spLocks noChangeArrowheads="1"/>
                </p:cNvSpPr>
                <p:nvPr/>
              </p:nvSpPr>
              <p:spPr bwMode="auto">
                <a:xfrm>
                  <a:off x="788900" y="3878382"/>
                  <a:ext cx="1643828" cy="61020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101599" tIns="50799" rIns="101599" bIns="50799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s-CL" sz="1000" b="1" dirty="0" smtClean="0">
                      <a:latin typeface="Calibri" panose="020F0502020204030204" pitchFamily="34" charset="0"/>
                    </a:rPr>
                    <a:t>Mejorar sus potencialidades de empleabilidad</a:t>
                  </a:r>
                  <a:endParaRPr lang="es-CL" sz="10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6" name="76 Rectángulo redondeado"/>
                <p:cNvSpPr>
                  <a:spLocks noChangeArrowheads="1"/>
                </p:cNvSpPr>
                <p:nvPr/>
              </p:nvSpPr>
              <p:spPr bwMode="auto">
                <a:xfrm>
                  <a:off x="265085" y="4706770"/>
                  <a:ext cx="3307632" cy="70460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101599" tIns="50799" rIns="101599" bIns="50799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15000"/>
                    </a:lnSpc>
                    <a:spcAft>
                      <a:spcPts val="1113"/>
                    </a:spcAft>
                  </a:pPr>
                  <a:r>
                    <a:rPr lang="es-CL" sz="1000" b="1" dirty="0" smtClean="0">
                      <a:latin typeface="Calibri" panose="020F0502020204030204" pitchFamily="34" charset="0"/>
                    </a:rPr>
                    <a:t>Reconocer  </a:t>
                  </a:r>
                  <a:r>
                    <a:rPr lang="es-CL" sz="1000" b="1" dirty="0">
                      <a:latin typeface="Calibri" panose="020F0502020204030204" pitchFamily="34" charset="0"/>
                    </a:rPr>
                    <a:t>sus competencias; </a:t>
                  </a:r>
                  <a:r>
                    <a:rPr lang="es-CL" sz="1000" b="1" dirty="0" smtClean="0">
                      <a:latin typeface="Calibri" panose="020F0502020204030204" pitchFamily="34" charset="0"/>
                    </a:rPr>
                    <a:t>Cerrar brechas de competencias; transitar por </a:t>
                  </a:r>
                  <a:r>
                    <a:rPr lang="es-CL" sz="1000" b="1" dirty="0">
                      <a:latin typeface="Calibri" panose="020F0502020204030204" pitchFamily="34" charset="0"/>
                    </a:rPr>
                    <a:t>planes y rutas formativas laborales, </a:t>
                  </a:r>
                  <a:r>
                    <a:rPr lang="es-CL" sz="1000" b="1" dirty="0" smtClean="0">
                      <a:latin typeface="Calibri" panose="020F0502020204030204" pitchFamily="34" charset="0"/>
                    </a:rPr>
                    <a:t>desarrollo de carrera, fidelización</a:t>
                  </a:r>
                  <a:r>
                    <a:rPr lang="es-CL" sz="1000" b="1" dirty="0">
                      <a:latin typeface="Calibri" panose="020F0502020204030204" pitchFamily="34" charset="0"/>
                    </a:rPr>
                    <a:t>, motivación. </a:t>
                  </a:r>
                  <a:endParaRPr lang="es-CL" sz="1000" dirty="0">
                    <a:latin typeface="Calibri" panose="020F0502020204030204" pitchFamily="34" charset="0"/>
                  </a:endParaRPr>
                </a:p>
                <a:p>
                  <a:pPr eaLnBrk="1" hangingPunct="1">
                    <a:lnSpc>
                      <a:spcPct val="115000"/>
                    </a:lnSpc>
                    <a:spcAft>
                      <a:spcPts val="1113"/>
                    </a:spcAft>
                  </a:pPr>
                  <a:r>
                    <a:rPr lang="es-CL" sz="1600" b="1" dirty="0">
                      <a:latin typeface="Calibri" panose="020F0502020204030204" pitchFamily="34" charset="0"/>
                    </a:rPr>
                    <a:t> </a:t>
                  </a:r>
                  <a:endParaRPr lang="es-CL" sz="12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8" name="AutoShape 58"/>
                <p:cNvSpPr>
                  <a:spLocks noChangeArrowheads="1"/>
                </p:cNvSpPr>
                <p:nvPr/>
              </p:nvSpPr>
              <p:spPr bwMode="auto">
                <a:xfrm>
                  <a:off x="5385355" y="3548298"/>
                  <a:ext cx="2859640" cy="8526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101599" tIns="50799" rIns="101599" bIns="50799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s-CL" sz="1100" b="1" dirty="0">
                      <a:latin typeface="Calibri" panose="020F0502020204030204" pitchFamily="34" charset="0"/>
                    </a:rPr>
                    <a:t>Provee funcionarios al proceso de </a:t>
                  </a:r>
                  <a:r>
                    <a:rPr lang="es-CL" sz="1100" b="1" dirty="0" smtClean="0">
                      <a:latin typeface="Calibri" panose="020F0502020204030204" pitchFamily="34" charset="0"/>
                    </a:rPr>
                    <a:t>certificación / Contrata a funcionarios para formar y capacitar</a:t>
                  </a:r>
                  <a:endParaRPr lang="es-CL" sz="11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9" name="AutoShape 170"/>
                <p:cNvSpPr>
                  <a:spLocks noChangeArrowheads="1"/>
                </p:cNvSpPr>
                <p:nvPr/>
              </p:nvSpPr>
              <p:spPr bwMode="auto">
                <a:xfrm>
                  <a:off x="5199309" y="4522834"/>
                  <a:ext cx="3356814" cy="8833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101599" tIns="50799" rIns="101599" bIns="50799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s-CL" sz="900" b="1" dirty="0" smtClean="0">
                      <a:latin typeface="Calibri" panose="020F0502020204030204" pitchFamily="34" charset="0"/>
                    </a:rPr>
                    <a:t>Entregarán soporte técnico para evaluar y certificar </a:t>
                  </a:r>
                  <a:r>
                    <a:rPr lang="es-CL" sz="900" b="1" dirty="0">
                      <a:latin typeface="Calibri" panose="020F0502020204030204" pitchFamily="34" charset="0"/>
                    </a:rPr>
                    <a:t>competencias; </a:t>
                  </a:r>
                  <a:r>
                    <a:rPr lang="es-CL" sz="900" b="1" dirty="0" smtClean="0">
                      <a:latin typeface="Calibri" panose="020F0502020204030204" pitchFamily="34" charset="0"/>
                    </a:rPr>
                    <a:t>soporte en el proceso de cierre de brechas; formación </a:t>
                  </a:r>
                  <a:r>
                    <a:rPr lang="es-CL" sz="900" b="1" dirty="0">
                      <a:latin typeface="Calibri" panose="020F0502020204030204" pitchFamily="34" charset="0"/>
                    </a:rPr>
                    <a:t>de formadores; entregar apoyo en el proceso de trayectorias formativo </a:t>
                  </a:r>
                  <a:r>
                    <a:rPr lang="es-CL" sz="900" b="1" dirty="0" smtClean="0">
                      <a:latin typeface="Calibri" panose="020F0502020204030204" pitchFamily="34" charset="0"/>
                    </a:rPr>
                    <a:t>laborales.</a:t>
                  </a:r>
                  <a:endParaRPr lang="es-CL" sz="900" dirty="0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73" name="AutoShape 143"/>
                <p:cNvCxnSpPr>
                  <a:cxnSpLocks noChangeShapeType="1"/>
                  <a:endCxn id="59" idx="3"/>
                </p:cNvCxnSpPr>
                <p:nvPr/>
              </p:nvCxnSpPr>
              <p:spPr bwMode="auto">
                <a:xfrm flipH="1">
                  <a:off x="6957460" y="740780"/>
                  <a:ext cx="430162" cy="14992"/>
                </a:xfrm>
                <a:prstGeom prst="straightConnector1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1" name="AutoShape 12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528415" y="2584647"/>
                  <a:ext cx="1652909" cy="348024"/>
                </a:xfrm>
                <a:prstGeom prst="bentConnector3">
                  <a:avLst>
                    <a:gd name="adj1" fmla="val 1682"/>
                  </a:avLst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3" name="AutoShape 106"/>
                <p:cNvCxnSpPr>
                  <a:cxnSpLocks noChangeShapeType="1"/>
                </p:cNvCxnSpPr>
                <p:nvPr/>
              </p:nvCxnSpPr>
              <p:spPr bwMode="auto">
                <a:xfrm>
                  <a:off x="4862912" y="590354"/>
                  <a:ext cx="157320" cy="30203"/>
                </a:xfrm>
                <a:prstGeom prst="bentConnector3">
                  <a:avLst>
                    <a:gd name="adj1" fmla="val 50000"/>
                  </a:avLst>
                </a:prstGeom>
                <a:noFill/>
                <a:ln w="31750">
                  <a:solidFill>
                    <a:srgbClr val="9BBB59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" name="AutoShape 1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83773" y="1565422"/>
                  <a:ext cx="232600" cy="10971"/>
                </a:xfrm>
                <a:prstGeom prst="straightConnector1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" name="AutoShape 143"/>
                <p:cNvCxnSpPr>
                  <a:cxnSpLocks noChangeShapeType="1"/>
                </p:cNvCxnSpPr>
                <p:nvPr/>
              </p:nvCxnSpPr>
              <p:spPr bwMode="auto">
                <a:xfrm>
                  <a:off x="3210910" y="2932671"/>
                  <a:ext cx="209550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8" name="AutoShape 13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479867" y="3717300"/>
                  <a:ext cx="263480" cy="1587"/>
                </a:xfrm>
                <a:prstGeom prst="bentConnector3">
                  <a:avLst>
                    <a:gd name="adj1" fmla="val 50000"/>
                  </a:avLst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0" name="AutoShape 145"/>
                <p:cNvCxnSpPr>
                  <a:cxnSpLocks noChangeShapeType="1"/>
                </p:cNvCxnSpPr>
                <p:nvPr/>
              </p:nvCxnSpPr>
              <p:spPr bwMode="auto">
                <a:xfrm>
                  <a:off x="1216112" y="2072123"/>
                  <a:ext cx="0" cy="464783"/>
                </a:xfrm>
                <a:prstGeom prst="straightConnector1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" name="AutoShape 13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496633" y="4592588"/>
                  <a:ext cx="228363" cy="2"/>
                </a:xfrm>
                <a:prstGeom prst="bentConnector3">
                  <a:avLst>
                    <a:gd name="adj1" fmla="val 50000"/>
                  </a:avLst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" name="AutoShape 173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>
                  <a:off x="3593490" y="4964521"/>
                  <a:ext cx="1605819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7" name="AutoShape 173"/>
                <p:cNvCxnSpPr>
                  <a:cxnSpLocks noChangeShapeType="1"/>
                  <a:endCxn id="65" idx="3"/>
                </p:cNvCxnSpPr>
                <p:nvPr/>
              </p:nvCxnSpPr>
              <p:spPr bwMode="auto">
                <a:xfrm rot="10800000" flipV="1">
                  <a:off x="2432729" y="3825674"/>
                  <a:ext cx="2942885" cy="357810"/>
                </a:xfrm>
                <a:prstGeom prst="bentConnector3">
                  <a:avLst>
                    <a:gd name="adj1" fmla="val 50000"/>
                  </a:avLst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0" name="AutoShape 12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64231" y="3279166"/>
                  <a:ext cx="309010" cy="198915"/>
                </a:xfrm>
                <a:prstGeom prst="bentConnector3">
                  <a:avLst>
                    <a:gd name="adj1" fmla="val 91203"/>
                  </a:avLst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4" name="AutoShape 10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1519132" y="255307"/>
                  <a:ext cx="804936" cy="166511"/>
                </a:xfrm>
                <a:prstGeom prst="bentConnector3">
                  <a:avLst>
                    <a:gd name="adj1" fmla="val 98891"/>
                  </a:avLst>
                </a:prstGeom>
                <a:noFill/>
                <a:ln w="31750">
                  <a:solidFill>
                    <a:srgbClr val="9BBB59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2" name="AutoShape 1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72717" y="964969"/>
                  <a:ext cx="1" cy="263110"/>
                </a:xfrm>
                <a:prstGeom prst="straightConnector1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5" name="AutoShape 143"/>
                <p:cNvCxnSpPr>
                  <a:cxnSpLocks noChangeShapeType="1"/>
                </p:cNvCxnSpPr>
                <p:nvPr/>
              </p:nvCxnSpPr>
              <p:spPr bwMode="auto">
                <a:xfrm>
                  <a:off x="4256618" y="2102338"/>
                  <a:ext cx="1241" cy="229138"/>
                </a:xfrm>
                <a:prstGeom prst="straightConnector1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9" name="AutoShape 1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1608775" y="3713379"/>
                  <a:ext cx="3617925" cy="1165"/>
                </a:xfrm>
                <a:prstGeom prst="bentConnector3">
                  <a:avLst>
                    <a:gd name="adj1" fmla="val 50000"/>
                  </a:avLst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6" name="AutoShape 178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5766" y="5512560"/>
                  <a:ext cx="6532428" cy="988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3" name="AutoShape 14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820425" y="2976427"/>
                  <a:ext cx="1427429" cy="548389"/>
                </a:xfrm>
                <a:prstGeom prst="bentConnector3">
                  <a:avLst>
                    <a:gd name="adj1" fmla="val -274"/>
                  </a:avLst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70" name="AutoShape 147"/>
              <p:cNvCxnSpPr>
                <a:cxnSpLocks noChangeShapeType="1"/>
                <a:stCxn id="63" idx="3"/>
              </p:cNvCxnSpPr>
              <p:nvPr/>
            </p:nvCxnSpPr>
            <p:spPr bwMode="auto">
              <a:xfrm flipV="1">
                <a:off x="4730557" y="1276197"/>
                <a:ext cx="360014" cy="412161"/>
              </a:xfrm>
              <a:prstGeom prst="bentConnector2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4" name="AutoShape 147"/>
            <p:cNvCxnSpPr>
              <a:cxnSpLocks noChangeShapeType="1"/>
            </p:cNvCxnSpPr>
            <p:nvPr/>
          </p:nvCxnSpPr>
          <p:spPr bwMode="auto">
            <a:xfrm rot="10800000" flipV="1">
              <a:off x="4818069" y="283806"/>
              <a:ext cx="295526" cy="8968"/>
            </a:xfrm>
            <a:prstGeom prst="bentConnector3">
              <a:avLst>
                <a:gd name="adj1" fmla="val 50000"/>
              </a:avLst>
            </a:prstGeom>
            <a:noFill/>
            <a:ln w="317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2" name="AutoShape 136"/>
          <p:cNvCxnSpPr>
            <a:cxnSpLocks noChangeShapeType="1"/>
          </p:cNvCxnSpPr>
          <p:nvPr/>
        </p:nvCxnSpPr>
        <p:spPr bwMode="auto">
          <a:xfrm rot="16200000" flipV="1">
            <a:off x="6521159" y="5531617"/>
            <a:ext cx="214765" cy="3455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43"/>
          <p:cNvCxnSpPr>
            <a:cxnSpLocks noChangeShapeType="1"/>
          </p:cNvCxnSpPr>
          <p:nvPr/>
        </p:nvCxnSpPr>
        <p:spPr bwMode="auto">
          <a:xfrm>
            <a:off x="8164356" y="1308376"/>
            <a:ext cx="1241" cy="229138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36"/>
          <p:cNvCxnSpPr>
            <a:cxnSpLocks noChangeShapeType="1"/>
          </p:cNvCxnSpPr>
          <p:nvPr/>
        </p:nvCxnSpPr>
        <p:spPr bwMode="auto">
          <a:xfrm rot="16200000" flipV="1">
            <a:off x="6840196" y="4477294"/>
            <a:ext cx="158606" cy="3053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685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sz="3600" b="1" dirty="0" smtClean="0">
                <a:solidFill>
                  <a:schemeClr val="tx1"/>
                </a:solidFill>
                <a:latin typeface="+mj-lt"/>
              </a:rPr>
              <a:t>Muchas gracias</a:t>
            </a:r>
            <a:endParaRPr lang="es-CL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2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21" y="0"/>
            <a:ext cx="7991369" cy="586622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493245" y="4085207"/>
            <a:ext cx="3021290" cy="655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Flecha abajo 5"/>
          <p:cNvSpPr/>
          <p:nvPr/>
        </p:nvSpPr>
        <p:spPr>
          <a:xfrm rot="16200000">
            <a:off x="1572986" y="3820639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21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8" y="112542"/>
            <a:ext cx="8689792" cy="58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68" y="1150716"/>
            <a:ext cx="69818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99" y="909878"/>
            <a:ext cx="73533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358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tite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tite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tit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titel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COLABORA">
      <a:dk1>
        <a:srgbClr val="2D2E2D"/>
      </a:dk1>
      <a:lt1>
        <a:sysClr val="window" lastClr="FFFFFF"/>
      </a:lt1>
      <a:dk2>
        <a:srgbClr val="1F497D"/>
      </a:dk2>
      <a:lt2>
        <a:srgbClr val="EEECE1"/>
      </a:lt2>
      <a:accent1>
        <a:srgbClr val="1C8A78"/>
      </a:accent1>
      <a:accent2>
        <a:srgbClr val="19558C"/>
      </a:accent2>
      <a:accent3>
        <a:srgbClr val="2D2051"/>
      </a:accent3>
      <a:accent4>
        <a:srgbClr val="C30066"/>
      </a:accent4>
      <a:accent5>
        <a:srgbClr val="C8272C"/>
      </a:accent5>
      <a:accent6>
        <a:srgbClr val="D13F2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2767</TotalTime>
  <Words>1628</Words>
  <Application>Microsoft Office PowerPoint</Application>
  <PresentationFormat>Presentación en pantalla (4:3)</PresentationFormat>
  <Paragraphs>249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51</vt:i4>
      </vt:variant>
    </vt:vector>
  </HeadingPairs>
  <TitlesOfParts>
    <vt:vector size="67" baseType="lpstr">
      <vt:lpstr>ＭＳ Ｐゴシック</vt:lpstr>
      <vt:lpstr>ＭＳ Ｐゴシック</vt:lpstr>
      <vt:lpstr>Abadi MT Condensed Light</vt:lpstr>
      <vt:lpstr>Arial</vt:lpstr>
      <vt:lpstr>Arial Narrow</vt:lpstr>
      <vt:lpstr>Calibri</vt:lpstr>
      <vt:lpstr>Calibri Light</vt:lpstr>
      <vt:lpstr>gobCL</vt:lpstr>
      <vt:lpstr>Times New Roman</vt:lpstr>
      <vt:lpstr>Trebuchet MS</vt:lpstr>
      <vt:lpstr>Verdana</vt:lpstr>
      <vt:lpstr>ヒラギノ角ゴ Pro W3</vt:lpstr>
      <vt:lpstr>1_Office Theme</vt:lpstr>
      <vt:lpstr>Tema de Office</vt:lpstr>
      <vt:lpstr>1_Tema de Office</vt:lpstr>
      <vt:lpstr>2_Tema de Office</vt:lpstr>
      <vt:lpstr>Sistema de Capacitación   Competencias Laborales Sector Municipal</vt:lpstr>
      <vt:lpstr>La Ley N°20.922</vt:lpstr>
      <vt:lpstr>Pero ¿Qué son los perfiles ocupacionales definidos por la Academia SUBDERE?</vt:lpstr>
      <vt:lpstr>Y ¿Qué es un Perfil Ocupacional?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ha estado usando estos perfiles la Academia SUBDERE?</vt:lpstr>
      <vt:lpstr>Presentación de PowerPoint</vt:lpstr>
      <vt:lpstr>Presentación de PowerPoint</vt:lpstr>
      <vt:lpstr>Resultados</vt:lpstr>
      <vt:lpstr>Presentación de PowerPoint</vt:lpstr>
      <vt:lpstr>Presentación de PowerPoint</vt:lpstr>
      <vt:lpstr>Resultados Esperados</vt:lpstr>
      <vt:lpstr>Presentación de PowerPoint</vt:lpstr>
      <vt:lpstr>CASO  DIPLOMA DESARROLLO ECONÓMICO LOCAL 2: GESTIÓN ESTRATÉGICA Y FORMULACIÓN DE PROYECTOS DE DESARROLLO ECONÓMICO LOCAL</vt:lpstr>
      <vt:lpstr>DIPLOMA PARA EL DESARROLLO DE COMPETENCIAS EN EL CAPITAL HUMANO </vt:lpstr>
      <vt:lpstr>Presentación de PowerPoint</vt:lpstr>
      <vt:lpstr>No basta con tener conocimientos, habilidades y/o actitudes, lo importante es ser capaz de articularlos y ponerlos en acción para lograr un determinado desempeño y/o resultado en un contexto de desempeño.</vt:lpstr>
      <vt:lpstr>Presentación de PowerPoint</vt:lpstr>
      <vt:lpstr>COMPETENCIAS</vt:lpstr>
      <vt:lpstr>CONDICIONES RELEVANTES</vt:lpstr>
      <vt:lpstr>Presentación de PowerPoint</vt:lpstr>
      <vt:lpstr>PROCESO ACADÉMICO</vt:lpstr>
      <vt:lpstr>Presentación de PowerPoint</vt:lpstr>
      <vt:lpstr>Presentación de PowerPoint</vt:lpstr>
      <vt:lpstr>Presentación de PowerPoint</vt:lpstr>
      <vt:lpstr>METODOLOGÍA  E INSTRUMENTOS  DE EVALUACIÓN RAP</vt:lpstr>
      <vt:lpstr>Presentación de PowerPoint</vt:lpstr>
      <vt:lpstr>DISEÑO METODOLÓGICO</vt:lpstr>
      <vt:lpstr>Presentación de PowerPoint</vt:lpstr>
      <vt:lpstr>AUTOEVALUACIÓN</vt:lpstr>
      <vt:lpstr>Presentación de PowerPoint</vt:lpstr>
      <vt:lpstr>FORMULACIÓN DE PROYECTOS</vt:lpstr>
      <vt:lpstr>Presentación de PowerPoint</vt:lpstr>
      <vt:lpstr>Presentación de PowerPoint</vt:lpstr>
      <vt:lpstr>Presentación de PowerPoint</vt:lpstr>
      <vt:lpstr>Y ¿Dónde puedo postular a estos Diplomas?               www.academia.subdere.gov.cl</vt:lpstr>
      <vt:lpstr>Sistema de Evaluación de Impacto</vt:lpstr>
      <vt:lpstr>¿Por qué es necesario actualizar el catálogo?</vt:lpstr>
      <vt:lpstr>Presentación de PowerPoint</vt:lpstr>
      <vt:lpstr>¿Cuáles serán los perfiles mínimos del nuevo catálogo?</vt:lpstr>
      <vt:lpstr>Y ¿Hacia dónde vamos?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AÑO 2015</dc:title>
  <dc:creator>Edgar Mauricio Rebolledo Toro</dc:creator>
  <cp:lastModifiedBy>Patricia Collyer Canales</cp:lastModifiedBy>
  <cp:revision>198</cp:revision>
  <cp:lastPrinted>2014-12-19T20:25:41Z</cp:lastPrinted>
  <dcterms:created xsi:type="dcterms:W3CDTF">2014-12-19T15:54:04Z</dcterms:created>
  <dcterms:modified xsi:type="dcterms:W3CDTF">2016-11-14T13:22:30Z</dcterms:modified>
</cp:coreProperties>
</file>