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77" r:id="rId2"/>
    <p:sldId id="256" r:id="rId3"/>
    <p:sldId id="260" r:id="rId4"/>
    <p:sldId id="278" r:id="rId5"/>
    <p:sldId id="261" r:id="rId6"/>
    <p:sldId id="257" r:id="rId7"/>
    <p:sldId id="267" r:id="rId8"/>
    <p:sldId id="259" r:id="rId9"/>
    <p:sldId id="279" r:id="rId10"/>
    <p:sldId id="280" r:id="rId11"/>
    <p:sldId id="281" r:id="rId12"/>
    <p:sldId id="262" r:id="rId13"/>
    <p:sldId id="263" r:id="rId14"/>
    <p:sldId id="264" r:id="rId15"/>
    <p:sldId id="276" r:id="rId16"/>
    <p:sldId id="282" r:id="rId17"/>
    <p:sldId id="283" r:id="rId18"/>
    <p:sldId id="268" r:id="rId19"/>
    <p:sldId id="271" r:id="rId20"/>
    <p:sldId id="272" r:id="rId21"/>
    <p:sldId id="273" r:id="rId22"/>
    <p:sldId id="274" r:id="rId23"/>
    <p:sldId id="275" r:id="rId24"/>
    <p:sldId id="284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81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3152-3145-491B-A558-D0E7044F6DAA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1F63-4DCF-4626-8932-2FE92AF2BF4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16 Subtítulo"/>
          <p:cNvSpPr>
            <a:spLocks noGrp="1"/>
          </p:cNvSpPr>
          <p:nvPr>
            <p:ph type="subTitle" idx="13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9" name="29 Marcador de fecha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7A203-D1AA-4904-A87D-600D860F66D2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06-08-2014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6 Marcador de número de diapositiva"/>
          <p:cNvSpPr txBox="1">
            <a:spLocks/>
          </p:cNvSpPr>
          <p:nvPr userDrawn="1"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AECE-135B-42CD-98B5-FDFDA3347DE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VAIO\Desktop\Administrativo\logo amde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27584" cy="861134"/>
          </a:xfrm>
          <a:prstGeom prst="rect">
            <a:avLst/>
          </a:prstGeom>
          <a:noFill/>
        </p:spPr>
      </p:pic>
      <p:pic>
        <p:nvPicPr>
          <p:cNvPr id="12" name="Picture 3" descr="C:\Users\VAIO\Desktop\Escudo_de_Cabrero.sv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9"/>
            <a:ext cx="551643" cy="864096"/>
          </a:xfrm>
          <a:prstGeom prst="rect">
            <a:avLst/>
          </a:prstGeom>
          <a:noFill/>
        </p:spPr>
      </p:pic>
      <p:pic>
        <p:nvPicPr>
          <p:cNvPr id="13" name="Picture 5" descr="Escudo de Florida (Chile)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9"/>
            <a:ext cx="549879" cy="864096"/>
          </a:xfrm>
          <a:prstGeom prst="rect">
            <a:avLst/>
          </a:prstGeom>
          <a:noFill/>
        </p:spPr>
      </p:pic>
      <p:pic>
        <p:nvPicPr>
          <p:cNvPr id="14" name="Picture 7" descr="Escudo de Hualqu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549878" cy="864096"/>
          </a:xfrm>
          <a:prstGeom prst="rect">
            <a:avLst/>
          </a:prstGeom>
          <a:noFill/>
        </p:spPr>
      </p:pic>
      <p:pic>
        <p:nvPicPr>
          <p:cNvPr id="15" name="14 Imagen" descr="Escudo_San_Rosendo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5395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escudo_OK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5395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ogo_muni_yumbel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580526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7A203-D1AA-4904-A87D-600D860F66D2}" type="datetimeFigureOut">
              <a:rPr lang="es-CL" smtClean="0"/>
              <a:pPr/>
              <a:t>06-08-2014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5EAECE-135B-42CD-98B5-FDFDA3347DEB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52728" cy="3096344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/>
              <a:t>Fomento Productivo </a:t>
            </a:r>
            <a:br>
              <a:rPr lang="es-CL" b="1" dirty="0" smtClean="0"/>
            </a:br>
            <a:r>
              <a:rPr lang="es-CL" b="1" dirty="0" smtClean="0"/>
              <a:t>Para el Micro Empresariado Artesanal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935480"/>
            <a:ext cx="7571184" cy="4517856"/>
          </a:xfrm>
        </p:spPr>
        <p:txBody>
          <a:bodyPr>
            <a:normAutofit fontScale="92500" lnSpcReduction="20000"/>
          </a:bodyPr>
          <a:lstStyle/>
          <a:p>
            <a:r>
              <a:rPr lang="es-CL" b="1" i="1" dirty="0" smtClean="0"/>
              <a:t>Fortalezas: </a:t>
            </a:r>
            <a:r>
              <a:rPr lang="es-CL" dirty="0" smtClean="0"/>
              <a:t>Historia y cultura común, rural, artesanal</a:t>
            </a:r>
          </a:p>
          <a:p>
            <a:pPr>
              <a:buNone/>
            </a:pPr>
            <a:r>
              <a:rPr lang="es-CL" dirty="0" smtClean="0"/>
              <a:t>                          y tradicional. Consenso en las comunas</a:t>
            </a:r>
          </a:p>
          <a:p>
            <a:pPr>
              <a:buNone/>
            </a:pPr>
            <a:r>
              <a:rPr lang="es-CL" dirty="0" smtClean="0"/>
              <a:t>                          de trabajo conjunto</a:t>
            </a:r>
          </a:p>
          <a:p>
            <a:endParaRPr lang="es-CL" dirty="0" smtClean="0"/>
          </a:p>
          <a:p>
            <a:r>
              <a:rPr lang="es-CL" b="1" i="1" dirty="0" smtClean="0"/>
              <a:t>Debilidades</a:t>
            </a:r>
            <a:r>
              <a:rPr lang="es-CL" dirty="0" smtClean="0"/>
              <a:t>: Pequeños productores,  migración, </a:t>
            </a:r>
          </a:p>
          <a:p>
            <a:pPr>
              <a:buNone/>
            </a:pPr>
            <a:r>
              <a:rPr lang="es-CL" dirty="0" smtClean="0"/>
              <a:t>                          falta de fuentes laborales y capacitación.</a:t>
            </a:r>
          </a:p>
          <a:p>
            <a:endParaRPr lang="es-CL" dirty="0" smtClean="0"/>
          </a:p>
          <a:p>
            <a:r>
              <a:rPr lang="es-CL" b="1" i="1" dirty="0" smtClean="0"/>
              <a:t>Oportunidades</a:t>
            </a:r>
            <a:r>
              <a:rPr lang="es-CL" dirty="0" smtClean="0"/>
              <a:t>: Cercanía de área metropolitana, </a:t>
            </a:r>
          </a:p>
          <a:p>
            <a:pPr>
              <a:buNone/>
            </a:pPr>
            <a:r>
              <a:rPr lang="es-CL" dirty="0" smtClean="0"/>
              <a:t>                         oferta definida artesanal y tradicional,  </a:t>
            </a:r>
          </a:p>
          <a:p>
            <a:endParaRPr lang="es-CL" dirty="0" smtClean="0"/>
          </a:p>
          <a:p>
            <a:r>
              <a:rPr lang="es-CL" b="1" i="1" dirty="0" smtClean="0"/>
              <a:t>Amenazas</a:t>
            </a:r>
            <a:r>
              <a:rPr lang="es-CL" dirty="0" smtClean="0"/>
              <a:t>: Abandono del campo, empresas </a:t>
            </a:r>
          </a:p>
          <a:p>
            <a:pPr>
              <a:buNone/>
            </a:pPr>
            <a:r>
              <a:rPr lang="es-CL" dirty="0" smtClean="0"/>
              <a:t>                        forestales, sequía, legislación sanitaria.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70868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980728"/>
            <a:ext cx="7427168" cy="5343872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Generación de Plan de Trabajo a partir de Diagnostico participativo</a:t>
            </a:r>
          </a:p>
          <a:p>
            <a:endParaRPr lang="es-CL" dirty="0" smtClean="0"/>
          </a:p>
          <a:p>
            <a:r>
              <a:rPr lang="es-CL" dirty="0" smtClean="0"/>
              <a:t>Generación de oportunidades de visibilidad y negocios</a:t>
            </a:r>
          </a:p>
          <a:p>
            <a:endParaRPr lang="es-CL" dirty="0" smtClean="0"/>
          </a:p>
          <a:p>
            <a:r>
              <a:rPr lang="es-CL" dirty="0" smtClean="0"/>
              <a:t>Apoyo en áreas deficitarias o débiles.</a:t>
            </a:r>
          </a:p>
          <a:p>
            <a:endParaRPr lang="es-CL" dirty="0" smtClean="0"/>
          </a:p>
          <a:p>
            <a:r>
              <a:rPr lang="es-CL" dirty="0" smtClean="0"/>
              <a:t>Generación de Ideas fuerzas comunes: Ferias, Turismo Cultural, Histórico y Religioso. </a:t>
            </a:r>
          </a:p>
          <a:p>
            <a:endParaRPr lang="es-CL" dirty="0" smtClean="0"/>
          </a:p>
          <a:p>
            <a:r>
              <a:rPr lang="es-CL" dirty="0" smtClean="0"/>
              <a:t>Establecer cartera de proyectos.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768752" cy="936104"/>
          </a:xfrm>
        </p:spPr>
        <p:txBody>
          <a:bodyPr/>
          <a:lstStyle/>
          <a:p>
            <a:r>
              <a:rPr lang="es-CL" dirty="0" smtClean="0"/>
              <a:t>Proyectos: </a:t>
            </a:r>
            <a:r>
              <a:rPr lang="es-CL" b="1" dirty="0" smtClean="0"/>
              <a:t>conectividad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132856"/>
            <a:ext cx="7283152" cy="3816424"/>
          </a:xfrm>
        </p:spPr>
        <p:txBody>
          <a:bodyPr>
            <a:normAutofit/>
          </a:bodyPr>
          <a:lstStyle/>
          <a:p>
            <a:r>
              <a:rPr lang="es-ES" dirty="0" smtClean="0"/>
              <a:t>Construcción Puente en rio </a:t>
            </a:r>
            <a:r>
              <a:rPr lang="es-ES" dirty="0" err="1" smtClean="0"/>
              <a:t>Biobio</a:t>
            </a:r>
            <a:r>
              <a:rPr lang="es-ES" dirty="0" smtClean="0"/>
              <a:t>, sector: </a:t>
            </a:r>
            <a:r>
              <a:rPr lang="es-ES" dirty="0" err="1" smtClean="0"/>
              <a:t>Chiguayante</a:t>
            </a:r>
            <a:r>
              <a:rPr lang="es-ES" dirty="0" smtClean="0"/>
              <a:t>-Laja : </a:t>
            </a:r>
          </a:p>
          <a:p>
            <a:pPr>
              <a:buNone/>
            </a:pPr>
            <a:r>
              <a:rPr lang="es-ES" dirty="0" smtClean="0"/>
              <a:t>     Etapa Actual: Diseño </a:t>
            </a:r>
            <a:r>
              <a:rPr lang="es-ES_tradnl" dirty="0" smtClean="0"/>
              <a:t>M$ 703.473  FNDR</a:t>
            </a:r>
          </a:p>
          <a:p>
            <a:pPr>
              <a:buNone/>
            </a:pPr>
            <a:r>
              <a:rPr lang="es-ES_tradnl" dirty="0" smtClean="0"/>
              <a:t>     </a:t>
            </a:r>
          </a:p>
          <a:p>
            <a:r>
              <a:rPr lang="es-ES_tradnl" dirty="0" smtClean="0"/>
              <a:t>Camino San Rosendo Hualqui M$ 203.053 BIP 20113889 FNDR.</a:t>
            </a:r>
          </a:p>
          <a:p>
            <a:endParaRPr lang="es-ES_tradnl" dirty="0" smtClean="0"/>
          </a:p>
          <a:p>
            <a:r>
              <a:rPr lang="es-CL" dirty="0" smtClean="0"/>
              <a:t>Conexión  Florida Autopista del </a:t>
            </a:r>
            <a:r>
              <a:rPr lang="es-CL" dirty="0" err="1" smtClean="0"/>
              <a:t>Itata</a:t>
            </a:r>
            <a:r>
              <a:rPr lang="es-C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r>
              <a:rPr lang="es-CL" dirty="0" smtClean="0"/>
              <a:t>Proyectos </a:t>
            </a:r>
            <a:r>
              <a:rPr lang="es-CL" dirty="0" err="1" smtClean="0"/>
              <a:t>Fom</a:t>
            </a:r>
            <a:r>
              <a:rPr lang="es-CL" dirty="0" smtClean="0"/>
              <a:t>. </a:t>
            </a:r>
            <a:r>
              <a:rPr lang="es-CL" dirty="0" err="1" smtClean="0"/>
              <a:t>Prod</a:t>
            </a:r>
            <a:r>
              <a:rPr lang="es-CL" dirty="0" smtClean="0"/>
              <a:t>.: </a:t>
            </a:r>
            <a:r>
              <a:rPr lang="es-CL" b="1" dirty="0" smtClean="0"/>
              <a:t>Agua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35480"/>
            <a:ext cx="7355160" cy="438912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Mesa Regional del Agua 2012</a:t>
            </a:r>
          </a:p>
          <a:p>
            <a:endParaRPr lang="es-ES_tradnl" dirty="0" smtClean="0"/>
          </a:p>
          <a:p>
            <a:r>
              <a:rPr lang="es-ES_tradnl" dirty="0" smtClean="0"/>
              <a:t>Plan de gestión de recursos hídricos territorio Amdel</a:t>
            </a:r>
            <a:endParaRPr lang="es-CL" dirty="0" smtClean="0"/>
          </a:p>
          <a:p>
            <a:pPr>
              <a:buNone/>
            </a:pPr>
            <a:r>
              <a:rPr lang="es-ES_tradnl" dirty="0" smtClean="0"/>
              <a:t>     M$169.808 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Saneamiento de títulos de derechos de agua Hualqui</a:t>
            </a:r>
            <a:endParaRPr lang="es-CL" dirty="0" smtClean="0"/>
          </a:p>
          <a:p>
            <a:pPr>
              <a:buNone/>
            </a:pPr>
            <a:r>
              <a:rPr lang="es-ES_tradnl" dirty="0" smtClean="0"/>
              <a:t>     M$ 76.777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Saneamiento de títulos de derechos de agua Santa Juana  M$ 104.000</a:t>
            </a:r>
          </a:p>
          <a:p>
            <a:endParaRPr lang="es-ES_tradnl" dirty="0" smtClean="0"/>
          </a:p>
          <a:p>
            <a:r>
              <a:rPr lang="es-CL" dirty="0" smtClean="0"/>
              <a:t>Adquisición de máquinas perforadoras de pozos profundos comunas territorio AMDEL M$ </a:t>
            </a:r>
            <a:r>
              <a:rPr lang="es-ES_tradnl" dirty="0" smtClean="0"/>
              <a:t>418.404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40352" cy="1143000"/>
          </a:xfrm>
        </p:spPr>
        <p:txBody>
          <a:bodyPr/>
          <a:lstStyle/>
          <a:p>
            <a:r>
              <a:rPr lang="es-CL" dirty="0" smtClean="0"/>
              <a:t>Fomento Productivo: </a:t>
            </a:r>
            <a:r>
              <a:rPr lang="es-CL" b="1" dirty="0" smtClean="0"/>
              <a:t>Turismo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935480"/>
            <a:ext cx="7571184" cy="438912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Plan de desarrollo Turístico M$ 49.892</a:t>
            </a:r>
            <a:endParaRPr lang="es-CL" dirty="0" smtClean="0"/>
          </a:p>
          <a:p>
            <a:endParaRPr lang="es-ES_tradnl" dirty="0" smtClean="0"/>
          </a:p>
          <a:p>
            <a:r>
              <a:rPr lang="es-ES_tradnl" dirty="0" smtClean="0"/>
              <a:t>Feria AMDEL 2013 Cultura y tradiciones del Territorio</a:t>
            </a:r>
            <a:r>
              <a:rPr lang="es-CL" dirty="0" smtClean="0"/>
              <a:t> M$</a:t>
            </a:r>
            <a:r>
              <a:rPr lang="es-ES_tradnl" dirty="0" smtClean="0"/>
              <a:t>15.000</a:t>
            </a:r>
          </a:p>
          <a:p>
            <a:endParaRPr lang="es-ES_tradnl" dirty="0" smtClean="0"/>
          </a:p>
          <a:p>
            <a:r>
              <a:rPr lang="es-ES_tradnl" dirty="0" smtClean="0"/>
              <a:t>Adquisición carpa para ferias,</a:t>
            </a:r>
            <a:r>
              <a:rPr lang="es-ES" dirty="0" smtClean="0"/>
              <a:t> comunas territorio AMDEL  M$</a:t>
            </a:r>
            <a:r>
              <a:rPr lang="es-ES_tradnl" dirty="0" smtClean="0"/>
              <a:t>434.220</a:t>
            </a:r>
          </a:p>
          <a:p>
            <a:endParaRPr lang="es-ES_tradnl" dirty="0" smtClean="0"/>
          </a:p>
          <a:p>
            <a:r>
              <a:rPr lang="es-ES_tradnl" dirty="0" smtClean="0"/>
              <a:t>Adquisición stand para ferias,</a:t>
            </a:r>
            <a:r>
              <a:rPr lang="es-ES" dirty="0" smtClean="0"/>
              <a:t> comunas territorio AMDEL M$ </a:t>
            </a:r>
            <a:r>
              <a:rPr lang="es-ES_tradnl" dirty="0" smtClean="0"/>
              <a:t>491.946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Proyectos Fomento Productivo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764704"/>
            <a:ext cx="7571184" cy="6093296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2000 – 2012 Intercambio de experiencias en visitas de micro empresarios a otros territorios, Señalética Turística ciudadana,  PFAM, Capacitación a microempresarios en atención a clientes, Stand para ferias, </a:t>
            </a:r>
            <a:r>
              <a:rPr lang="es-CL" dirty="0" err="1" smtClean="0"/>
              <a:t>Infocentros</a:t>
            </a:r>
            <a:r>
              <a:rPr lang="es-CL" dirty="0" smtClean="0"/>
              <a:t> para las comunas del territorio.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2012  UCSC Etiquetado nutricional para </a:t>
            </a:r>
          </a:p>
          <a:p>
            <a:pPr>
              <a:buNone/>
            </a:pPr>
            <a:r>
              <a:rPr lang="es-CL" dirty="0" smtClean="0"/>
              <a:t>                          </a:t>
            </a:r>
            <a:r>
              <a:rPr lang="es-CL" dirty="0" err="1" smtClean="0"/>
              <a:t>agroprocesados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    2012 FIA   Estudio de </a:t>
            </a:r>
            <a:r>
              <a:rPr lang="es-CL" dirty="0" err="1" smtClean="0"/>
              <a:t>Resveratrol</a:t>
            </a:r>
            <a:r>
              <a:rPr lang="es-CL" dirty="0" smtClean="0"/>
              <a:t> en uva país</a:t>
            </a:r>
            <a:r>
              <a:rPr lang="es-CL" b="1" dirty="0" smtClean="0"/>
              <a:t>.</a:t>
            </a:r>
          </a:p>
          <a:p>
            <a:pPr>
              <a:buNone/>
            </a:pPr>
            <a:endParaRPr lang="es-CL" b="1" dirty="0" smtClean="0"/>
          </a:p>
          <a:p>
            <a:r>
              <a:rPr lang="es-CL" dirty="0" smtClean="0"/>
              <a:t>2013  FNDR Carpas para Ferias comunas del </a:t>
            </a:r>
          </a:p>
          <a:p>
            <a:pPr>
              <a:buNone/>
            </a:pPr>
            <a:r>
              <a:rPr lang="es-CL" dirty="0" smtClean="0"/>
              <a:t>                         territorio</a:t>
            </a:r>
          </a:p>
          <a:p>
            <a:endParaRPr lang="es-CL" dirty="0" smtClean="0"/>
          </a:p>
          <a:p>
            <a:r>
              <a:rPr lang="es-CL" dirty="0" smtClean="0"/>
              <a:t>2014  </a:t>
            </a:r>
            <a:r>
              <a:rPr lang="es-CL" dirty="0" err="1" smtClean="0"/>
              <a:t>Fic</a:t>
            </a:r>
            <a:r>
              <a:rPr lang="es-CL" dirty="0" smtClean="0"/>
              <a:t> UTFSM: Sistema de Gestión Integral y </a:t>
            </a:r>
          </a:p>
          <a:p>
            <a:pPr>
              <a:buNone/>
            </a:pPr>
            <a:r>
              <a:rPr lang="es-CL" dirty="0" smtClean="0"/>
              <a:t>                        Asociativo para el Desarrollo </a:t>
            </a:r>
          </a:p>
          <a:p>
            <a:pPr>
              <a:buNone/>
            </a:pPr>
            <a:r>
              <a:rPr lang="es-CL" dirty="0" smtClean="0"/>
              <a:t>                        Emprendedor Turístico del </a:t>
            </a:r>
          </a:p>
          <a:p>
            <a:pPr>
              <a:buNone/>
            </a:pPr>
            <a:r>
              <a:rPr lang="es-CL" dirty="0" smtClean="0"/>
              <a:t>                        Territorio AMDEL</a:t>
            </a:r>
          </a:p>
          <a:p>
            <a:r>
              <a:rPr lang="es-CL" dirty="0" smtClean="0"/>
              <a:t>2014 Postulados</a:t>
            </a:r>
          </a:p>
          <a:p>
            <a:pPr>
              <a:buNone/>
            </a:pPr>
            <a:r>
              <a:rPr lang="es-CL" dirty="0" smtClean="0"/>
              <a:t>             </a:t>
            </a:r>
            <a:r>
              <a:rPr lang="es-CL" dirty="0" err="1" smtClean="0"/>
              <a:t>Sence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             Estudio Histórico y puesta en valor Ruta del Oro</a:t>
            </a:r>
          </a:p>
          <a:p>
            <a:pPr>
              <a:buNone/>
            </a:pPr>
            <a:r>
              <a:rPr lang="es-CL" dirty="0" smtClean="0"/>
              <a:t>             Stand para Ferias</a:t>
            </a: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Ferias del Territorio</a:t>
            </a:r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55576" y="1916829"/>
          <a:ext cx="7920879" cy="3672414"/>
        </p:xfrm>
        <a:graphic>
          <a:graphicData uri="http://schemas.openxmlformats.org/drawingml/2006/table">
            <a:tbl>
              <a:tblPr/>
              <a:tblGrid>
                <a:gridCol w="830406"/>
                <a:gridCol w="2669240"/>
                <a:gridCol w="1496902"/>
                <a:gridCol w="1385095"/>
                <a:gridCol w="1539236"/>
              </a:tblGrid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aseline="0" dirty="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Comuna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Ferias 2010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Ferias 2011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Ferias 2012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Cabrero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2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Florida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5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5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6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3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Hualqui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12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14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4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Santa Juana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12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5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San Rosendo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6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Yumbel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16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16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17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7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Territorial Amdel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1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latin typeface="Century Gothic"/>
                          <a:ea typeface="Times New Roman"/>
                          <a:cs typeface="Tahoma"/>
                        </a:rPr>
                        <a:t>0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aseline="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baseline="0">
                          <a:latin typeface="Century Gothic"/>
                          <a:ea typeface="Times New Roman"/>
                          <a:cs typeface="Tahoma"/>
                        </a:rPr>
                        <a:t>Total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baseline="0">
                          <a:latin typeface="Century Gothic"/>
                          <a:ea typeface="Times New Roman"/>
                          <a:cs typeface="Tahoma"/>
                        </a:rPr>
                        <a:t>63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baseline="0">
                          <a:latin typeface="Century Gothic"/>
                          <a:ea typeface="Times New Roman"/>
                          <a:cs typeface="Tahoma"/>
                        </a:rPr>
                        <a:t>66</a:t>
                      </a:r>
                      <a:endParaRPr lang="es-CL" sz="16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baseline="0" dirty="0">
                          <a:latin typeface="Century Gothic"/>
                          <a:ea typeface="Times New Roman"/>
                          <a:cs typeface="Tahoma"/>
                        </a:rPr>
                        <a:t>70</a:t>
                      </a:r>
                      <a:endParaRPr lang="es-CL" sz="16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704088"/>
            <a:ext cx="5987008" cy="924712"/>
          </a:xfrm>
        </p:spPr>
        <p:txBody>
          <a:bodyPr/>
          <a:lstStyle/>
          <a:p>
            <a:r>
              <a:rPr lang="es-CL" dirty="0" smtClean="0"/>
              <a:t>Ferias Yumbel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Trilla a yegua suelta	San Sebastián</a:t>
            </a:r>
            <a:endParaRPr lang="es-CL" dirty="0" smtClean="0"/>
          </a:p>
          <a:p>
            <a:r>
              <a:rPr lang="es-ES" dirty="0" smtClean="0"/>
              <a:t>Vendimia			San Sebastián 20 chico</a:t>
            </a:r>
            <a:endParaRPr lang="es-CL" dirty="0" smtClean="0"/>
          </a:p>
          <a:p>
            <a:r>
              <a:rPr lang="es-ES" dirty="0" smtClean="0"/>
              <a:t>Aniversario comuna	Muestra campesina</a:t>
            </a:r>
            <a:endParaRPr lang="es-CL" dirty="0" smtClean="0"/>
          </a:p>
          <a:p>
            <a:r>
              <a:rPr lang="es-ES" dirty="0" smtClean="0"/>
              <a:t>Cruz de mayo		Estofado San Juan</a:t>
            </a:r>
            <a:endParaRPr lang="es-CL" dirty="0" smtClean="0"/>
          </a:p>
          <a:p>
            <a:r>
              <a:rPr lang="es-ES" dirty="0" smtClean="0"/>
              <a:t>Fiesta del conejo		</a:t>
            </a:r>
            <a:r>
              <a:rPr lang="es-ES" dirty="0" err="1" smtClean="0"/>
              <a:t>Camaronada</a:t>
            </a:r>
            <a:endParaRPr lang="es-CL" dirty="0" smtClean="0"/>
          </a:p>
          <a:p>
            <a:r>
              <a:rPr lang="es-ES" dirty="0" smtClean="0"/>
              <a:t>Fiestas patrias		Semana yerbas medicinales</a:t>
            </a:r>
            <a:endParaRPr lang="es-CL" dirty="0" smtClean="0"/>
          </a:p>
          <a:p>
            <a:r>
              <a:rPr lang="es-ES" dirty="0" smtClean="0"/>
              <a:t>Cruz del trigo		Día de la hispanidad</a:t>
            </a:r>
            <a:endParaRPr lang="es-CL" dirty="0" smtClean="0"/>
          </a:p>
          <a:p>
            <a:r>
              <a:rPr lang="es-ES" dirty="0" smtClean="0"/>
              <a:t>Fiesta de la cereza	Semana artístico cultural</a:t>
            </a:r>
            <a:endParaRPr lang="es-CL" dirty="0" smtClean="0"/>
          </a:p>
          <a:p>
            <a:r>
              <a:rPr lang="es-ES" dirty="0" smtClean="0"/>
              <a:t>Concierto de </a:t>
            </a:r>
            <a:r>
              <a:rPr lang="es-ES" dirty="0" err="1" smtClean="0"/>
              <a:t>Rere</a:t>
            </a:r>
            <a:r>
              <a:rPr lang="es-ES" dirty="0" smtClean="0"/>
              <a:t>	Fiesta del Chancho</a:t>
            </a:r>
            <a:endParaRPr lang="es-C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139136" cy="1143000"/>
          </a:xfrm>
        </p:spPr>
        <p:txBody>
          <a:bodyPr/>
          <a:lstStyle/>
          <a:p>
            <a:pPr algn="ctr"/>
            <a:r>
              <a:rPr lang="es-CL" b="1" dirty="0" smtClean="0"/>
              <a:t>Feria AMDEL 2013</a:t>
            </a:r>
            <a:endParaRPr lang="es-CL" b="1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6228184" y="1556792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latin typeface="Calibri" pitchFamily="34" charset="0"/>
              </a:rPr>
              <a:t>Carpa de 1.800 m2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4099" name="Picture 2" descr="E:\FOTOS\Camara Alpha\Feria AMDEL 2013\DSC0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812"/>
            <a:ext cx="4752528" cy="315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1331640" y="4797152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latin typeface="Calibri" pitchFamily="34" charset="0"/>
              </a:rPr>
              <a:t>50 Expositores de Artesanía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4101" name="Picture 3" descr="E:\FOTOS\Camara Alpha\Feria AMDEL 2013\DSC03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78779"/>
            <a:ext cx="4700389" cy="31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33400" y="3228536"/>
            <a:ext cx="7854696" cy="17526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6" name="Picture 2" descr="C:\Users\VAIO\Desktop\Administrativo\logo am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2114550" cy="2200275"/>
          </a:xfrm>
          <a:prstGeom prst="rect">
            <a:avLst/>
          </a:prstGeom>
          <a:noFill/>
        </p:spPr>
      </p:pic>
      <p:pic>
        <p:nvPicPr>
          <p:cNvPr id="9" name="8 Imagen" descr="escudo_O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_muni_yumbe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789040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VAIO\Desktop\Escudo_de_Cabrer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50" y="3933057"/>
            <a:ext cx="825405" cy="1224136"/>
          </a:xfrm>
          <a:prstGeom prst="rect">
            <a:avLst/>
          </a:prstGeom>
          <a:noFill/>
        </p:spPr>
      </p:pic>
      <p:pic>
        <p:nvPicPr>
          <p:cNvPr id="1029" name="Picture 5" descr="Escudo de Florida (Chil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861048"/>
            <a:ext cx="792088" cy="1244711"/>
          </a:xfrm>
          <a:prstGeom prst="rect">
            <a:avLst/>
          </a:prstGeom>
          <a:noFill/>
        </p:spPr>
      </p:pic>
      <p:pic>
        <p:nvPicPr>
          <p:cNvPr id="1031" name="Picture 7" descr="Escudo de Hualqu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861048"/>
            <a:ext cx="818462" cy="1291457"/>
          </a:xfrm>
          <a:prstGeom prst="rect">
            <a:avLst/>
          </a:prstGeom>
          <a:noFill/>
        </p:spPr>
      </p:pic>
      <p:pic>
        <p:nvPicPr>
          <p:cNvPr id="11" name="10 Imagen" descr="Escudo_San_Rosend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61048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67544" y="5373216"/>
            <a:ext cx="832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C</a:t>
            </a:r>
            <a:r>
              <a:rPr lang="es-CL" dirty="0" smtClean="0"/>
              <a:t>ABRERO - </a:t>
            </a:r>
            <a:r>
              <a:rPr lang="es-CL" b="1" dirty="0" smtClean="0"/>
              <a:t>F</a:t>
            </a:r>
            <a:r>
              <a:rPr lang="es-CL" dirty="0" smtClean="0"/>
              <a:t>LORIDA - </a:t>
            </a:r>
            <a:r>
              <a:rPr lang="es-CL" b="1" dirty="0" smtClean="0"/>
              <a:t>H</a:t>
            </a:r>
            <a:r>
              <a:rPr lang="es-CL" dirty="0" smtClean="0"/>
              <a:t>UALQUI - </a:t>
            </a:r>
            <a:r>
              <a:rPr lang="es-CL" b="1" dirty="0" smtClean="0"/>
              <a:t>S</a:t>
            </a:r>
            <a:r>
              <a:rPr lang="es-CL" dirty="0" smtClean="0"/>
              <a:t>AN ROSENDO - </a:t>
            </a:r>
            <a:r>
              <a:rPr lang="es-CL" b="1" dirty="0" smtClean="0"/>
              <a:t>S</a:t>
            </a:r>
            <a:r>
              <a:rPr lang="es-CL" dirty="0" smtClean="0"/>
              <a:t>ANTA JUANA - </a:t>
            </a:r>
            <a:r>
              <a:rPr lang="es-CL" b="1" dirty="0" smtClean="0"/>
              <a:t>Y</a:t>
            </a:r>
            <a:r>
              <a:rPr lang="es-CL" dirty="0" smtClean="0"/>
              <a:t>UMBEL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32849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ASOCIACION DE MUNICIPALIDADES PARA EL DESARROLLO ECONOMICO LOCAL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611560" y="836712"/>
            <a:ext cx="41042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>
                <a:latin typeface="Calibri" pitchFamily="34" charset="0"/>
              </a:rPr>
              <a:t>27 Expositores Gastronómicos y Agro procesados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323528" y="5013176"/>
            <a:ext cx="331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latin typeface="Calibri" pitchFamily="34" charset="0"/>
              </a:rPr>
              <a:t>Números Artísticos Comunales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5124" name="5 Imagen" descr="DSC034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248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6 Imagen" descr="DSC034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4194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7 Imagen" descr="DSC034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047847"/>
            <a:ext cx="5294437" cy="351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5508104" y="1340768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latin typeface="Calibri" pitchFamily="34" charset="0"/>
              </a:rPr>
              <a:t>Números Artísticos Nacionales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6147" name="3 Imagen" descr="DSC034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756802" cy="31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4 Imagen" descr="DSC034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08050"/>
            <a:ext cx="41227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468313" y="26035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Cobertura de Prensa</a:t>
            </a:r>
            <a:endParaRPr lang="es-ES">
              <a:latin typeface="Calibri" pitchFamily="34" charset="0"/>
            </a:endParaRPr>
          </a:p>
        </p:txBody>
      </p:sp>
      <p:pic>
        <p:nvPicPr>
          <p:cNvPr id="7171" name="3 Imagen" descr="El sur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050"/>
            <a:ext cx="3285182" cy="594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4 Imagen" descr="El S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908050"/>
            <a:ext cx="3312864" cy="59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4211960" y="188640"/>
            <a:ext cx="468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latin typeface="Calibri" pitchFamily="34" charset="0"/>
              </a:rPr>
              <a:t>Aparición en Televisión y Radio Nacional y Local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Imagen" descr="DSC034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85286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2 Imagen" descr="DSC034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052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3 Imagen" descr="DSC034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43561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4644008" y="3212976"/>
            <a:ext cx="3239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>
                <a:latin typeface="Calibri" pitchFamily="34" charset="0"/>
              </a:rPr>
              <a:t>Directorio de AMDEL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62" y="836712"/>
            <a:ext cx="92215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es-CL" dirty="0" smtClean="0"/>
              <a:t>Territorio común</a:t>
            </a:r>
            <a:endParaRPr lang="es-C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5238462" cy="52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AIO\AppData\Local\Temp\Rar$DRa0.696\Fotos\000_2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707" y="836712"/>
            <a:ext cx="2289293" cy="1728192"/>
          </a:xfrm>
          <a:prstGeom prst="rect">
            <a:avLst/>
          </a:prstGeom>
          <a:noFill/>
        </p:spPr>
      </p:pic>
      <p:pic>
        <p:nvPicPr>
          <p:cNvPr id="3" name="Picture 3" descr="C:\Users\VAIO\AppData\Local\Temp\Rar$DRa0.260\Fotos\000_2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435" y="2708920"/>
            <a:ext cx="1800565" cy="2385164"/>
          </a:xfrm>
          <a:prstGeom prst="rect">
            <a:avLst/>
          </a:prstGeom>
          <a:noFill/>
        </p:spPr>
      </p:pic>
      <p:pic>
        <p:nvPicPr>
          <p:cNvPr id="1028" name="Picture 4" descr="C:\Users\VAIO\AppData\Local\Temp\Rar$DRa0.980\Fotos\000_2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862" y="5144268"/>
            <a:ext cx="2270138" cy="171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704088"/>
            <a:ext cx="7067128" cy="1068728"/>
          </a:xfrm>
        </p:spPr>
        <p:txBody>
          <a:bodyPr/>
          <a:lstStyle/>
          <a:p>
            <a:r>
              <a:rPr lang="es-CL" dirty="0" smtClean="0"/>
              <a:t>Diagnóstico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935480"/>
            <a:ext cx="6995120" cy="4389120"/>
          </a:xfrm>
        </p:spPr>
        <p:txBody>
          <a:bodyPr/>
          <a:lstStyle/>
          <a:p>
            <a:r>
              <a:rPr lang="es-CL" dirty="0" smtClean="0"/>
              <a:t>Territorio Común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Historia Común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Similitudes de Población y Desarrollo</a:t>
            </a:r>
          </a:p>
          <a:p>
            <a:endParaRPr lang="es-CL" dirty="0" smtClean="0"/>
          </a:p>
          <a:p>
            <a:r>
              <a:rPr lang="es-CL" dirty="0" smtClean="0"/>
              <a:t>Similares Déficits y Desafíos</a:t>
            </a:r>
          </a:p>
          <a:p>
            <a:endParaRPr lang="es-CL" dirty="0" smtClean="0"/>
          </a:p>
          <a:p>
            <a:r>
              <a:rPr lang="es-CL" dirty="0" smtClean="0"/>
              <a:t>Igual Orientación Productiva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3"/>
          </p:nvPr>
        </p:nvSpPr>
        <p:spPr>
          <a:xfrm>
            <a:off x="611560" y="5085184"/>
            <a:ext cx="5976664" cy="1176536"/>
          </a:xfrm>
        </p:spPr>
        <p:txBody>
          <a:bodyPr/>
          <a:lstStyle/>
          <a:p>
            <a:pPr algn="ctr"/>
            <a:r>
              <a:rPr lang="es-CL" b="1" dirty="0" smtClean="0"/>
              <a:t>Población Total: 96.185</a:t>
            </a:r>
          </a:p>
          <a:p>
            <a:pPr algn="ctr"/>
            <a:r>
              <a:rPr lang="es-CL" b="1" dirty="0" smtClean="0"/>
              <a:t>Superficie Total: 3.548 Km²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5667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IO\AppData\Local\Temp\Rar$DRa0.041\Fotos\2 BUEY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288" y="1124744"/>
            <a:ext cx="2648712" cy="1804416"/>
          </a:xfrm>
          <a:prstGeom prst="rect">
            <a:avLst/>
          </a:prstGeom>
          <a:noFill/>
        </p:spPr>
      </p:pic>
      <p:pic>
        <p:nvPicPr>
          <p:cNvPr id="2051" name="Picture 3" descr="C:\Users\VAIO\AppData\Local\Temp\Rar$DRa0.198\Fotos\2º trilla roblerina 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941168"/>
            <a:ext cx="2555776" cy="1916832"/>
          </a:xfrm>
          <a:prstGeom prst="rect">
            <a:avLst/>
          </a:prstGeom>
          <a:noFill/>
        </p:spPr>
      </p:pic>
      <p:pic>
        <p:nvPicPr>
          <p:cNvPr id="2054" name="Picture 6" descr="C:\Users\VAIO\AppData\Local\Temp\Rar$DRa1.041\Fotos\121151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2942" y="2924944"/>
            <a:ext cx="2691058" cy="201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07088" cy="1068728"/>
          </a:xfrm>
        </p:spPr>
        <p:txBody>
          <a:bodyPr>
            <a:normAutofit/>
          </a:bodyPr>
          <a:lstStyle/>
          <a:p>
            <a:r>
              <a:rPr lang="es-CL" dirty="0" smtClean="0"/>
              <a:t>Origen Asociación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35480"/>
            <a:ext cx="6264696" cy="4389120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1996 Mediante un </a:t>
            </a:r>
            <a:r>
              <a:rPr lang="es-CL" dirty="0" err="1" smtClean="0"/>
              <a:t>Profo</a:t>
            </a:r>
            <a:r>
              <a:rPr lang="es-CL" dirty="0" smtClean="0"/>
              <a:t> de </a:t>
            </a:r>
            <a:r>
              <a:rPr lang="es-CL" dirty="0" err="1" smtClean="0"/>
              <a:t>Sercotec</a:t>
            </a:r>
            <a:r>
              <a:rPr lang="es-CL" dirty="0" smtClean="0"/>
              <a:t>, se impulsa la </a:t>
            </a:r>
            <a:r>
              <a:rPr lang="es-CL" dirty="0" err="1" smtClean="0"/>
              <a:t>asociatividad</a:t>
            </a:r>
            <a:r>
              <a:rPr lang="es-CL" dirty="0" smtClean="0"/>
              <a:t> del territorio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1998 Se constituye formalmente la Asociación Amdel</a:t>
            </a:r>
          </a:p>
          <a:p>
            <a:endParaRPr lang="es-CL" dirty="0" smtClean="0"/>
          </a:p>
          <a:p>
            <a:r>
              <a:rPr lang="es-CL" dirty="0" smtClean="0"/>
              <a:t>2012  Se inscribe en el registro único de asociaciones de la </a:t>
            </a:r>
            <a:r>
              <a:rPr lang="es-CL" dirty="0" err="1" smtClean="0"/>
              <a:t>Subdere</a:t>
            </a:r>
            <a:r>
              <a:rPr lang="es-CL" dirty="0" smtClean="0"/>
              <a:t>, con el N° 10</a:t>
            </a:r>
          </a:p>
          <a:p>
            <a:endParaRPr lang="es-CL" dirty="0" smtClean="0"/>
          </a:p>
          <a:p>
            <a:r>
              <a:rPr lang="es-CL" dirty="0" smtClean="0"/>
              <a:t>2013  Se obtiene clave para ingresar  proyectos al BIP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4" name="Picture 2" descr="C:\Users\VAIO\AppData\Local\Temp\Rar$DRa0.766\Fotos\camaronada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2132856"/>
            <a:ext cx="2411759" cy="1603391"/>
          </a:xfrm>
          <a:prstGeom prst="rect">
            <a:avLst/>
          </a:prstGeom>
          <a:noFill/>
        </p:spPr>
      </p:pic>
      <p:pic>
        <p:nvPicPr>
          <p:cNvPr id="3075" name="Picture 3" descr="C:\Users\VAIO\AppData\Local\Temp\Rar$DRa0.193\Fotos\camaronada 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9120"/>
            <a:ext cx="2267744" cy="174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963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dirty="0" smtClean="0"/>
              <a:t>1° Lugar Primer Concurso de Buenas Prácticas para el Desarrollo de los Territorios </a:t>
            </a:r>
            <a:br>
              <a:rPr lang="es-CL" sz="2800" dirty="0" smtClean="0"/>
            </a:br>
            <a:r>
              <a:rPr lang="es-CL" sz="2800" dirty="0" smtClean="0"/>
              <a:t>SUBDERE, Abril 2009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C:\Users\VAIO\AppData\Local\Temp\Rar$DRa0.307\Fotos\DSC0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84168" cy="456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Plan de Desarrollo Territorial PDT 2011-2015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35480"/>
            <a:ext cx="7427168" cy="438912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Construcción participativa: </a:t>
            </a:r>
          </a:p>
          <a:p>
            <a:pPr>
              <a:buNone/>
            </a:pPr>
            <a:r>
              <a:rPr lang="es-CL" dirty="0" smtClean="0"/>
              <a:t>             Encuentros, foros, comisiones y mesas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Vocaciones productivas :</a:t>
            </a:r>
          </a:p>
          <a:p>
            <a:pPr>
              <a:buNone/>
            </a:pPr>
            <a:r>
              <a:rPr lang="es-CL" dirty="0" smtClean="0"/>
              <a:t>             </a:t>
            </a:r>
            <a:r>
              <a:rPr lang="es-CL" dirty="0" err="1" smtClean="0"/>
              <a:t>Silvoagropecuaria</a:t>
            </a:r>
            <a:r>
              <a:rPr lang="es-CL" dirty="0" smtClean="0"/>
              <a:t> y  Turística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Ejes de desarrollo</a:t>
            </a:r>
          </a:p>
          <a:p>
            <a:pPr>
              <a:buNone/>
            </a:pPr>
            <a:r>
              <a:rPr lang="es-CL" dirty="0" smtClean="0"/>
              <a:t>            Fomento Productivo, </a:t>
            </a:r>
          </a:p>
          <a:p>
            <a:pPr>
              <a:buNone/>
            </a:pPr>
            <a:r>
              <a:rPr lang="es-CL" dirty="0" smtClean="0"/>
              <a:t>            Infraestructura   y  Conectividad,   </a:t>
            </a:r>
          </a:p>
          <a:p>
            <a:pPr>
              <a:buNone/>
            </a:pPr>
            <a:r>
              <a:rPr lang="es-CL" dirty="0" smtClean="0"/>
              <a:t>            Medioambiente  y Recurso Humano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0408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Caracterización de Población Objetivo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204864"/>
            <a:ext cx="7488832" cy="3903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smtClean="0"/>
              <a:t> Pequeños campesinos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Micro empresarios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Artesanos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Producción para autoconsumo y comercialización a población local y zona metropolitana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855</TotalTime>
  <Words>634</Words>
  <Application>Microsoft Office PowerPoint</Application>
  <PresentationFormat>Presentación en pantalla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Flujo</vt:lpstr>
      <vt:lpstr>Fomento Productivo  Para el Micro Empresariado Artesanal</vt:lpstr>
      <vt:lpstr>Diapositiva 2</vt:lpstr>
      <vt:lpstr>Territorio común</vt:lpstr>
      <vt:lpstr>Diagnóstico</vt:lpstr>
      <vt:lpstr>Diapositiva 5</vt:lpstr>
      <vt:lpstr>Origen Asociación</vt:lpstr>
      <vt:lpstr>1° Lugar Primer Concurso de Buenas Prácticas para el Desarrollo de los Territorios  SUBDERE, Abril 2009</vt:lpstr>
      <vt:lpstr>Plan de Desarrollo Territorial PDT 2011-2015</vt:lpstr>
      <vt:lpstr>Caracterización de Población Objetivo</vt:lpstr>
      <vt:lpstr>Diapositiva 10</vt:lpstr>
      <vt:lpstr>Acciones</vt:lpstr>
      <vt:lpstr>Proyectos: conectividad</vt:lpstr>
      <vt:lpstr>Proyectos Fom. Prod.: Agua</vt:lpstr>
      <vt:lpstr>Fomento Productivo: Turismo</vt:lpstr>
      <vt:lpstr>Proyectos Fomento Productivo</vt:lpstr>
      <vt:lpstr>Ferias del Territorio</vt:lpstr>
      <vt:lpstr>Ferias Yumbel</vt:lpstr>
      <vt:lpstr>Feria AMDEL 2013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VAIO</dc:creator>
  <cp:lastModifiedBy>VAIO</cp:lastModifiedBy>
  <cp:revision>77</cp:revision>
  <dcterms:created xsi:type="dcterms:W3CDTF">2013-09-26T14:18:42Z</dcterms:created>
  <dcterms:modified xsi:type="dcterms:W3CDTF">2014-08-06T19:56:08Z</dcterms:modified>
</cp:coreProperties>
</file>