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8"/>
  </p:notesMasterIdLst>
  <p:handoutMasterIdLst>
    <p:handoutMasterId r:id="rId19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5" d="100"/>
          <a:sy n="115" d="100"/>
        </p:scale>
        <p:origin x="1416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SEPT.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SEPT.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SEPT.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SEPT.%20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SEPT.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SEPT.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0A-42C0-9D0B-56385AA0C48A}"/>
              </c:ext>
            </c:extLst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0A-42C0-9D0B-56385AA0C48A}"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0A-42C0-9D0B-56385AA0C48A}"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0A-42C0-9D0B-56385AA0C48A}"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0A-42C0-9D0B-56385AA0C48A}"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0A-42C0-9D0B-56385AA0C48A}"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0A-42C0-9D0B-56385AA0C48A}"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0A-42C0-9D0B-56385AA0C48A}"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0A-42C0-9D0B-56385AA0C48A}"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0A-42C0-9D0B-56385AA0C48A}"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0A-42C0-9D0B-56385AA0C48A}"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0A-42C0-9D0B-56385AA0C48A}"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0A-42C0-9D0B-56385AA0C48A}"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0A-42C0-9D0B-56385AA0C48A}"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60A-42C0-9D0B-56385AA0C48A}"/>
                </c:ext>
              </c:extLst>
            </c:dLbl>
            <c:dLbl>
              <c:idx val="14"/>
              <c:layout>
                <c:manualLayout>
                  <c:x val="-2.7354589130330815E-3"/>
                  <c:y val="-2.647574378646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60A-42C0-9D0B-56385AA0C4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0.6693570300001257</c:v>
                </c:pt>
                <c:pt idx="1">
                  <c:v>0.69729755587024134</c:v>
                </c:pt>
                <c:pt idx="2">
                  <c:v>0.41621142066651229</c:v>
                </c:pt>
                <c:pt idx="3">
                  <c:v>0.48473626750080767</c:v>
                </c:pt>
                <c:pt idx="4">
                  <c:v>0.69244666977989722</c:v>
                </c:pt>
                <c:pt idx="5">
                  <c:v>0.61760031847005414</c:v>
                </c:pt>
                <c:pt idx="6">
                  <c:v>0.69385129283646729</c:v>
                </c:pt>
                <c:pt idx="7">
                  <c:v>0.68947260526751775</c:v>
                </c:pt>
                <c:pt idx="8">
                  <c:v>0.44412907186511735</c:v>
                </c:pt>
                <c:pt idx="9">
                  <c:v>0.68528390746818701</c:v>
                </c:pt>
                <c:pt idx="10">
                  <c:v>0.58847021874928618</c:v>
                </c:pt>
                <c:pt idx="11">
                  <c:v>0.69600464298777687</c:v>
                </c:pt>
                <c:pt idx="12">
                  <c:v>0.63368835549637981</c:v>
                </c:pt>
                <c:pt idx="13">
                  <c:v>0.60753302378892271</c:v>
                </c:pt>
                <c:pt idx="14">
                  <c:v>0.49004433488055249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0A-42C0-9D0B-56385AA0C4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8041136"/>
        <c:axId val="138040576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0.61005847280502257</c:v>
                </c:pt>
                <c:pt idx="1">
                  <c:v>0.61005847280502257</c:v>
                </c:pt>
                <c:pt idx="2">
                  <c:v>0.61005847280502257</c:v>
                </c:pt>
                <c:pt idx="3">
                  <c:v>0.61005847280502257</c:v>
                </c:pt>
                <c:pt idx="4">
                  <c:v>0.61005847280502257</c:v>
                </c:pt>
                <c:pt idx="5">
                  <c:v>0.61005847280502257</c:v>
                </c:pt>
                <c:pt idx="6">
                  <c:v>0.61005847280502257</c:v>
                </c:pt>
                <c:pt idx="7">
                  <c:v>0.61005847280502257</c:v>
                </c:pt>
                <c:pt idx="8">
                  <c:v>0.61005847280502257</c:v>
                </c:pt>
                <c:pt idx="9">
                  <c:v>0.61005847280502257</c:v>
                </c:pt>
                <c:pt idx="10">
                  <c:v>0.61005847280502257</c:v>
                </c:pt>
                <c:pt idx="11">
                  <c:v>0.61005847280502257</c:v>
                </c:pt>
                <c:pt idx="12">
                  <c:v>0.61005847280502257</c:v>
                </c:pt>
                <c:pt idx="13">
                  <c:v>0.61005847280502257</c:v>
                </c:pt>
                <c:pt idx="14">
                  <c:v>0.61005847280502257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260A-42C0-9D0B-56385AA0C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041136"/>
        <c:axId val="138040576"/>
      </c:lineChart>
      <c:valAx>
        <c:axId val="138040576"/>
        <c:scaling>
          <c:orientation val="minMax"/>
          <c:max val="0.8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1136"/>
        <c:crosses val="max"/>
        <c:crossBetween val="between"/>
      </c:valAx>
      <c:catAx>
        <c:axId val="13804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05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F2E6-479E-9747-B7C0DF2FFD12}"/>
              </c:ext>
            </c:extLst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F2E6-479E-9747-B7C0DF2FFD12}"/>
              </c:ext>
            </c:extLst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F2E6-479E-9747-B7C0DF2FFD12}"/>
              </c:ext>
            </c:extLst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F2E6-479E-9747-B7C0DF2FFD1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F2E6-479E-9747-B7C0DF2FFD12}"/>
              </c:ext>
            </c:extLst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E6-479E-9747-B7C0DF2FFD12}"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E6-479E-9747-B7C0DF2FFD12}"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E6-479E-9747-B7C0DF2FFD12}"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E6-479E-9747-B7C0DF2FFD12}"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E6-479E-9747-B7C0DF2FFD12}"/>
                </c:ext>
              </c:extLst>
            </c:dLbl>
            <c:dLbl>
              <c:idx val="5"/>
              <c:layout>
                <c:manualLayout>
                  <c:x val="9.1395701408908815E-4"/>
                  <c:y val="1.3967487934975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E6-479E-9747-B7C0DF2FFD12}"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2E6-479E-9747-B7C0DF2FFD12}"/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2E6-479E-9747-B7C0DF2FFD12}"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E6-479E-9747-B7C0DF2FFD12}"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E6-479E-9747-B7C0DF2FFD12}"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E6-479E-9747-B7C0DF2FFD12}"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E6-479E-9747-B7C0DF2FFD12}"/>
                </c:ext>
              </c:extLst>
            </c:dLbl>
            <c:dLbl>
              <c:idx val="12"/>
              <c:layout>
                <c:manualLayout>
                  <c:x val="1.5772868703536017E-2"/>
                  <c:y val="9.629159258318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E6-479E-9747-B7C0DF2FFD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0.52010008566214072</c:v>
                </c:pt>
                <c:pt idx="1">
                  <c:v>0.65090943700313353</c:v>
                </c:pt>
                <c:pt idx="2">
                  <c:v>0.69030079620309415</c:v>
                </c:pt>
                <c:pt idx="3">
                  <c:v>0.74119224615695167</c:v>
                </c:pt>
                <c:pt idx="4">
                  <c:v>0.64205594781833497</c:v>
                </c:pt>
                <c:pt idx="5">
                  <c:v>0.58656486242850225</c:v>
                </c:pt>
                <c:pt idx="6">
                  <c:v>0.64251329129623069</c:v>
                </c:pt>
                <c:pt idx="7">
                  <c:v>0.63434516436049293</c:v>
                </c:pt>
                <c:pt idx="8">
                  <c:v>0.66757993985076047</c:v>
                </c:pt>
                <c:pt idx="9">
                  <c:v>0.69463735575600727</c:v>
                </c:pt>
                <c:pt idx="10">
                  <c:v>0.71933191772235705</c:v>
                </c:pt>
                <c:pt idx="11">
                  <c:v>0.65747807768728939</c:v>
                </c:pt>
                <c:pt idx="12">
                  <c:v>0.61005847280502257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2E6-479E-9747-B7C0DF2FFD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138043936"/>
        <c:axId val="138044496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0.65054366113463991</c:v>
                </c:pt>
                <c:pt idx="1">
                  <c:v>0.65054366113463991</c:v>
                </c:pt>
                <c:pt idx="2">
                  <c:v>0.65054366113463991</c:v>
                </c:pt>
                <c:pt idx="3">
                  <c:v>0.65054366113463991</c:v>
                </c:pt>
                <c:pt idx="4">
                  <c:v>0.65054366113463991</c:v>
                </c:pt>
                <c:pt idx="5">
                  <c:v>0.65054366113463991</c:v>
                </c:pt>
                <c:pt idx="6">
                  <c:v>0.65054366113463991</c:v>
                </c:pt>
                <c:pt idx="7">
                  <c:v>0.65054366113463991</c:v>
                </c:pt>
                <c:pt idx="8">
                  <c:v>0.65054366113463991</c:v>
                </c:pt>
                <c:pt idx="9">
                  <c:v>0.65054366113463991</c:v>
                </c:pt>
                <c:pt idx="10">
                  <c:v>0.65054366113463991</c:v>
                </c:pt>
                <c:pt idx="11">
                  <c:v>0.65054366113463991</c:v>
                </c:pt>
                <c:pt idx="12">
                  <c:v>0.65054366113463991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2E6-479E-9747-B7C0DF2FF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043936"/>
        <c:axId val="138044496"/>
      </c:lineChart>
      <c:catAx>
        <c:axId val="13804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4496"/>
        <c:crosses val="autoZero"/>
        <c:auto val="1"/>
        <c:lblAlgn val="ctr"/>
        <c:lblOffset val="100"/>
        <c:noMultiLvlLbl val="0"/>
      </c:catAx>
      <c:valAx>
        <c:axId val="138044496"/>
        <c:scaling>
          <c:orientation val="minMax"/>
          <c:max val="0.85000000000000009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6.0015805168969129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GASTO!$B$45</c:f>
              <c:strCache>
                <c:ptCount val="1"/>
                <c:pt idx="0">
                  <c:v>GASTO DEVENGADO AGOSTO 2018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GASTO!$B$46:$B$60</c:f>
              <c:numCache>
                <c:formatCode>#,##0</c:formatCode>
                <c:ptCount val="15"/>
                <c:pt idx="0">
                  <c:v>27588406</c:v>
                </c:pt>
                <c:pt idx="1">
                  <c:v>39399855</c:v>
                </c:pt>
                <c:pt idx="2">
                  <c:v>23746794</c:v>
                </c:pt>
                <c:pt idx="3">
                  <c:v>22294465</c:v>
                </c:pt>
                <c:pt idx="4">
                  <c:v>40785723</c:v>
                </c:pt>
                <c:pt idx="5">
                  <c:v>36557582</c:v>
                </c:pt>
                <c:pt idx="6">
                  <c:v>43128819</c:v>
                </c:pt>
                <c:pt idx="7">
                  <c:v>68317859</c:v>
                </c:pt>
                <c:pt idx="8">
                  <c:v>40310359</c:v>
                </c:pt>
                <c:pt idx="9">
                  <c:v>50484540</c:v>
                </c:pt>
                <c:pt idx="10">
                  <c:v>27886546</c:v>
                </c:pt>
                <c:pt idx="11">
                  <c:v>45913266</c:v>
                </c:pt>
                <c:pt idx="12">
                  <c:v>59055885</c:v>
                </c:pt>
                <c:pt idx="13">
                  <c:v>25386553</c:v>
                </c:pt>
                <c:pt idx="14">
                  <c:v>18602700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0F-4905-A455-181A82020AAE}"/>
            </c:ext>
          </c:extLst>
        </c:ser>
        <c:ser>
          <c:idx val="1"/>
          <c:order val="1"/>
          <c:tx>
            <c:strRef>
              <c:f>GASTO!$D$45</c:f>
              <c:strCache>
                <c:ptCount val="1"/>
                <c:pt idx="0">
                  <c:v>GASTO DEVENGADO SEPTIEMBRE 2018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GASTO!$D$46:$D$60</c:f>
              <c:numCache>
                <c:formatCode>#,##0</c:formatCode>
                <c:ptCount val="15"/>
                <c:pt idx="0">
                  <c:v>29755495</c:v>
                </c:pt>
                <c:pt idx="1">
                  <c:v>42622675</c:v>
                </c:pt>
                <c:pt idx="2">
                  <c:v>25655473</c:v>
                </c:pt>
                <c:pt idx="3">
                  <c:v>28435533</c:v>
                </c:pt>
                <c:pt idx="4">
                  <c:v>44669475</c:v>
                </c:pt>
                <c:pt idx="5">
                  <c:v>40613027</c:v>
                </c:pt>
                <c:pt idx="6">
                  <c:v>48958635</c:v>
                </c:pt>
                <c:pt idx="7">
                  <c:v>74688683</c:v>
                </c:pt>
                <c:pt idx="8">
                  <c:v>47712585</c:v>
                </c:pt>
                <c:pt idx="9">
                  <c:v>56729672</c:v>
                </c:pt>
                <c:pt idx="10">
                  <c:v>32178356</c:v>
                </c:pt>
                <c:pt idx="11">
                  <c:v>50426666</c:v>
                </c:pt>
                <c:pt idx="12">
                  <c:v>65205317</c:v>
                </c:pt>
                <c:pt idx="13">
                  <c:v>27958996</c:v>
                </c:pt>
                <c:pt idx="14">
                  <c:v>19425748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0F-4905-A455-181A82020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138047856"/>
        <c:axId val="138048416"/>
      </c:barChart>
      <c:lineChart>
        <c:grouping val="standard"/>
        <c:varyColors val="0"/>
        <c:ser>
          <c:idx val="2"/>
          <c:order val="2"/>
          <c:tx>
            <c:strRef>
              <c:f>GASTO!$G$45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510942615616785E-2"/>
                  <c:y val="1.949633944713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0F-4905-A455-181A82020AAE}"/>
                </c:ext>
              </c:extLst>
            </c:dLbl>
            <c:dLbl>
              <c:idx val="1"/>
              <c:layout>
                <c:manualLayout>
                  <c:x val="-3.0734621307086679E-2"/>
                  <c:y val="-2.722498622923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449307892343412E-2"/>
                      <c:h val="3.0001934709087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60F-4905-A455-181A82020AAE}"/>
                </c:ext>
              </c:extLst>
            </c:dLbl>
            <c:dLbl>
              <c:idx val="2"/>
              <c:layout>
                <c:manualLayout>
                  <c:x val="-2.7517195538826377E-2"/>
                  <c:y val="-3.2493899078554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0F-4905-A455-181A82020AAE}"/>
                </c:ext>
              </c:extLst>
            </c:dLbl>
            <c:dLbl>
              <c:idx val="3"/>
              <c:layout>
                <c:manualLayout>
                  <c:x val="-3.6272666846634771E-2"/>
                  <c:y val="-3.2493899078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0F-4905-A455-181A82020AAE}"/>
                </c:ext>
              </c:extLst>
            </c:dLbl>
            <c:dLbl>
              <c:idx val="4"/>
              <c:layout>
                <c:manualLayout>
                  <c:x val="-3.8774230077437168E-2"/>
                  <c:y val="-4.765771864854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0F-4905-A455-181A82020AAE}"/>
                </c:ext>
              </c:extLst>
            </c:dLbl>
            <c:dLbl>
              <c:idx val="5"/>
              <c:layout>
                <c:manualLayout>
                  <c:x val="-2.1553823348862394E-3"/>
                  <c:y val="7.4937242426149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0F-4905-A455-181A82020AAE}"/>
                </c:ext>
              </c:extLst>
            </c:dLbl>
            <c:dLbl>
              <c:idx val="6"/>
              <c:layout>
                <c:manualLayout>
                  <c:x val="-1.0200271803709751E-3"/>
                  <c:y val="-1.6939641004673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0F-4905-A455-181A82020AAE}"/>
                </c:ext>
              </c:extLst>
            </c:dLbl>
            <c:dLbl>
              <c:idx val="7"/>
              <c:layout>
                <c:manualLayout>
                  <c:x val="9.3324066387547762E-3"/>
                  <c:y val="1.2254037814711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0F-4905-A455-181A82020AAE}"/>
                </c:ext>
              </c:extLst>
            </c:dLbl>
            <c:dLbl>
              <c:idx val="8"/>
              <c:layout>
                <c:manualLayout>
                  <c:x val="-1.8473256565544747E-2"/>
                  <c:y val="-2.3828688752624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60F-4905-A455-181A82020AAE}"/>
                </c:ext>
              </c:extLst>
            </c:dLbl>
            <c:dLbl>
              <c:idx val="9"/>
              <c:layout>
                <c:manualLayout>
                  <c:x val="5.6009409817216558E-3"/>
                  <c:y val="2.308533750756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0F-4905-A455-181A82020AAE}"/>
                </c:ext>
              </c:extLst>
            </c:dLbl>
            <c:dLbl>
              <c:idx val="10"/>
              <c:layout>
                <c:manualLayout>
                  <c:x val="-2.5188673512611375E-2"/>
                  <c:y val="-2.7203960537225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60F-4905-A455-181A82020AAE}"/>
                </c:ext>
              </c:extLst>
            </c:dLbl>
            <c:dLbl>
              <c:idx val="11"/>
              <c:layout>
                <c:manualLayout>
                  <c:x val="-9.4269186662985106E-5"/>
                  <c:y val="-2.078272635951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60F-4905-A455-181A82020AAE}"/>
                </c:ext>
              </c:extLst>
            </c:dLbl>
            <c:dLbl>
              <c:idx val="12"/>
              <c:layout>
                <c:manualLayout>
                  <c:x val="1.4393194460814562E-2"/>
                  <c:y val="-2.0453812934983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60F-4905-A455-181A82020AAE}"/>
                </c:ext>
              </c:extLst>
            </c:dLbl>
            <c:dLbl>
              <c:idx val="13"/>
              <c:layout>
                <c:manualLayout>
                  <c:x val="1.8318611131945734E-2"/>
                  <c:y val="-1.2783633084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60F-4905-A455-181A82020AAE}"/>
                </c:ext>
              </c:extLst>
            </c:dLbl>
            <c:dLbl>
              <c:idx val="14"/>
              <c:layout>
                <c:manualLayout>
                  <c:x val="0"/>
                  <c:y val="-2.8161379201414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60F-4905-A455-181A82020AA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GASTO!$G$46:$G$60</c:f>
              <c:numCache>
                <c:formatCode>0.0%</c:formatCode>
                <c:ptCount val="15"/>
                <c:pt idx="0">
                  <c:v>4.8749189243396551E-2</c:v>
                </c:pt>
                <c:pt idx="1">
                  <c:v>5.2724623900534895E-2</c:v>
                </c:pt>
                <c:pt idx="2">
                  <c:v>3.3644594577628861E-2</c:v>
                </c:pt>
                <c:pt idx="3">
                  <c:v>0.10853370660937167</c:v>
                </c:pt>
                <c:pt idx="4">
                  <c:v>0.13647421308183194</c:v>
                </c:pt>
                <c:pt idx="5">
                  <c:v>4.9323303776914296E-2</c:v>
                </c:pt>
                <c:pt idx="6">
                  <c:v>8.261568966794941E-2</c:v>
                </c:pt>
                <c:pt idx="7">
                  <c:v>5.5247539513807342E-2</c:v>
                </c:pt>
                <c:pt idx="8">
                  <c:v>6.8182869352862219E-2</c:v>
                </c:pt>
                <c:pt idx="9">
                  <c:v>6.6185454244919728E-2</c:v>
                </c:pt>
                <c:pt idx="10">
                  <c:v>7.8487613522902566E-2</c:v>
                </c:pt>
                <c:pt idx="11">
                  <c:v>-4.6095606379607856E-2</c:v>
                </c:pt>
                <c:pt idx="12">
                  <c:v>5.9762357283176915E-2</c:v>
                </c:pt>
                <c:pt idx="13">
                  <c:v>5.2872551693694869E-2</c:v>
                </c:pt>
                <c:pt idx="14">
                  <c:v>-2.7361278166678937E-2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60F-4905-A455-181A82020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049536"/>
        <c:axId val="138048976"/>
      </c:lineChart>
      <c:catAx>
        <c:axId val="13804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8416"/>
        <c:crosses val="autoZero"/>
        <c:auto val="1"/>
        <c:lblAlgn val="ctr"/>
        <c:lblOffset val="100"/>
        <c:noMultiLvlLbl val="0"/>
      </c:catAx>
      <c:valAx>
        <c:axId val="138048416"/>
        <c:scaling>
          <c:orientation val="minMax"/>
          <c:max val="7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7856"/>
        <c:crosses val="autoZero"/>
        <c:crossBetween val="between"/>
      </c:valAx>
      <c:valAx>
        <c:axId val="138048976"/>
        <c:scaling>
          <c:orientation val="minMax"/>
          <c:max val="0.1500000000000000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8049536"/>
        <c:crosses val="max"/>
        <c:crossBetween val="between"/>
      </c:valAx>
      <c:catAx>
        <c:axId val="138049536"/>
        <c:scaling>
          <c:orientation val="minMax"/>
        </c:scaling>
        <c:delete val="1"/>
        <c:axPos val="b"/>
        <c:majorTickMark val="none"/>
        <c:minorTickMark val="none"/>
        <c:tickLblPos val="nextTo"/>
        <c:crossAx val="1380489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60-4EE3-A754-F7DD3C051ED7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60-4EE3-A754-F7DD3C051ED7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60-4EE3-A754-F7DD3C051ED7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60-4EE3-A754-F7DD3C051ED7}"/>
              </c:ext>
            </c:extLst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60-4EE3-A754-F7DD3C051ED7}"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60-4EE3-A754-F7DD3C051ED7}"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60-4EE3-A754-F7DD3C051ED7}"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60-4EE3-A754-F7DD3C051ED7}"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60-4EE3-A754-F7DD3C051ED7}"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60-4EE3-A754-F7DD3C051ED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1129474</c:v>
                </c:pt>
                <c:pt idx="1">
                  <c:v>42515434</c:v>
                </c:pt>
                <c:pt idx="2">
                  <c:v>1332101</c:v>
                </c:pt>
                <c:pt idx="3">
                  <c:v>40938279</c:v>
                </c:pt>
                <c:pt idx="4">
                  <c:v>81378278</c:v>
                </c:pt>
                <c:pt idx="5">
                  <c:v>466741973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60-4EE3-A754-F7DD3C051E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61F-4881-9110-A1150DCF98A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61F-4881-9110-A1150DCF98A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61F-4881-9110-A1150DCF98A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61F-4881-9110-A1150DCF98A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61F-4881-9110-A1150DCF98AD}"/>
              </c:ext>
            </c:extLst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F-4881-9110-A1150DCF98AD}"/>
                </c:ext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1F-4881-9110-A1150DCF98AD}"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1F-4881-9110-A1150DCF98AD}"/>
                </c:ext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1F-4881-9110-A1150DCF98AD}"/>
                </c:ext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1F-4881-9110-A1150DCF98AD}"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1F-4881-9110-A1150DCF98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18119988</c:v>
                </c:pt>
                <c:pt idx="1">
                  <c:v>43989494</c:v>
                </c:pt>
                <c:pt idx="2">
                  <c:v>20406646</c:v>
                </c:pt>
                <c:pt idx="3">
                  <c:v>34541555</c:v>
                </c:pt>
                <c:pt idx="4">
                  <c:v>46836723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61F-4881-9110-A1150DCF98A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7CC-4E7D-8F88-D9F74CABE2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7CC-4E7D-8F88-D9F74CABE20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7CC-4E7D-8F88-D9F74CABE20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7CC-4E7D-8F88-D9F74CABE20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7CC-4E7D-8F88-D9F74CABE20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C7CC-4E7D-8F88-D9F74CABE20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C7CC-4E7D-8F88-D9F74CABE20C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C7CC-4E7D-8F88-D9F74CABE20C}"/>
              </c:ext>
            </c:extLst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CC-4E7D-8F88-D9F74CABE20C}"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CC-4E7D-8F88-D9F74CABE20C}"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CC-4E7D-8F88-D9F74CABE20C}"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CC-4E7D-8F88-D9F74CABE20C}"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CC-4E7D-8F88-D9F74CABE20C}"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CC-4E7D-8F88-D9F74CABE20C}"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7CC-4E7D-8F88-D9F74CABE20C}"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CC-4E7D-8F88-D9F74CABE20C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18330022</c:v>
                </c:pt>
                <c:pt idx="3">
                  <c:v>4712735</c:v>
                </c:pt>
                <c:pt idx="4">
                  <c:v>16268045</c:v>
                </c:pt>
                <c:pt idx="5">
                  <c:v>427943</c:v>
                </c:pt>
                <c:pt idx="6">
                  <c:v>108469</c:v>
                </c:pt>
                <c:pt idx="7">
                  <c:v>1091067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7CC-4E7D-8F88-D9F74CABE20C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11/5/2018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12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05/11/2018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05/11/2018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05/11/2018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05/11/2018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05/11/2018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620688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Septiembre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6021288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10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07222"/>
              </p:ext>
            </p:extLst>
          </p:nvPr>
        </p:nvGraphicFramePr>
        <p:xfrm>
          <a:off x="384267" y="1545110"/>
          <a:ext cx="8364196" cy="433833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04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TARAPACA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50.500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1.267.073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1.714.586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4.250.168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22.473.169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29.755.496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ANTOFAGASTA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313.447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2.299.558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17.019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1.065.030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2.867.098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33.743.291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42.622.675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ATACAMA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23.220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2.370.279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1.232.932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2.781.537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19.247.504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25.655.472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COQUIMBO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41.752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5.447.822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410.085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64.140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3.108.541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19.157.945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28.435.533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VALPARAISO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2.814.543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91.496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5.782.974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4.026.565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31.793.248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44.669.475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O'HIGGINS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2.340.085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1.780.266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4.439.832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32.052.844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40.613.027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MAULE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3.160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4.255.243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3.946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4.180.883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10.810.420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29.704.983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48.958.635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BIO - BIO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2.844.721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405.158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1.662.605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15.449.248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54.060.224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74.688.683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ARAUCANIA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1.739.822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206.716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2.136.806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7.517.462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36.022.852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47.712.585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LAGOS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2.796.570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29.680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6.286.514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9.021.759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38.595.149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56.729.672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AYSEN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193.500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2.392.738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2.544.699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5.767.447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20.628.289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32.178.356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MAGALLANES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1.709.953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1.958.673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1.003.047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45.754.994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50.426.667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METROPOLITANA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491.895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6.895.759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168.001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8.992.089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4.112.776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44.118.210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65.205.317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5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RIOS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12.000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1.686.057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638.093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2.762.750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22.860.096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27.958.996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3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ARICA - PARINACOTA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1.655.211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897.989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1.705.703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15.020.539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19.425.748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3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    1.129.474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42.515.434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1.332.101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40.938.279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   79.624.353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465.233.337 </a:t>
                      </a:r>
                      <a:endParaRPr lang="es-CL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635.036.337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39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1.753.925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1.508.636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3.262.561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39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1.129.474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42.515.434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1.332.101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40.938.279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81.378.278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466.741.973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638.298.898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669925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Septiembre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097074"/>
              </p:ext>
            </p:extLst>
          </p:nvPr>
        </p:nvGraphicFramePr>
        <p:xfrm>
          <a:off x="251521" y="1668071"/>
          <a:ext cx="8496944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Septiembre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1018"/>
              </p:ext>
            </p:extLst>
          </p:nvPr>
        </p:nvGraphicFramePr>
        <p:xfrm>
          <a:off x="395536" y="1484784"/>
          <a:ext cx="8352928" cy="446449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7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41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7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1.513.040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1.637.694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2.612.474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5.763.208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787.313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856.558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2.010.540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3.654.411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1.760.606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1.020.931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2.781.537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3.272.423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894.748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1.411.412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1.697.129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7.275.712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3.847.721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1.443.853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2.582.712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7.874.286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6.964.670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4.691.005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317.021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509.891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3.929.941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16.412.528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760.333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4.611.606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8.086.465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2.723.955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16.182.359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6.471.247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7.565.268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12.934.709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6.462.654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8.986.594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42.420.472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152.765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1.665.853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744.653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6.772.809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9.336.080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498.550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5.671.240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2.692.898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6.328.861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15.191.549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3.198.333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5.171.360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596.087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8.965.780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3.280.694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471.706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531.341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4.283.741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4.632.649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6.367.603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1.174.722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2.938.054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15.113.028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2.032.434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186.258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2.576.492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4.795.184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    384.903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     336.432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              1.369.271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 2.090.606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18.119.988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43.989.494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20.406.646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32.947.162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46.677.191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162.140.481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FONDEMA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                                 -  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                                 -  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                             -  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                   1.594.393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                    159.532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                 1.753.925 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 GENERAL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 18.119.988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 43.989.494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20.406.646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34.541.555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46.836.723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163.894.406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Septiembre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492391"/>
              </p:ext>
            </p:extLst>
          </p:nvPr>
        </p:nvGraphicFramePr>
        <p:xfrm>
          <a:off x="330993" y="1372888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165100" y="6206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Septiembre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97710"/>
              </p:ext>
            </p:extLst>
          </p:nvPr>
        </p:nvGraphicFramePr>
        <p:xfrm>
          <a:off x="395536" y="1773523"/>
          <a:ext cx="8352927" cy="431977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0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10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77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1.089.078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625.508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1.714.586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765.084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33.593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266.353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1.065.030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701.992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48.104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408.289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74.547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1.232.932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64.140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64.140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2.917.129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1.099.681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1.534.159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42.705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107.500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81.800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5.782.974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1.357.742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258.259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14.404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148.893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1.780.267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2.342.514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121.065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1.702.538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14.765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4.180.882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618.205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52.853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991.548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1.662.606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2.136.806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2.136.806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3.613.999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761.881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1.910.634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6.286.514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899.952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647.976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996.772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2.544.700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582.077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1.376.596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1.958.673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2.782.189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2.337.299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3.725.568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147.033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8.992.089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62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387.642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250.451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638.093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369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208.279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677.215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12.495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897.989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34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18.330.022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4.712.735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16.268.045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427.943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108.469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1.091.067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40.938.281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692696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Septiembre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554652"/>
              </p:ext>
            </p:extLst>
          </p:nvPr>
        </p:nvGraphicFramePr>
        <p:xfrm>
          <a:off x="417050" y="1760863"/>
          <a:ext cx="8424936" cy="4508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30 de Septiembre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0" y="237003"/>
            <a:ext cx="8204349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30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Septiembre2018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780352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217098"/>
              </p:ext>
            </p:extLst>
          </p:nvPr>
        </p:nvGraphicFramePr>
        <p:xfrm>
          <a:off x="592583" y="1113781"/>
          <a:ext cx="8155880" cy="447546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60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92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44.453.847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29.755.495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61.125.519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42.622.675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61.640.483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25.655.473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41,6%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58.661.864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28.435.533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64.509.625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44.669.475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65.759.401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40.613.027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70.560.703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48.958.635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69,4%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108.327.267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74.688.683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107.429.547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47.712.585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82.782.729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56.729.672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54.681.367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32.178.356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58,8%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72.451.623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50.426.666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102.898.083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65.205.317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5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46.020.537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27.958.996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192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39.640.797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19.425.748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49,0%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192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1.040.943.392 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635.036.336 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61,0%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92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3.262.561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50,5%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1924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1.047.402.472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638.298.897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30 de Septiembre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600687"/>
              </p:ext>
            </p:extLst>
          </p:nvPr>
        </p:nvGraphicFramePr>
        <p:xfrm>
          <a:off x="320043" y="1916832"/>
          <a:ext cx="8439349" cy="4253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61,0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Septiembre 2018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Septiembre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65,2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(Septiembre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032920"/>
              </p:ext>
            </p:extLst>
          </p:nvPr>
        </p:nvGraphicFramePr>
        <p:xfrm>
          <a:off x="619134" y="1894979"/>
          <a:ext cx="8051801" cy="443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65100" y="207966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Septiembre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–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556271"/>
              </p:ext>
            </p:extLst>
          </p:nvPr>
        </p:nvGraphicFramePr>
        <p:xfrm>
          <a:off x="402181" y="1350966"/>
          <a:ext cx="8031610" cy="45856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6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0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5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8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2018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Estado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2017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44.453.847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29.755.495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66,9%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5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37.898.831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22.860.933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61.125.519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42.622.675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68.710.867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58.437.960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61.640.483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25.655.473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61.439.022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40.900.879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58.661.864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28.435.533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62.485.760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43.411.302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64.509.625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44.669.475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69,2%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72.181.179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44.018.607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65.759.401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40.613.027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61,8%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60.505.023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41.535.370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70.560.703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48.958.635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69.626.029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43.303.916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108.327.267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74.688.683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114.076.473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76.096.983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107.429.547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47.712.585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101.796.059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66.016.518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82.782.729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56.729.672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82.514.708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51.339.654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54.681.367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32.178.356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62.230.943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29.163.643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72.451.623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50.426.666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54.361.174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40.541.333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74,6%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102.898.083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65.205.317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104.263.716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67.054.089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64,3%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46.020.537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27.958.996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44.235.094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27.570.169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62,3%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39.640.797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19.425.748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31.546.305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23.551.414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74,7%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1.040.943.392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635.036.336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61,0%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1.027.871.183 </a:t>
                      </a:r>
                      <a:endParaRPr lang="es-CL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     675.802.770 </a:t>
                      </a:r>
                      <a:endParaRPr lang="es-CL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65,7%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3.262.561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50,5%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2.051.448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24,3%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1.047.402.472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638.298.897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1.036.328.689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677.854.218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95627" y="116632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- Septiembre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97372"/>
              </p:ext>
            </p:extLst>
          </p:nvPr>
        </p:nvGraphicFramePr>
        <p:xfrm>
          <a:off x="200987" y="1259639"/>
          <a:ext cx="8475470" cy="483365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25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6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56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5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AGOSTO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AGOSTO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SEPTIEMBRE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SEPTIEMBRE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27.588.406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29.755.495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2.167.089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39.399.855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64,5%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42.622.675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69,7%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3.222.820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5,3%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23.746.794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25.655.473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41,6%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1.908.679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22.294.465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37,6%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28.435.533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6.141.068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40.785.723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44.669.475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3.883.752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36.557.582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56,8%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40.613.027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61,8%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4.055.445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4,9%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43.128.819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61,1%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48.958.635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5.829.816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68.317.859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63,4%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74.688.683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68,9%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6.370.824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5,5%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40.310.359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37,6%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47.712.585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44,4%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7.402.226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6,8%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50.484.540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61,9%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56.729.672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68,5%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6.245.132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6,6%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27.886.546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32.178.356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58,8%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4.291.810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45.913.266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50.426.666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4.513.400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-4,6%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59.055.885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65.205.317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6.149.432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25.386.553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55,5%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27.958.996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60,8%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2.572.443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5,3%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18.602.700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51,7%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19.425.748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49,0%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823.048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-2,7%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569.459.352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55,1%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635.036.336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61,0%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65.576.984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5,9%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3.155.374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48,9%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3.262.561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50,5%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107.187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09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572.614.726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638.298.897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65.684.171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Agosto - Septiembre 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819399"/>
              </p:ext>
            </p:extLst>
          </p:nvPr>
        </p:nvGraphicFramePr>
        <p:xfrm>
          <a:off x="323528" y="1213290"/>
          <a:ext cx="8496944" cy="516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Septiembre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21498"/>
              </p:ext>
            </p:extLst>
          </p:nvPr>
        </p:nvGraphicFramePr>
        <p:xfrm>
          <a:off x="411162" y="1412776"/>
          <a:ext cx="8337301" cy="43924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79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0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5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30  de Septiembre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Acumulado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%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Acumulado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%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13.613.225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60,6%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19.803.718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54,5%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26.325.473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64,9%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29.755.495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31.956.020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44.592.413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67,1%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50.853.819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72,2%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42.622.675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18.438.085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65,9%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23.167.637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52,7%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32.028.762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57,6%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25.655.473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41,6%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30.931.172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37.007.908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41.255.574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28.435.533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48,5%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29.531.048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70,9%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39.557.236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63,0%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46.769.303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44.669.475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22.510.174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32.557.395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60,2%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40.845.929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67,3%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40.613.027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61,8%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27.650.451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57,1%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39.580.656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60,6%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46.523.066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67,3%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48.958.635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45.333.931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62,5%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65.904.940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81.052.206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74.688.683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68,9%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28.644.051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59,5%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46.341.940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59,4%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60.619.699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62,0%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47.712.585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44.201.632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71,6%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51.411.197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67,4%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57.952.165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68,5%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56.729.672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68,5%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14.618.758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23.117.411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63,0%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31.261.572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61,5%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32.178.356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58,8%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15.740.694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21.574.821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60,3%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36.766.660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67,4%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50.426.666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59.907.312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67,5%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76.347.980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77.828.261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65.205.317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63,4%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18.396.958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57,9%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28.211.353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67,5%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29.664.901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62,7%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27.958.996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60,8%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22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11.659.601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17.183.946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61,9%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19.782.779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65,7%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19.425.748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49,0%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22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401.110.490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64,9%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566.360.549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62,6%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679.530.170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67,0%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635.036.336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61,0%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5628</TotalTime>
  <Words>2281</Words>
  <Application>Microsoft Office PowerPoint</Application>
  <PresentationFormat>Presentación en pantalla (4:3)</PresentationFormat>
  <Paragraphs>1153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30 de Septiembre2018 – Montos Miles $</vt:lpstr>
      <vt:lpstr>Programa de Inversión Gobiernos Regionales Ejecución Presupuestaria al 30 de Septiembre de 2018</vt:lpstr>
      <vt:lpstr>Programa de Inversión Gobiernos Regionales Ejecución Presupuestaria Período 2006 - 2018 Mes de Septiembre</vt:lpstr>
      <vt:lpstr>Programa de Inversión Gobiernos Regionales Ejecución Presupuestaria Comparativo Septiembre 2017 – 2018 - Montos en Miles de $ de cada año</vt:lpstr>
      <vt:lpstr>Presentación de PowerPoint</vt:lpstr>
      <vt:lpstr>Presentación de PowerPoint</vt:lpstr>
      <vt:lpstr>Programa de Inversión Gobiernos Regionales Comparación Gasto Promedio respecto Septiembre 2018  (montos en M$ de 2018)</vt:lpstr>
      <vt:lpstr>Programa de Inversión Gobiernos Regionales Ejecución Presupuestaria por Tipo de Gasto Septiembre 2018 Montos en Miles de $</vt:lpstr>
      <vt:lpstr>Programa de Inversión Gobiernos Regionales Ejecución Presupuestaria por Tipo de Gasto Septiembre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Patricia Barrales Vera</cp:lastModifiedBy>
  <cp:revision>152</cp:revision>
  <cp:lastPrinted>2018-08-14T21:01:58Z</cp:lastPrinted>
  <dcterms:created xsi:type="dcterms:W3CDTF">2010-11-27T19:44:20Z</dcterms:created>
  <dcterms:modified xsi:type="dcterms:W3CDTF">2018-11-05T12:44:47Z</dcterms:modified>
</cp:coreProperties>
</file>