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5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1"/>
    <p:sldMasterId id="2147483852" r:id="rId2"/>
  </p:sldMasterIdLst>
  <p:notesMasterIdLst>
    <p:notesMasterId r:id="rId16"/>
  </p:notesMasterIdLst>
  <p:handoutMasterIdLst>
    <p:handoutMasterId r:id="rId17"/>
  </p:handoutMasterIdLst>
  <p:sldIdLst>
    <p:sldId id="275" r:id="rId3"/>
    <p:sldId id="304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</p:sldIdLst>
  <p:sldSz cx="9144000" cy="6858000" type="screen4x3"/>
  <p:notesSz cx="7010400" cy="92964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-4">
          <p15:clr>
            <a:srgbClr val="A4A3A4"/>
          </p15:clr>
        </p15:guide>
        <p15:guide id="2" pos="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7068"/>
    <a:srgbClr val="EF4143"/>
    <a:srgbClr val="E10202"/>
    <a:srgbClr val="404040"/>
    <a:srgbClr val="808080"/>
    <a:srgbClr val="CCCCCC"/>
    <a:srgbClr val="005FA1"/>
    <a:srgbClr val="FE45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41" autoAdjust="0"/>
    <p:restoredTop sz="94420" autoAdjust="0"/>
  </p:normalViewPr>
  <p:slideViewPr>
    <p:cSldViewPr snapToObjects="1">
      <p:cViewPr>
        <p:scale>
          <a:sx n="90" d="100"/>
          <a:sy n="90" d="100"/>
        </p:scale>
        <p:origin x="876" y="-594"/>
      </p:cViewPr>
      <p:guideLst>
        <p:guide orient="horz" pos="-4"/>
        <p:guide pos="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MAYO%20201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MAYO%202018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JUAN%20MIRANDA%20V\FNDR%20-DDR\FNDR\FNDR%202018\CONTROL%20DEL%20GASTO\GASTO%20MENSUAL\CONTROL%20GASTO%20MAYO%202018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MAYO%20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JUAN%20MIRANDA%20V\FNDR%20-DDR\FNDR\FNDR%202018\CONTROL%20DEL%20GASTO\GASTO%20MENSUAL\CONTROL%20GASTO%20MAYO%202018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9185754136015028E-2"/>
          <c:y val="0.10831132568777066"/>
          <c:w val="0.92653910892978031"/>
          <c:h val="0.6876766322971718"/>
        </c:manualLayout>
      </c:layout>
      <c:barChart>
        <c:barDir val="col"/>
        <c:grouping val="clustered"/>
        <c:varyColors val="0"/>
        <c:ser>
          <c:idx val="0"/>
          <c:order val="1"/>
          <c:tx>
            <c:v>Ejecución Gores</c:v>
          </c:tx>
          <c:spPr>
            <a:gradFill rotWithShape="1">
              <a:gsLst>
                <a:gs pos="0">
                  <a:schemeClr val="accent1">
                    <a:lumMod val="75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invertIfNegative val="0"/>
          <c:dPt>
            <c:idx val="10"/>
            <c:invertIfNegative val="0"/>
            <c:bubble3D val="0"/>
            <c:spPr>
              <a:gradFill>
                <a:gsLst>
                  <a:gs pos="0">
                    <a:schemeClr val="accent1">
                      <a:lumMod val="75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</c:spPr>
          </c:dPt>
          <c:dLbls>
            <c:dLbl>
              <c:idx val="0"/>
              <c:layout>
                <c:manualLayout>
                  <c:x val="-5.2505849335847605E-4"/>
                  <c:y val="-5.75129292270418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9017320882291807E-3"/>
                  <c:y val="6.3530520223433612E-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1391271951641182E-3"/>
                  <c:y val="-5.39947299486972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2.3001897952002041E-3"/>
                  <c:y val="-5.34087085268187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4262088580894272E-3"/>
                  <c:y val="-3.86842473093230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1.4361647784845797E-3"/>
                  <c:y val="-2.90784657834930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8.2410828915053397E-4"/>
                  <c:y val="3.01749263590562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8.5397605033564483E-4"/>
                  <c:y val="-1.62820771663897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3033533586902253E-3"/>
                  <c:y val="2.74912381514445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2.6064971778223156E-3"/>
                  <c:y val="-2.14926980281311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8.5602306201432395E-6"/>
                  <c:y val="-4.60380913924220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3.4158213091162017E-3"/>
                  <c:y val="6.289480087178427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0"/>
                  <c:y val="-2.3347466182111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1.1332070513224905E-3"/>
                  <c:y val="-4.0460948298622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1.5537749035252704E-3"/>
                  <c:y val="-1.06966510842949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Subsecretario'!$N$6:$N$20</c:f>
              <c:numCache>
                <c:formatCode>0.0%</c:formatCode>
                <c:ptCount val="15"/>
                <c:pt idx="0">
                  <c:v>0.34364596988664914</c:v>
                </c:pt>
                <c:pt idx="1">
                  <c:v>0.42834017237420385</c:v>
                </c:pt>
                <c:pt idx="2">
                  <c:v>0.18744293019350264</c:v>
                </c:pt>
                <c:pt idx="3">
                  <c:v>0.21327889554338805</c:v>
                </c:pt>
                <c:pt idx="4">
                  <c:v>0.29388809505843766</c:v>
                </c:pt>
                <c:pt idx="5">
                  <c:v>0.29663071167712124</c:v>
                </c:pt>
                <c:pt idx="6">
                  <c:v>0.34313951373057489</c:v>
                </c:pt>
                <c:pt idx="7">
                  <c:v>0.3212070739240166</c:v>
                </c:pt>
                <c:pt idx="8">
                  <c:v>0.23651393368682877</c:v>
                </c:pt>
                <c:pt idx="9">
                  <c:v>0.32672454203182932</c:v>
                </c:pt>
                <c:pt idx="10">
                  <c:v>0.28964429693961458</c:v>
                </c:pt>
                <c:pt idx="11">
                  <c:v>0.47561214653858203</c:v>
                </c:pt>
                <c:pt idx="12">
                  <c:v>0.36978828073723524</c:v>
                </c:pt>
                <c:pt idx="13">
                  <c:v>0.32725905697380997</c:v>
                </c:pt>
                <c:pt idx="14">
                  <c:v>0.3422627020319387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9501360"/>
        <c:axId val="169500800"/>
      </c:barChart>
      <c:lineChart>
        <c:grouping val="standard"/>
        <c:varyColors val="0"/>
        <c:ser>
          <c:idx val="1"/>
          <c:order val="0"/>
          <c:tx>
            <c:v>Promedio Nacional</c:v>
          </c:tx>
          <c:spPr>
            <a:ln w="31750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'Carpeta Subsecretario'!$A$6:$A$20</c:f>
              <c:strCache>
                <c:ptCount val="15"/>
                <c:pt idx="0">
                  <c:v>TARAPACA</c:v>
                </c:pt>
                <c:pt idx="1">
                  <c:v>ANTOFAGASTA</c:v>
                </c:pt>
                <c:pt idx="2">
                  <c:v>ATACAMA</c:v>
                </c:pt>
                <c:pt idx="3">
                  <c:v>COQUIMBO</c:v>
                </c:pt>
                <c:pt idx="4">
                  <c:v>VALPARAISO</c:v>
                </c:pt>
                <c:pt idx="5">
                  <c:v>O'HIGGINS</c:v>
                </c:pt>
                <c:pt idx="6">
                  <c:v>MAULE</c:v>
                </c:pt>
                <c:pt idx="7">
                  <c:v>BIO - BIO</c:v>
                </c:pt>
                <c:pt idx="8">
                  <c:v>ARAUCANIA</c:v>
                </c:pt>
                <c:pt idx="9">
                  <c:v>LOS LAGOS</c:v>
                </c:pt>
                <c:pt idx="10">
                  <c:v>AYSEN</c:v>
                </c:pt>
                <c:pt idx="11">
                  <c:v>MAGALLANES</c:v>
                </c:pt>
                <c:pt idx="12">
                  <c:v>METROPOLITANA</c:v>
                </c:pt>
                <c:pt idx="13">
                  <c:v>LOS RIOS</c:v>
                </c:pt>
                <c:pt idx="14">
                  <c:v>ARICA - PARINACOTA</c:v>
                </c:pt>
              </c:strCache>
            </c:strRef>
          </c:cat>
          <c:val>
            <c:numRef>
              <c:f>'Carpeta Subsecretario'!$P$6:$P$20</c:f>
              <c:numCache>
                <c:formatCode>0.0%</c:formatCode>
                <c:ptCount val="15"/>
                <c:pt idx="0">
                  <c:v>0.31838565489353782</c:v>
                </c:pt>
                <c:pt idx="1">
                  <c:v>0.31838565489353782</c:v>
                </c:pt>
                <c:pt idx="2">
                  <c:v>0.31838565489353782</c:v>
                </c:pt>
                <c:pt idx="3">
                  <c:v>0.31838565489353782</c:v>
                </c:pt>
                <c:pt idx="4">
                  <c:v>0.31838565489353782</c:v>
                </c:pt>
                <c:pt idx="5">
                  <c:v>0.31838565489353782</c:v>
                </c:pt>
                <c:pt idx="6">
                  <c:v>0.31838565489353782</c:v>
                </c:pt>
                <c:pt idx="7">
                  <c:v>0.31838565489353782</c:v>
                </c:pt>
                <c:pt idx="8">
                  <c:v>0.31838565489353782</c:v>
                </c:pt>
                <c:pt idx="9">
                  <c:v>0.31838565489353782</c:v>
                </c:pt>
                <c:pt idx="10">
                  <c:v>0.31838565489353782</c:v>
                </c:pt>
                <c:pt idx="11">
                  <c:v>0.31838565489353782</c:v>
                </c:pt>
                <c:pt idx="12">
                  <c:v>0.31838565489353782</c:v>
                </c:pt>
                <c:pt idx="13">
                  <c:v>0.31838565489353782</c:v>
                </c:pt>
                <c:pt idx="14">
                  <c:v>0.31838565489353782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501360"/>
        <c:axId val="169500800"/>
      </c:lineChart>
      <c:valAx>
        <c:axId val="169500800"/>
        <c:scaling>
          <c:orientation val="minMax"/>
          <c:max val="0.5"/>
          <c:min val="0"/>
        </c:scaling>
        <c:delete val="0"/>
        <c:axPos val="r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9501360"/>
        <c:crosses val="max"/>
        <c:crossBetween val="between"/>
      </c:valAx>
      <c:catAx>
        <c:axId val="1695013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950080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2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pattFill prst="dkDnDiag">
              <a:fgClr>
                <a:schemeClr val="tx2">
                  <a:lumMod val="20000"/>
                  <a:lumOff val="80000"/>
                </a:schemeClr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Pt>
            <c:idx val="8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9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0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1"/>
            <c:invertIfNegative val="0"/>
            <c:bubble3D val="0"/>
            <c:spPr>
              <a:pattFill prst="dkDnDiag">
                <a:fgClr>
                  <a:schemeClr val="tx2">
                    <a:lumMod val="20000"/>
                    <a:lumOff val="80000"/>
                  </a:schemeClr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Pt>
            <c:idx val="12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innerShdw blurRad="114300">
                  <a:schemeClr val="accent1"/>
                </a:innerShdw>
              </a:effectLst>
            </c:spPr>
          </c:dPt>
          <c:dLbls>
            <c:dLbl>
              <c:idx val="0"/>
              <c:layout>
                <c:manualLayout>
                  <c:x val="-3.0692512147282329E-3"/>
                  <c:y val="-8.178816357633306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6910001874114872E-3"/>
                  <c:y val="-1.234569469138938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5.9527054878778048E-4"/>
                  <c:y val="-2.547802895605791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9811788013868251E-3"/>
                  <c:y val="-6.2826781932869255E-5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264238354650338E-17"/>
                  <c:y val="-4.262301153235182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9.1395701408908815E-4"/>
                  <c:y val="-3.086131572263147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1.768796819494057E-3"/>
                  <c:y val="-3.4897129794259615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0473179851315254E-2"/>
                      <c:h val="5.1564643129286256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1.4710994471920009E-3"/>
                  <c:y val="-1.831800863601733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6.2682870577650887E-3"/>
                  <c:y val="-4.8335788671577402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1.6834742935153181E-3"/>
                  <c:y val="9.27254254508508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0"/>
                  <c:y val="-1.016917432124434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-3.51407162814325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>
                <c:manualLayout>
                  <c:x val="-1.1566636763818164E-16"/>
                  <c:y val="-6.499872999745999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'Carpeta Subsecretario'!$B$5:$N$5</c:f>
              <c:numCache>
                <c:formatCode>General</c:formatCode>
                <c:ptCount val="13"/>
                <c:pt idx="0">
                  <c:v>2006</c:v>
                </c:pt>
                <c:pt idx="1">
                  <c:v>2007</c:v>
                </c:pt>
                <c:pt idx="2">
                  <c:v>2008</c:v>
                </c:pt>
                <c:pt idx="3">
                  <c:v>2009</c:v>
                </c:pt>
                <c:pt idx="4">
                  <c:v>2010</c:v>
                </c:pt>
                <c:pt idx="5">
                  <c:v>2011</c:v>
                </c:pt>
                <c:pt idx="6">
                  <c:v>2012</c:v>
                </c:pt>
                <c:pt idx="7">
                  <c:v>2013</c:v>
                </c:pt>
                <c:pt idx="8">
                  <c:v>2014</c:v>
                </c:pt>
                <c:pt idx="9">
                  <c:v>2015</c:v>
                </c:pt>
                <c:pt idx="10">
                  <c:v>2016</c:v>
                </c:pt>
                <c:pt idx="11">
                  <c:v>2017</c:v>
                </c:pt>
                <c:pt idx="12">
                  <c:v>2018</c:v>
                </c:pt>
              </c:numCache>
            </c:numRef>
          </c:cat>
          <c:val>
            <c:numRef>
              <c:f>'Carpeta Subsecretario'!$B$21:$N$21</c:f>
              <c:numCache>
                <c:formatCode>0.0%</c:formatCode>
                <c:ptCount val="13"/>
                <c:pt idx="0">
                  <c:v>0.26854621878337348</c:v>
                </c:pt>
                <c:pt idx="1">
                  <c:v>0.37454529426080724</c:v>
                </c:pt>
                <c:pt idx="2">
                  <c:v>0.37414043641977573</c:v>
                </c:pt>
                <c:pt idx="3">
                  <c:v>0.48154792829951698</c:v>
                </c:pt>
                <c:pt idx="4">
                  <c:v>0.40481635887140122</c:v>
                </c:pt>
                <c:pt idx="5">
                  <c:v>0.27988064130400753</c:v>
                </c:pt>
                <c:pt idx="6">
                  <c:v>0.35139843899310902</c:v>
                </c:pt>
                <c:pt idx="7">
                  <c:v>0.39331640021886871</c:v>
                </c:pt>
                <c:pt idx="8">
                  <c:v>0.37796524319743446</c:v>
                </c:pt>
                <c:pt idx="9">
                  <c:v>0.40361675178625783</c:v>
                </c:pt>
                <c:pt idx="10">
                  <c:v>0.40604951061117395</c:v>
                </c:pt>
                <c:pt idx="11">
                  <c:v>0.37929911381338799</c:v>
                </c:pt>
                <c:pt idx="12">
                  <c:v>0.31838565489353782</c:v>
                </c:pt>
              </c:numCache>
            </c:numRef>
          </c:val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64"/>
        <c:axId val="169504160"/>
        <c:axId val="169504720"/>
      </c:barChart>
      <c:lineChart>
        <c:grouping val="standard"/>
        <c:varyColors val="0"/>
        <c:ser>
          <c:idx val="1"/>
          <c:order val="1"/>
          <c:marker>
            <c:symbol val="none"/>
          </c:marker>
          <c:val>
            <c:numRef>
              <c:f>'Carpeta Subsecretario'!$B$22:$N$22</c:f>
              <c:numCache>
                <c:formatCode>0.0%</c:formatCode>
                <c:ptCount val="13"/>
                <c:pt idx="0">
                  <c:v>0.37026984549635777</c:v>
                </c:pt>
                <c:pt idx="1">
                  <c:v>0.37026984549635777</c:v>
                </c:pt>
                <c:pt idx="2">
                  <c:v>0.37026984549635777</c:v>
                </c:pt>
                <c:pt idx="3">
                  <c:v>0.37026984549635777</c:v>
                </c:pt>
                <c:pt idx="4">
                  <c:v>0.37026984549635777</c:v>
                </c:pt>
                <c:pt idx="5">
                  <c:v>0.37026984549635777</c:v>
                </c:pt>
                <c:pt idx="6">
                  <c:v>0.37026984549635777</c:v>
                </c:pt>
                <c:pt idx="7">
                  <c:v>0.37026984549635777</c:v>
                </c:pt>
                <c:pt idx="8">
                  <c:v>0.37026984549635777</c:v>
                </c:pt>
                <c:pt idx="9">
                  <c:v>0.37026984549635777</c:v>
                </c:pt>
                <c:pt idx="10">
                  <c:v>0.37026984549635777</c:v>
                </c:pt>
                <c:pt idx="11">
                  <c:v>0.37026984549635777</c:v>
                </c:pt>
                <c:pt idx="12">
                  <c:v>0.37026984549635777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9504160"/>
        <c:axId val="169504720"/>
      </c:lineChart>
      <c:catAx>
        <c:axId val="169504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9504720"/>
        <c:crosses val="autoZero"/>
        <c:auto val="1"/>
        <c:lblAlgn val="ctr"/>
        <c:lblOffset val="100"/>
        <c:noMultiLvlLbl val="0"/>
      </c:catAx>
      <c:valAx>
        <c:axId val="169504720"/>
        <c:scaling>
          <c:orientation val="minMax"/>
          <c:max val="0.52"/>
          <c:min val="0"/>
        </c:scaling>
        <c:delete val="0"/>
        <c:axPos val="l"/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95041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depthPercent val="100"/>
      <c:rAngAx val="0"/>
      <c:perspective val="5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456861663819004"/>
          <c:y val="0.32889006323873943"/>
          <c:w val="0.633450554616379"/>
          <c:h val="0.5165626779873991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>
                <a:gsLst>
                  <a:gs pos="100000">
                    <a:schemeClr val="accent1">
                      <a:lumMod val="60000"/>
                      <a:lumOff val="40000"/>
                    </a:schemeClr>
                  </a:gs>
                  <a:gs pos="0">
                    <a:schemeClr val="accent1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gradFill>
                <a:gsLst>
                  <a:gs pos="100000">
                    <a:schemeClr val="accent2">
                      <a:lumMod val="60000"/>
                      <a:lumOff val="40000"/>
                    </a:schemeClr>
                  </a:gs>
                  <a:gs pos="0">
                    <a:schemeClr val="accent2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gradFill>
                <a:gsLst>
                  <a:gs pos="100000">
                    <a:schemeClr val="accent3">
                      <a:lumMod val="60000"/>
                      <a:lumOff val="40000"/>
                    </a:schemeClr>
                  </a:gs>
                  <a:gs pos="0">
                    <a:schemeClr val="accent3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gradFill>
                <a:gsLst>
                  <a:gs pos="100000">
                    <a:schemeClr val="accent4">
                      <a:lumMod val="60000"/>
                      <a:lumOff val="40000"/>
                    </a:schemeClr>
                  </a:gs>
                  <a:gs pos="0">
                    <a:schemeClr val="accent4"/>
                  </a:gs>
                </a:gsLst>
                <a:lin ang="5400000" scaled="0"/>
              </a:gradFill>
              <a:ln w="50800">
                <a:solidFill>
                  <a:schemeClr val="lt1"/>
                </a:solidFill>
              </a:ln>
              <a:effectLst/>
              <a:sp3d contourW="508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-0.24339839265212401"/>
                  <c:y val="-3.281133482475764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9462398986669591"/>
                  <c:y val="-0.14914243102162567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956367113043585E-2"/>
                  <c:y val="-0.1789709172259507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0.10790422078910669"/>
                  <c:y val="-0.10141685309470544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1682079763231452"/>
                  <c:y val="-1.193139448173005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6739380022962113E-2"/>
                  <c:y val="-1.193139448173016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1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b="1"/>
                </a:pPr>
                <a:endParaRPr lang="es-CL"/>
              </a:p>
            </c:txPr>
            <c:dLblPos val="outEnd"/>
            <c:showLegendKey val="0"/>
            <c:showVal val="1"/>
            <c:showCatName val="1"/>
            <c:showSerName val="0"/>
            <c:showPercent val="1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dk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RESUMEN!$B$79:$G$79</c:f>
              <c:strCache>
                <c:ptCount val="6"/>
                <c:pt idx="0">
                  <c:v>ESTUDIOS PROPIOS DEL GIRO</c:v>
                </c:pt>
                <c:pt idx="1">
                  <c:v>TRANSFERENCIAS CORRIENTES</c:v>
                </c:pt>
                <c:pt idx="2">
                  <c:v>OTROS GASTOS CORRIENTES</c:v>
                </c:pt>
                <c:pt idx="3">
                  <c:v>ACTIVOS NO FINANCIEROS</c:v>
                </c:pt>
                <c:pt idx="4">
                  <c:v>TRANSFERENCIAS DE CAPITAL</c:v>
                </c:pt>
                <c:pt idx="5">
                  <c:v>INVERSION EN OBRAS (EMPLEO)</c:v>
                </c:pt>
              </c:strCache>
            </c:strRef>
          </c:cat>
          <c:val>
            <c:numRef>
              <c:f>RESUMEN!$B$97:$G$97</c:f>
              <c:numCache>
                <c:formatCode>_(* #,##0_);_(* \(#,##0\);_(* "-"??_);_(@_)</c:formatCode>
                <c:ptCount val="6"/>
                <c:pt idx="0">
                  <c:v>496136</c:v>
                </c:pt>
                <c:pt idx="1">
                  <c:v>20090052</c:v>
                </c:pt>
                <c:pt idx="2">
                  <c:v>794484</c:v>
                </c:pt>
                <c:pt idx="3">
                  <c:v>20331784</c:v>
                </c:pt>
                <c:pt idx="4">
                  <c:v>27488487</c:v>
                </c:pt>
                <c:pt idx="5">
                  <c:v>256562927</c:v>
                </c:pt>
              </c:numCache>
            </c:numRef>
          </c:val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zero"/>
    <c:showDLblsOverMax val="0"/>
  </c:chart>
  <c:spPr>
    <a:solidFill>
      <a:schemeClr val="lt1"/>
    </a:solidFill>
    <a:ln w="25400" cap="flat" cmpd="sng" algn="ctr">
      <a:solidFill>
        <a:schemeClr val="accent6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5132560679251342"/>
          <c:y val="0.20675944333996021"/>
          <c:w val="0.67897030117579338"/>
          <c:h val="0.58846855872638193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50000"/>
                      <a:satMod val="300000"/>
                    </a:schemeClr>
                  </a:gs>
                  <a:gs pos="35000">
                    <a:schemeClr val="accent4">
                      <a:tint val="37000"/>
                      <a:satMod val="300000"/>
                    </a:schemeClr>
                  </a:gs>
                  <a:gs pos="100000">
                    <a:schemeClr val="accent4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50000"/>
                      <a:satMod val="300000"/>
                    </a:schemeClr>
                  </a:gs>
                  <a:gs pos="35000">
                    <a:schemeClr val="accent5">
                      <a:tint val="37000"/>
                      <a:satMod val="300000"/>
                    </a:schemeClr>
                  </a:gs>
                  <a:gs pos="100000">
                    <a:schemeClr val="accent5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10445746469764318"/>
                  <c:y val="-2.5857453702978976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9347719735172346E-6"/>
                  <c:y val="5.3778744853712319E-2"/>
                </c:manualLayout>
              </c:layout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3.331118334928506E-2"/>
                  <c:y val="3.451667945085393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5.8401674162009823E-2"/>
                  <c:y val="-5.6559331673998008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0.13326481297856496"/>
                  <c:y val="-8.508536740363258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2.422496021408975E-2"/>
                  <c:y val="-6.196375552459521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bestFit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'Transferencias Subt.33'!$B$168:$F$168</c:f>
              <c:strCache>
                <c:ptCount val="5"/>
                <c:pt idx="0">
                  <c:v>Programa Mejoramiento Barrios</c:v>
                </c:pt>
                <c:pt idx="1">
                  <c:v>Fondo Regional Iniciativa Local (FRIL)</c:v>
                </c:pt>
                <c:pt idx="2">
                  <c:v>Transferencias Municipios </c:v>
                </c:pt>
                <c:pt idx="3">
                  <c:v>Transferencias FIC - Fomento Productivo</c:v>
                </c:pt>
                <c:pt idx="4">
                  <c:v>Transferencias al Sector Privado</c:v>
                </c:pt>
              </c:strCache>
            </c:strRef>
          </c:cat>
          <c:val>
            <c:numRef>
              <c:f>'Transferencias Subt.33'!$B$186:$F$186</c:f>
              <c:numCache>
                <c:formatCode>_-* #,##0_-;\-* #,##0_-;_-* "-"??_-;_-@_-</c:formatCode>
                <c:ptCount val="5"/>
                <c:pt idx="0">
                  <c:v>9121382</c:v>
                </c:pt>
                <c:pt idx="1">
                  <c:v>22818373</c:v>
                </c:pt>
                <c:pt idx="2">
                  <c:v>11386903</c:v>
                </c:pt>
                <c:pt idx="3">
                  <c:v>13196804</c:v>
                </c:pt>
                <c:pt idx="4">
                  <c:v>14291683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25400" cap="flat" cmpd="sng" algn="ctr">
      <a:solidFill>
        <a:schemeClr val="accent3"/>
      </a:solidFill>
      <a:prstDash val="solid"/>
      <a:round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es-CL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22009799765172716"/>
          <c:y val="0.28514268420297106"/>
          <c:w val="0.55953271000992577"/>
          <c:h val="0.536152258250136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51000"/>
                      <a:satMod val="130000"/>
                    </a:schemeClr>
                  </a:gs>
                  <a:gs pos="80000">
                    <a:schemeClr val="accent1">
                      <a:shade val="93000"/>
                      <a:satMod val="130000"/>
                    </a:schemeClr>
                  </a:gs>
                  <a:gs pos="100000">
                    <a:schemeClr val="accent1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hade val="51000"/>
                      <a:satMod val="130000"/>
                    </a:schemeClr>
                  </a:gs>
                  <a:gs pos="80000">
                    <a:schemeClr val="accent2">
                      <a:shade val="93000"/>
                      <a:satMod val="130000"/>
                    </a:schemeClr>
                  </a:gs>
                  <a:gs pos="100000">
                    <a:schemeClr val="accent2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shade val="51000"/>
                      <a:satMod val="130000"/>
                    </a:schemeClr>
                  </a:gs>
                  <a:gs pos="80000">
                    <a:schemeClr val="accent3">
                      <a:shade val="93000"/>
                      <a:satMod val="130000"/>
                    </a:schemeClr>
                  </a:gs>
                  <a:gs pos="100000">
                    <a:schemeClr val="accent3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shade val="51000"/>
                      <a:satMod val="130000"/>
                    </a:schemeClr>
                  </a:gs>
                  <a:gs pos="80000">
                    <a:schemeClr val="accent4">
                      <a:shade val="93000"/>
                      <a:satMod val="130000"/>
                    </a:schemeClr>
                  </a:gs>
                  <a:gs pos="100000">
                    <a:schemeClr val="accent4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shade val="51000"/>
                      <a:satMod val="130000"/>
                    </a:schemeClr>
                  </a:gs>
                  <a:gs pos="80000">
                    <a:schemeClr val="accent5">
                      <a:shade val="93000"/>
                      <a:satMod val="130000"/>
                    </a:schemeClr>
                  </a:gs>
                  <a:gs pos="100000">
                    <a:schemeClr val="accent5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shade val="51000"/>
                      <a:satMod val="130000"/>
                    </a:schemeClr>
                  </a:gs>
                  <a:gs pos="80000">
                    <a:schemeClr val="accent6">
                      <a:shade val="93000"/>
                      <a:satMod val="130000"/>
                    </a:schemeClr>
                  </a:gs>
                  <a:gs pos="100000">
                    <a:schemeClr val="accent6"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1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1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Pt>
            <c:idx val="7"/>
            <c:bubble3D val="0"/>
            <c:spPr>
              <a:gradFill rotWithShape="1">
                <a:gsLst>
                  <a:gs pos="0">
                    <a:schemeClr val="accent2">
                      <a:lumMod val="60000"/>
                      <a:shade val="51000"/>
                      <a:satMod val="130000"/>
                    </a:schemeClr>
                  </a:gs>
                  <a:gs pos="80000">
                    <a:schemeClr val="accent2">
                      <a:lumMod val="60000"/>
                      <a:shade val="93000"/>
                      <a:satMod val="130000"/>
                    </a:schemeClr>
                  </a:gs>
                  <a:gs pos="100000">
                    <a:schemeClr val="accent2">
                      <a:lumMod val="60000"/>
                      <a:shade val="94000"/>
                      <a:satMod val="135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</c:dPt>
          <c:dLbls>
            <c:dLbl>
              <c:idx val="0"/>
              <c:layout>
                <c:manualLayout>
                  <c:x val="0.21705378715077833"/>
                  <c:y val="-9.85903583872650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23544250677274611"/>
                  <c:y val="-7.1532723560560696E-3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8.9509704340981627E-3"/>
                  <c:y val="6.4252782803947583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8.8635778300590051E-2"/>
                  <c:y val="4.7333062317537679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2.2013213067219962E-2"/>
                  <c:y val="3.0385492253309342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7208240370174235"/>
                  <c:y val="2.5092269257732617E-2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0.14839947101430404"/>
                  <c:y val="-0.1214025207674702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4.6674827168103436E-2"/>
                  <c:y val="-0.12874479147778875"/>
                </c:manualLayout>
              </c:layout>
              <c:dLblPos val="bestFit"/>
              <c:showLegendKey val="1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2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'Activos No Financieros'!$D$2:$K$2</c:f>
              <c:strCache>
                <c:ptCount val="8"/>
                <c:pt idx="0">
                  <c:v>Terrenos</c:v>
                </c:pt>
                <c:pt idx="1">
                  <c:v>Edificios</c:v>
                </c:pt>
                <c:pt idx="2">
                  <c:v>Vehículos</c:v>
                </c:pt>
                <c:pt idx="3">
                  <c:v>Mobiliarios y Otros</c:v>
                </c:pt>
                <c:pt idx="4">
                  <c:v>Máquinas y Equipos</c:v>
                </c:pt>
                <c:pt idx="5">
                  <c:v>Equipos Informáticos</c:v>
                </c:pt>
                <c:pt idx="6">
                  <c:v>Programas Informáticos</c:v>
                </c:pt>
                <c:pt idx="7">
                  <c:v>Otros activos no Financieros</c:v>
                </c:pt>
              </c:strCache>
            </c:strRef>
          </c:cat>
          <c:val>
            <c:numRef>
              <c:f>'Activos No Financieros'!$D$18:$K$18</c:f>
              <c:numCache>
                <c:formatCode>_(* #,##0_);_(* \(#,##0\);_(* "-"??_);_(@_)</c:formatCode>
                <c:ptCount val="8"/>
                <c:pt idx="0">
                  <c:v>0</c:v>
                </c:pt>
                <c:pt idx="1">
                  <c:v>0</c:v>
                </c:pt>
                <c:pt idx="2">
                  <c:v>7876372</c:v>
                </c:pt>
                <c:pt idx="3">
                  <c:v>2690315</c:v>
                </c:pt>
                <c:pt idx="4">
                  <c:v>9145759</c:v>
                </c:pt>
                <c:pt idx="5">
                  <c:v>156215</c:v>
                </c:pt>
                <c:pt idx="6">
                  <c:v>54919</c:v>
                </c:pt>
                <c:pt idx="7">
                  <c:v>408205</c:v>
                </c:pt>
              </c:numCache>
            </c:numRef>
          </c:val>
        </c:ser>
        <c:dLbls>
          <c:dLblPos val="in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15875" cap="flat" cmpd="sng" algn="ctr">
      <a:solidFill>
        <a:schemeClr val="accent1"/>
      </a:solidFill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AE5305A-F35E-4FC9-860F-AA70ED88E2F8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5366" name="Picture 5" descr="logoSUBDERE-05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154" y="-12911"/>
            <a:ext cx="1025596" cy="929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697779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AD89A376-B353-4B53-998F-4292FC962BD0}" type="datetime1">
              <a:rPr lang="en-US" altLang="es-CL"/>
              <a:pPr/>
              <a:t>6/14/2018</a:t>
            </a:fld>
            <a:endParaRPr lang="en-US" altLang="es-C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fld id="{B9099599-95F4-4EB5-8925-1B9B12402EBE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1791266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altLang="es-CL" smtClean="0">
              <a:ea typeface="ヒラギノ角ゴ Pro W3"/>
              <a:cs typeface="ヒラギノ角ゴ Pro W3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fld id="{5B17E531-CCD2-4DE3-A09A-B245BD94EFD1}" type="slidenum">
              <a:rPr lang="en-US" altLang="es-CL" sz="1200">
                <a:latin typeface="Calibri" pitchFamily="34" charset="0"/>
              </a:rPr>
              <a:pPr/>
              <a:t>2</a:t>
            </a:fld>
            <a:endParaRPr lang="en-US" altLang="es-CL" sz="120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8933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099599-95F4-4EB5-8925-1B9B12402EBE}" type="slidenum">
              <a:rPr lang="en-US" altLang="es-CL" smtClean="0"/>
              <a:pPr/>
              <a:t>9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1995254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CL" dirty="0" smtClean="0">
              <a:ea typeface="ヒラギノ角ゴ Pro W3" pitchFamily="-84" charset="-128"/>
            </a:endParaRPr>
          </a:p>
        </p:txBody>
      </p:sp>
      <p:sp>
        <p:nvSpPr>
          <p:cNvPr id="2458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84" charset="-128"/>
              </a:defRPr>
            </a:lvl9pPr>
          </a:lstStyle>
          <a:p>
            <a:fld id="{C18EA254-9CBB-418F-9D5C-79E207F3E130}" type="slidenum">
              <a:rPr lang="en-US" altLang="es-CL" sz="1200" smtClean="0">
                <a:latin typeface="Calibri" panose="020F0502020204030204" pitchFamily="34" charset="0"/>
              </a:rPr>
              <a:pPr/>
              <a:t>10</a:t>
            </a:fld>
            <a:endParaRPr lang="en-US" altLang="es-CL" sz="120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6350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9758E9EC-F464-46B8-B2D5-C7E8977D2FCB}" type="datetime1">
              <a:rPr lang="en-US" altLang="es-CL"/>
              <a:pPr/>
              <a:t>6/14/2018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77EE5E-5974-43EB-9308-1AA63EB3C23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98106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A12770D-B3F6-472B-9612-2BB23FE0BF15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8647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751AD55-E520-4EC4-B6E2-AAFFCD1B3B1D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319361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747323F-C2DE-4943-9302-668B49C9A263}" type="datetimeFigureOut">
              <a:rPr lang="es-ES" altLang="es-CL"/>
              <a:pPr/>
              <a:t>14/06/2018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B013A6-FD23-4CE2-90DB-FC1808D84CF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4989126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75F5528-5832-4247-8F95-2D4D65713A09}" type="datetimeFigureOut">
              <a:rPr lang="es-ES" altLang="es-CL"/>
              <a:pPr/>
              <a:t>14/06/2018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3BCBFC-5A70-4C14-B0EF-F3602CB4104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8289968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162A85-9EB6-4530-A733-911629420F89}" type="datetimeFigureOut">
              <a:rPr lang="es-ES" altLang="es-CL"/>
              <a:pPr/>
              <a:t>14/06/2018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70A2BB-9417-4B88-BE03-D660EECC69EA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9792049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543310D-CCB1-4B9F-8C03-1130DE21BA50}" type="datetimeFigureOut">
              <a:rPr lang="es-ES" altLang="es-CL"/>
              <a:pPr/>
              <a:t>14/06/2018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4274E-8E1C-4744-9FBA-E91BC5FE6AB4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4217754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A6D70AC-E919-4253-BA89-819B4E7BB0EE}" type="datetimeFigureOut">
              <a:rPr lang="es-ES" altLang="es-CL"/>
              <a:pPr/>
              <a:t>14/06/2018</a:t>
            </a:fld>
            <a:endParaRPr lang="es-ES" altLang="es-CL"/>
          </a:p>
        </p:txBody>
      </p:sp>
      <p:sp>
        <p:nvSpPr>
          <p:cNvPr id="8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9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CCA0E-DCA3-4A12-B893-234C08BDC6E1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15303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154E1AE-A343-4786-84BD-6C11AA587970}" type="datetimeFigureOut">
              <a:rPr lang="es-ES" altLang="es-CL"/>
              <a:pPr/>
              <a:t>14/06/2018</a:t>
            </a:fld>
            <a:endParaRPr lang="es-ES" altLang="es-CL"/>
          </a:p>
        </p:txBody>
      </p:sp>
      <p:sp>
        <p:nvSpPr>
          <p:cNvPr id="4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5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0789B8-8064-4E0B-965D-E7F3EE7D8608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30968997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AC42E6-DD7C-4140-8029-50B3DBDA5968}" type="datetimeFigureOut">
              <a:rPr lang="es-ES" altLang="es-CL"/>
              <a:pPr/>
              <a:t>14/06/2018</a:t>
            </a:fld>
            <a:endParaRPr lang="es-ES" altLang="es-CL"/>
          </a:p>
        </p:txBody>
      </p:sp>
      <p:sp>
        <p:nvSpPr>
          <p:cNvPr id="3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4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C4C4BB-10DD-48A5-BB46-FA5D5A72AEB5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18758331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C61021-1E52-4199-A595-B8A79FA41FF5}" type="datetimeFigureOut">
              <a:rPr lang="es-ES" altLang="es-CL"/>
              <a:pPr/>
              <a:t>14/06/2018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02DF1B-D47B-47AA-A01C-63B1D10AD98E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2754294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s-ES_tradnl"/>
              <a:t>Gobierno de Chile | Ministerio del Interior</a:t>
            </a:r>
          </a:p>
          <a:p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1DD7BA-F7A8-42A1-A0D9-C835D76E1134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33386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2FFC0F-D068-4FC0-A525-2DE8DEB4A499}" type="datetimeFigureOut">
              <a:rPr lang="es-ES" altLang="es-CL"/>
              <a:pPr/>
              <a:t>14/06/2018</a:t>
            </a:fld>
            <a:endParaRPr lang="es-ES" altLang="es-CL"/>
          </a:p>
        </p:txBody>
      </p:sp>
      <p:sp>
        <p:nvSpPr>
          <p:cNvPr id="6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7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AA58F-84CE-47CE-8B3C-B9A4FBD3FA39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7899338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FA2787F-7D93-4777-9075-869CD2A68B5B}" type="datetimeFigureOut">
              <a:rPr lang="es-ES" altLang="es-CL"/>
              <a:pPr/>
              <a:t>14/06/2018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BF1106-74E3-4ACA-864D-63B010DD94C2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5266051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2A5036-165B-4843-9BED-5772BF7184B3}" type="datetimeFigureOut">
              <a:rPr lang="es-ES" altLang="es-CL"/>
              <a:pPr/>
              <a:t>14/06/2018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16A33E-856C-46FE-B27C-D6791362B710}" type="slidenum">
              <a:rPr lang="es-ES" altLang="es-CL"/>
              <a:pPr/>
              <a:t>‹Nº›</a:t>
            </a:fld>
            <a:endParaRPr lang="es-ES" altLang="es-CL"/>
          </a:p>
        </p:txBody>
      </p:sp>
    </p:spTree>
    <p:extLst>
      <p:ext uri="{BB962C8B-B14F-4D97-AF65-F5344CB8AC3E}">
        <p14:creationId xmlns:p14="http://schemas.microsoft.com/office/powerpoint/2010/main" val="26130642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B41381B4-7505-45C5-BB21-BE4413FA0D04}" type="datetime1">
              <a:rPr lang="en-US" altLang="es-CL"/>
              <a:pPr/>
              <a:t>6/14/2018</a:t>
            </a:fld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FA743-DD95-47CD-B6C3-E1FEE8D8677C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105796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FC007D42-B6D0-4F3F-BB7D-70A20737AD8A}" type="datetime1">
              <a:rPr lang="en-US" altLang="es-CL"/>
              <a:pPr/>
              <a:t>6/14/2018</a:t>
            </a:fld>
            <a:endParaRPr lang="en-US" alt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AA6666-8DD9-4311-89FD-DAACBC26596A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545221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800">
                <a:latin typeface="Calibri" pitchFamily="34" charset="0"/>
              </a:defRPr>
            </a:lvl1pPr>
          </a:lstStyle>
          <a:p>
            <a:fld id="{53928A1B-E67D-4437-9ABB-FCDE0A9D0DE5}" type="datetime1">
              <a:rPr lang="en-US" altLang="es-CL"/>
              <a:pPr/>
              <a:t>6/14/2018</a:t>
            </a:fld>
            <a:endParaRPr lang="en-US" alt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F9C78-9464-412E-86B3-0406853743E0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188258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F360159-E7C9-4F8A-BA8F-FAC08D943EAF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418912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2DFCFF8-C9A6-4591-B9FF-5291C0CD4156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540880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E96976-D0EB-4034-BE62-737EEAE3F6B3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30989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1706322-3967-48D7-A221-FAEF9A24C4FB}" type="slidenum">
              <a:rPr lang="en-US" altLang="es-CL"/>
              <a:pPr/>
              <a:t>‹Nº›</a:t>
            </a:fld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3202809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L" smtClean="0"/>
              <a:t>Click to edit Master text styles</a:t>
            </a:r>
          </a:p>
          <a:p>
            <a:pPr lvl="1"/>
            <a:r>
              <a:rPr lang="en-US" altLang="es-CL" smtClean="0"/>
              <a:t>Second level</a:t>
            </a:r>
          </a:p>
          <a:p>
            <a:pPr lvl="2"/>
            <a:r>
              <a:rPr lang="en-US" altLang="es-CL" smtClean="0"/>
              <a:t>Third level</a:t>
            </a:r>
          </a:p>
          <a:p>
            <a:pPr lvl="3"/>
            <a:r>
              <a:rPr lang="en-US" altLang="es-CL" smtClean="0"/>
              <a:t>Fourth level</a:t>
            </a:r>
          </a:p>
          <a:p>
            <a:pPr lvl="4"/>
            <a:r>
              <a:rPr lang="en-US" altLang="es-CL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r>
              <a:rPr lang="es-ES_tradnl"/>
              <a:t>Gobierno de Chile | Ministerio del Interior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898989"/>
                </a:solidFill>
                <a:latin typeface="Verdana" pitchFamily="34" charset="0"/>
              </a:defRPr>
            </a:lvl1pPr>
          </a:lstStyle>
          <a:p>
            <a:fld id="{1CEC7E8F-3A66-4121-A34A-D310EEE2B57C}" type="slidenum">
              <a:rPr lang="en-US" altLang="es-CL"/>
              <a:pPr/>
              <a:t>‹Nº›</a:t>
            </a:fld>
            <a:endParaRPr lang="en-US" altLang="es-CL"/>
          </a:p>
        </p:txBody>
      </p:sp>
      <p:pic>
        <p:nvPicPr>
          <p:cNvPr id="1030" name="Picture 1" descr="LOGOSUBDERE-05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149" r:id="rId1"/>
    <p:sldLayoutId id="2147484150" r:id="rId2"/>
    <p:sldLayoutId id="2147484151" r:id="rId3"/>
    <p:sldLayoutId id="2147484152" r:id="rId4"/>
    <p:sldLayoutId id="2147484153" r:id="rId5"/>
    <p:sldLayoutId id="2147484154" r:id="rId6"/>
    <p:sldLayoutId id="2147484155" r:id="rId7"/>
    <p:sldLayoutId id="2147484156" r:id="rId8"/>
    <p:sldLayoutId id="2147484157" r:id="rId9"/>
    <p:sldLayoutId id="2147484158" r:id="rId10"/>
    <p:sldLayoutId id="2147484159" r:id="rId11"/>
  </p:sldLayoutIdLst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ヒラギノ角ゴ Pro W3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ヒラギノ角ゴ Pro W3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Marcador de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Clic para editar título</a:t>
            </a:r>
            <a:endParaRPr lang="es-ES" altLang="es-CL" smtClean="0"/>
          </a:p>
        </p:txBody>
      </p:sp>
      <p:sp>
        <p:nvSpPr>
          <p:cNvPr id="2051" name="Marcador de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_tradnl" altLang="es-CL" smtClean="0"/>
              <a:t>Haga clic para modificar el estilo de texto del patrón</a:t>
            </a:r>
          </a:p>
          <a:p>
            <a:pPr lvl="1"/>
            <a:r>
              <a:rPr lang="es-ES_tradnl" altLang="es-CL" smtClean="0"/>
              <a:t>Segundo nivel</a:t>
            </a:r>
          </a:p>
          <a:p>
            <a:pPr lvl="2"/>
            <a:r>
              <a:rPr lang="es-ES_tradnl" altLang="es-CL" smtClean="0"/>
              <a:t>Tercer nivel</a:t>
            </a:r>
          </a:p>
          <a:p>
            <a:pPr lvl="3"/>
            <a:r>
              <a:rPr lang="es-ES_tradnl" altLang="es-CL" smtClean="0"/>
              <a:t>Cuarto nivel</a:t>
            </a:r>
          </a:p>
          <a:p>
            <a:pPr lvl="4"/>
            <a:r>
              <a:rPr lang="es-ES_tradnl" altLang="es-CL" smtClean="0"/>
              <a:t>Quinto nivel</a:t>
            </a:r>
            <a:endParaRPr lang="es-ES" altLang="es-CL" smtClean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351EEFA8-60A2-4CBB-9095-F2B82FC99AAE}" type="datetimeFigureOut">
              <a:rPr lang="es-ES" altLang="es-CL"/>
              <a:pPr/>
              <a:t>14/06/2018</a:t>
            </a:fld>
            <a:endParaRPr lang="es-ES" alt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A65732D1-067E-4A96-BC9C-CC7892BE7E85}" type="slidenum">
              <a:rPr lang="es-ES" altLang="es-CL"/>
              <a:pPr/>
              <a:t>‹Nº›</a:t>
            </a:fld>
            <a:endParaRPr lang="es-ES" alt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38" r:id="rId1"/>
    <p:sldLayoutId id="2147484139" r:id="rId2"/>
    <p:sldLayoutId id="2147484140" r:id="rId3"/>
    <p:sldLayoutId id="2147484141" r:id="rId4"/>
    <p:sldLayoutId id="2147484142" r:id="rId5"/>
    <p:sldLayoutId id="2147484143" r:id="rId6"/>
    <p:sldLayoutId id="2147484144" r:id="rId7"/>
    <p:sldLayoutId id="2147484145" r:id="rId8"/>
    <p:sldLayoutId id="2147484146" r:id="rId9"/>
    <p:sldLayoutId id="2147484147" r:id="rId10"/>
    <p:sldLayoutId id="2147484148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anose="020B0600070205080204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3" descr="portadaPPTNUEVA-0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0" r="5350"/>
          <a:stretch>
            <a:fillRect/>
          </a:stretch>
        </p:blipFill>
        <p:spPr bwMode="auto">
          <a:xfrm>
            <a:off x="0" y="-15875"/>
            <a:ext cx="9144000" cy="697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ítulo 1"/>
          <p:cNvSpPr txBox="1">
            <a:spLocks/>
          </p:cNvSpPr>
          <p:nvPr/>
        </p:nvSpPr>
        <p:spPr bwMode="auto">
          <a:xfrm>
            <a:off x="251520" y="229888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Mayo 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Transferencias de Capital 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23556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72200" y="6355422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t>10</a:t>
            </a: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529517"/>
              </p:ext>
            </p:extLst>
          </p:nvPr>
        </p:nvGraphicFramePr>
        <p:xfrm>
          <a:off x="539552" y="1396010"/>
          <a:ext cx="8136904" cy="4568511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52539"/>
                <a:gridCol w="1200361"/>
                <a:gridCol w="1197000"/>
                <a:gridCol w="1079316"/>
                <a:gridCol w="1038968"/>
                <a:gridCol w="1079316"/>
                <a:gridCol w="1089404"/>
              </a:tblGrid>
              <a:tr h="6480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Programa Mejoramiento Barrios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Fondo Regional Iniciativa Local (FRIL)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Municipios 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FIC - Fomento Productivo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Transferencias al Sector Privado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TARAPACA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987.647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1.051.558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1.284.098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3.323.303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ANTOFAGASTA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278.729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1.564.476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1.843.205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ATACAMA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488.012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488.012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COQUIMBO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1.344.342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288.490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107.410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358.494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2.098.736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VALPARAISO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1.572.851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808.908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2.381.759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O'HIGGINS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3.627.050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1.885.087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47.752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149.862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839.500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6.549.251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>
                          <a:effectLst/>
                        </a:rPr>
                        <a:t>MAULE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125.080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3.103.796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3.870.119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213.549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7.312.544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BIO - BIO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3.712.455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3.698.722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7.833.474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1.248.002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2.213.773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18.706.426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ARAUCANIA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18.187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910.499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109.404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5.110.440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6.148.530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LOS LAGOS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294.268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4.367.372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920.726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492.980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6.075.346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AYSEN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1.181.214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2.124.380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348.303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3.653.897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MAGALLANES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1.767.932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471.706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412.777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2.652.415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METROPOLITANA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1.606.847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3.505.677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565.505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215.401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5.893.430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>
                          <a:effectLst/>
                        </a:rPr>
                        <a:t>LOS RIOS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1.167.446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17.898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847.662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2.033.006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>
                          <a:effectLst/>
                        </a:rPr>
                        <a:t>ARICA - PARINACOTA</a:t>
                      </a:r>
                      <a:endParaRPr lang="es-CL" sz="105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280.470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>
                          <a:effectLst/>
                        </a:rPr>
                        <a:t>                    46.192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252.882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579.544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602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       9.121.382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     22.818.373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 11.386.903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12.258.411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 14.154.335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 69.739.404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964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u="none" strike="noStrike" dirty="0">
                          <a:effectLst/>
                        </a:rPr>
                        <a:t>FONDEMA</a:t>
                      </a:r>
                      <a:endParaRPr lang="es-CL" sz="10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938.393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u="none" strike="noStrike" dirty="0">
                          <a:effectLst/>
                        </a:rPr>
                        <a:t>                    137.348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1.075.741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803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TOTAL GENERAL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       9.121.382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     22.818.373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 11.386.903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13.196.804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 14.291.683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 70.815.145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81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ítulo 1"/>
          <p:cNvSpPr txBox="1">
            <a:spLocks/>
          </p:cNvSpPr>
          <p:nvPr/>
        </p:nvSpPr>
        <p:spPr bwMode="auto">
          <a:xfrm>
            <a:off x="323528" y="333375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Mayo 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Transferencias de Capital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25604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10300" y="643096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11</a:t>
            </a: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87228911"/>
              </p:ext>
            </p:extLst>
          </p:nvPr>
        </p:nvGraphicFramePr>
        <p:xfrm>
          <a:off x="378618" y="1476375"/>
          <a:ext cx="8386763" cy="43481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246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ítulo 1"/>
          <p:cNvSpPr txBox="1">
            <a:spLocks/>
          </p:cNvSpPr>
          <p:nvPr/>
        </p:nvSpPr>
        <p:spPr bwMode="auto">
          <a:xfrm>
            <a:off x="251520" y="188640"/>
            <a:ext cx="816451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Mayo </a:t>
            </a:r>
            <a:r>
              <a:rPr lang="es-ES_tradnl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/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26628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10300" y="643096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12</a:t>
            </a: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519825"/>
              </p:ext>
            </p:extLst>
          </p:nvPr>
        </p:nvGraphicFramePr>
        <p:xfrm>
          <a:off x="484188" y="1412777"/>
          <a:ext cx="8177211" cy="4608506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180413"/>
                <a:gridCol w="799635"/>
                <a:gridCol w="761556"/>
                <a:gridCol w="761556"/>
                <a:gridCol w="761556"/>
                <a:gridCol w="761556"/>
                <a:gridCol w="761556"/>
                <a:gridCol w="761556"/>
                <a:gridCol w="866271"/>
                <a:gridCol w="761556"/>
              </a:tblGrid>
              <a:tr h="69912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Terrenos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Edificios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Vehículos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Mobiliarios y Otros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Máquinas y Equipos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Equipos Informáticos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Programas Informáticos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Otros activos no Financieros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4255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719.396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443.143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 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1.162.539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255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ANTOFAGASTA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715.358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31.763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172.765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919.886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255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ATACAMA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15.227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189.480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5.722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210.429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255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COQUIMBO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255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VALPARAISO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1.508.456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96.894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1.144.707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53.950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81.800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2.885.807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255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O'HIGGINS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24.675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2.420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969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28.066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255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MAULE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784.493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551.971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3.460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1.339.924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255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BIO - BIO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 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292.395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341.140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633.535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255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ARAUCANIA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592.328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807.567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1.399.895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255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LAGOS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720.770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543.365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117.713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1.381.848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255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AYSEN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15.890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146.176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313.910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475.976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255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MAGALLANES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274.819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1.243.382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1.518.201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255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METROPOLITANA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1.964.124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2.003.064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3.057.629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147.033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7.171.850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4255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RIOS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153.370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250.451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403.821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6821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ARICA - PARINACOTA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110.298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677.215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    -  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                    -   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     12.495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           800.008 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56821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TOTAL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           -  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         -  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7.876.372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2.690.315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9.145.759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156.215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54.919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 408.205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20.331.785 </a:t>
                      </a:r>
                      <a:endParaRPr lang="es-CL" sz="11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185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ítulo 1"/>
          <p:cNvSpPr txBox="1">
            <a:spLocks/>
          </p:cNvSpPr>
          <p:nvPr/>
        </p:nvSpPr>
        <p:spPr bwMode="auto">
          <a:xfrm>
            <a:off x="387029" y="260648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  <a:t>Programa de Inversión Gobiernos Regionales</a:t>
            </a:r>
            <a:br>
              <a:rPr lang="es-ES" altLang="es-CL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Ejecución Presupuestaria por Tipo de Gasto </a:t>
            </a:r>
            <a:r>
              <a:rPr lang="es-ES" altLang="es-CL" sz="1800" b="1" dirty="0" smtClean="0">
                <a:solidFill>
                  <a:srgbClr val="006CB7"/>
                </a:solidFill>
                <a:latin typeface="Verdana" panose="020B0604030504040204" pitchFamily="34" charset="0"/>
              </a:rPr>
              <a:t>Mayo </a:t>
            </a:r>
            <a: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  <a:t>2018</a:t>
            </a:r>
            <a:br>
              <a:rPr lang="es-ES_tradnl" altLang="es-CL" sz="1800" b="1" dirty="0">
                <a:solidFill>
                  <a:srgbClr val="006CB7"/>
                </a:solidFill>
                <a:latin typeface="Verdana" panose="020B0604030504040204" pitchFamily="34" charset="0"/>
              </a:rPr>
            </a:br>
            <a:r>
              <a:rPr lang="es-ES_tradnl" altLang="es-CL" sz="1600" b="1" dirty="0">
                <a:solidFill>
                  <a:srgbClr val="006CB7"/>
                </a:solidFill>
                <a:latin typeface="Verdana" panose="020B0604030504040204" pitchFamily="34" charset="0"/>
              </a:rPr>
              <a:t>Adquisición de Activos no Financieros - Montos en Miles de $</a:t>
            </a:r>
            <a:endParaRPr lang="es-CL" altLang="es-CL" sz="1600" dirty="0">
              <a:solidFill>
                <a:srgbClr val="006CB7"/>
              </a:solidFill>
              <a:latin typeface="Verdana" panose="020B0604030504040204" pitchFamily="34" charset="0"/>
            </a:endParaRPr>
          </a:p>
        </p:txBody>
      </p:sp>
      <p:sp>
        <p:nvSpPr>
          <p:cNvPr id="2765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10300" y="643096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13</a:t>
            </a:r>
          </a:p>
        </p:txBody>
      </p:sp>
      <p:sp>
        <p:nvSpPr>
          <p:cNvPr id="6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8" name="Grá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4290779"/>
              </p:ext>
            </p:extLst>
          </p:nvPr>
        </p:nvGraphicFramePr>
        <p:xfrm>
          <a:off x="252412" y="1403648"/>
          <a:ext cx="8639175" cy="46059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66665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LOGOSUBDERE-05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0350" y="0"/>
            <a:ext cx="1081088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Imagen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88"/>
            <a:ext cx="9144000" cy="304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23528" y="3552811"/>
            <a:ext cx="8713788" cy="11723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MS PGothic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anose="020B0600070205080204" pitchFamily="34" charset="-128"/>
                <a:cs typeface="MS PGothic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/>
            <a:r>
              <a:rPr lang="es-CL" altLang="es-CL" sz="24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Informe de Ejecución Presupuestaria</a:t>
            </a:r>
            <a: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/>
            </a:r>
            <a:br>
              <a:rPr lang="es-CL" altLang="es-CL" sz="27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</a:br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Programa de Inversión de los Gobiernos Regionales</a:t>
            </a:r>
          </a:p>
          <a:p>
            <a:pPr eaLnBrk="1" hangingPunct="1"/>
            <a:r>
              <a:rPr lang="es-CL" altLang="es-CL" sz="2000" b="1" dirty="0" smtClean="0">
                <a:solidFill>
                  <a:srgbClr val="005FA1"/>
                </a:solidFill>
                <a:latin typeface="Verdana" panose="020B0604030504040204" pitchFamily="34" charset="0"/>
                <a:ea typeface="ヒラギノ角ゴ Pro W3" pitchFamily="-84" charset="-128"/>
                <a:sym typeface="Verdana Bold" pitchFamily="-84" charset="0"/>
              </a:rPr>
              <a:t>Al 31 de Mayo de 2018</a:t>
            </a:r>
            <a:endParaRPr lang="es-ES_tradnl" altLang="es-CL" sz="2700" b="1" dirty="0" smtClean="0">
              <a:solidFill>
                <a:srgbClr val="005FA1"/>
              </a:solidFill>
              <a:latin typeface="Verdana" panose="020B0604030504040204" pitchFamily="34" charset="0"/>
              <a:ea typeface="ヒラギノ角ゴ Pro W3" pitchFamily="-84" charset="-128"/>
              <a:sym typeface="Verdana Bold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46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421438" y="65065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F2FC2E-8C73-42EB-BA7F-0D957FEA31AA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7" name="Title 7"/>
          <p:cNvSpPr>
            <a:spLocks noGrp="1"/>
          </p:cNvSpPr>
          <p:nvPr>
            <p:ph type="title"/>
          </p:nvPr>
        </p:nvSpPr>
        <p:spPr>
          <a:xfrm>
            <a:off x="165100" y="188640"/>
            <a:ext cx="8799512" cy="857250"/>
          </a:xfrm>
        </p:spPr>
        <p:txBody>
          <a:bodyPr/>
          <a:lstStyle/>
          <a:p>
            <a:pPr eaLnBrk="1" hangingPunct="1"/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Gasto Devengado al 31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de Mayo 2018 – Montos Miles </a:t>
            </a:r>
            <a:r>
              <a:rPr lang="es-ES_tradnl" altLang="es-CL" sz="1800" b="1" dirty="0">
                <a:latin typeface="Verdana" panose="020B0604030504040204" pitchFamily="34" charset="0"/>
                <a:ea typeface="ヒラギノ角ゴ Pro W3" pitchFamily="-84" charset="-128"/>
              </a:rPr>
              <a:t>$</a:t>
            </a:r>
            <a:endParaRPr lang="es-ES_tradnl" altLang="es-CL" sz="1800" b="1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638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16389" name="Text Box 852"/>
          <p:cNvSpPr txBox="1">
            <a:spLocks noChangeArrowheads="1"/>
          </p:cNvSpPr>
          <p:nvPr/>
        </p:nvSpPr>
        <p:spPr bwMode="auto">
          <a:xfrm>
            <a:off x="611188" y="5589240"/>
            <a:ext cx="7781925" cy="57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No incorpora: Inversión Financiera (Subtítulo 32), Transferencias de Capital al Gobierno Central (Subtítulo 33 – 02), Deuda Flotante (Subtítulo 34) y Saldo Final de Caja (Subtítulo 35)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CL" sz="900" b="1" dirty="0">
                <a:solidFill>
                  <a:schemeClr val="tx1"/>
                </a:solidFill>
                <a:latin typeface="Century Gothic" panose="020B0502020202020204" pitchFamily="34" charset="0"/>
                <a:ea typeface="MS PGothic" panose="020B0600070205080204" pitchFamily="34" charset="-128"/>
              </a:rPr>
              <a:t>Fuente: DIPRES - SIGFE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572605"/>
              </p:ext>
            </p:extLst>
          </p:nvPr>
        </p:nvGraphicFramePr>
        <p:xfrm>
          <a:off x="467544" y="1196752"/>
          <a:ext cx="8087495" cy="4248469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2474981"/>
                <a:gridCol w="1839810"/>
                <a:gridCol w="1949322"/>
                <a:gridCol w="1823382"/>
              </a:tblGrid>
              <a:tr h="60859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REGION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MARCO DE EVALUACION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GASTO DEVENGADO ACUMULADO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200" b="1" u="none" strike="noStrike" dirty="0">
                          <a:effectLst/>
                        </a:rPr>
                        <a:t>% EJECUCION PRESUPUESTARIA</a:t>
                      </a:r>
                      <a:endParaRPr lang="es-CL" sz="12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1066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TARAPACA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41.492.493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14.258.728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34,4%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ANTOFAGASTA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66.175.215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28.345.503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42,8%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ATACAMA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59.653.917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11.181.705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18,7%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COQUIMBO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55.657.415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11.870.552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21,3%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VALPARAISO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71.657.479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21.059.280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29,4%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O'HIGGINS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62.502.220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18.540.078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29,7%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MAULE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72.065.810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24.728.627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34,3%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BIO - BIO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109.585.401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35.199.606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32,1%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ARAUCANIA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110.063.655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26.031.588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23,7%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LOS LAGOS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80.630.276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26.343.890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32,7%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AYSEN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54.282.215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15.722.534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29,0%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MAGALLANES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61.637.774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29.315.674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47,6%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METROPOLITANA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103.518.167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38.279.805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37,0%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8964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LOS RIOS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43.721.861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>
                          <a:effectLst/>
                        </a:rPr>
                        <a:t>14.308.375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>
                          <a:effectLst/>
                        </a:rPr>
                        <a:t>32,7%</a:t>
                      </a:r>
                      <a:endParaRPr lang="es-CL" sz="11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ARICA - PARINACOTA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35.918.702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12.293.632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34,2%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SUBTOTAL</a:t>
                      </a:r>
                      <a:endParaRPr lang="es-CL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1.028.562.600 </a:t>
                      </a:r>
                      <a:endParaRPr lang="es-CL" sz="1200" b="1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    327.479.577 </a:t>
                      </a:r>
                      <a:endParaRPr lang="es-CL" sz="1200" b="1" i="0" u="none" strike="noStrike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2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31,8%</a:t>
                      </a:r>
                      <a:endParaRPr lang="es-CL" sz="12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algn="l" fontAlgn="b"/>
                      <a:r>
                        <a:rPr lang="es-CL" sz="1100" u="none" strike="noStrike" dirty="0">
                          <a:effectLst/>
                        </a:rPr>
                        <a:t>FONDEMA  - MAGALLANES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6.459.080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u="none" strike="noStrike" dirty="0">
                          <a:effectLst/>
                        </a:rPr>
                        <a:t>1.876.865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u="none" strike="noStrike" dirty="0">
                          <a:effectLst/>
                        </a:rPr>
                        <a:t>29,1%</a:t>
                      </a:r>
                      <a:endParaRPr lang="es-CL" sz="11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0668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1.035.021.680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329.356.442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s-CL" sz="12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31,8%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958940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ítulo 1"/>
          <p:cNvSpPr>
            <a:spLocks noGrp="1"/>
          </p:cNvSpPr>
          <p:nvPr>
            <p:ph type="title"/>
          </p:nvPr>
        </p:nvSpPr>
        <p:spPr>
          <a:xfrm>
            <a:off x="611188" y="333375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 al 31 de Mayo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de 2018</a:t>
            </a:r>
            <a:endParaRPr lang="es-CL" altLang="es-CL" sz="20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741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359764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4</a:t>
            </a:r>
          </a:p>
        </p:txBody>
      </p:sp>
      <p:sp>
        <p:nvSpPr>
          <p:cNvPr id="8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790530"/>
              </p:ext>
            </p:extLst>
          </p:nvPr>
        </p:nvGraphicFramePr>
        <p:xfrm>
          <a:off x="323528" y="1268760"/>
          <a:ext cx="8287026" cy="4829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17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ítulo 1"/>
          <p:cNvSpPr>
            <a:spLocks noGrp="1"/>
          </p:cNvSpPr>
          <p:nvPr>
            <p:ph type="title"/>
          </p:nvPr>
        </p:nvSpPr>
        <p:spPr>
          <a:xfrm>
            <a:off x="611188" y="293688"/>
            <a:ext cx="8164512" cy="10477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Período 2006 - 2018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Mes</a:t>
            </a:r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_tradnl" altLang="es-CL" sz="1600" b="1" dirty="0" smtClean="0">
                <a:latin typeface="Verdana" panose="020B0604030504040204" pitchFamily="34" charset="0"/>
                <a:ea typeface="ヒラギノ角ゴ Pro W3" pitchFamily="-84" charset="-128"/>
              </a:rPr>
              <a:t>de Mayo</a:t>
            </a:r>
            <a:endParaRPr lang="es-CL" altLang="es-CL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5700713" y="1125538"/>
            <a:ext cx="3241675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s-CL" sz="3200" b="1" dirty="0" smtClean="0">
                <a:solidFill>
                  <a:schemeClr val="bg1">
                    <a:lumMod val="75000"/>
                  </a:schemeClr>
                </a:solidFill>
                <a:latin typeface="+mn-lt"/>
              </a:rPr>
              <a:t>37,5 </a:t>
            </a:r>
            <a:r>
              <a:rPr lang="es-CL" sz="3200" b="1" dirty="0">
                <a:solidFill>
                  <a:schemeClr val="bg1">
                    <a:lumMod val="75000"/>
                  </a:schemeClr>
                </a:solidFill>
                <a:latin typeface="+mn-lt"/>
              </a:rPr>
              <a:t>%</a:t>
            </a:r>
          </a:p>
          <a:p>
            <a:pPr>
              <a:defRPr/>
            </a:pP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Ejecución Promedio </a:t>
            </a:r>
            <a:r>
              <a:rPr lang="es-CL" sz="1200" b="1" dirty="0" smtClean="0">
                <a:solidFill>
                  <a:schemeClr val="bg1">
                    <a:lumMod val="65000"/>
                  </a:schemeClr>
                </a:solidFill>
                <a:latin typeface="+mn-lt"/>
              </a:rPr>
              <a:t>(Mayo </a:t>
            </a:r>
            <a:r>
              <a:rPr lang="es-CL" sz="1200" b="1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2006 – 2018)</a:t>
            </a:r>
            <a:endParaRPr lang="es-CL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437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09017" y="6501605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5</a:t>
            </a:r>
          </a:p>
        </p:txBody>
      </p:sp>
      <p:sp>
        <p:nvSpPr>
          <p:cNvPr id="9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7" name="Grá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3180070"/>
              </p:ext>
            </p:extLst>
          </p:nvPr>
        </p:nvGraphicFramePr>
        <p:xfrm>
          <a:off x="611188" y="2060848"/>
          <a:ext cx="8051801" cy="393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1545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ítulo 1"/>
          <p:cNvSpPr>
            <a:spLocks noGrp="1"/>
          </p:cNvSpPr>
          <p:nvPr>
            <p:ph type="title"/>
          </p:nvPr>
        </p:nvSpPr>
        <p:spPr>
          <a:xfrm>
            <a:off x="233363" y="188640"/>
            <a:ext cx="8200430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Comparativo Mayo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2017 - 2018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 de cada año</a:t>
            </a:r>
            <a:endParaRPr lang="es-CL" altLang="es-CL" sz="18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19460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300192" y="6459538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6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/>
        </p:nvGraphicFramePr>
        <p:xfrm>
          <a:off x="1263650" y="-9328150"/>
          <a:ext cx="6967538" cy="45259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794"/>
                <a:gridCol w="969169"/>
                <a:gridCol w="1105958"/>
                <a:gridCol w="698500"/>
                <a:gridCol w="454025"/>
                <a:gridCol w="884767"/>
                <a:gridCol w="1012825"/>
                <a:gridCol w="698500"/>
              </a:tblGrid>
              <a:tr h="148535">
                <a:tc>
                  <a:txBody>
                    <a:bodyPr/>
                    <a:lstStyle/>
                    <a:p>
                      <a:pPr algn="l" fontAlgn="b"/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2014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2013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48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REGION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Marco Medición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Gasto Devengado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%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TARAPACA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33.195.112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19.906.073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37.185.388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22.384.036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ANTOFAGASTA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67.085.869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48.005.743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71,6%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64.284.118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41.983.458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ATACAMA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42.693.587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27.719.286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64,9%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41.688.832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22.651.802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COQUIMBO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51.495.539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38.241.655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50.302.290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32.969.866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VALPARAISO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62.726.027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35.728.639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63.215.750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41.733.223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O'HIGGINS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50.314.337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33.664.768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55.386.523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31.245.264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MAULE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58.376.243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34.705.154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59,5%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70.533.159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43.494.077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BIO - BIO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86.945.037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69.741.410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80,2%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92.281.768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63.927.619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ARAUCANIA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71.447.697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47.521.121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82.279.006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45.770.971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LAGOS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74.267.786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50.902.376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68,5%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68.213.923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45.535.518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AYSEN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38.024.553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27.515.650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72,4%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36.135.038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22.346.369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61,8%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MAGALLANES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35.753.436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23.545.121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65,9%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35.904.154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23.742.059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66,1%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METROPOLITANA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105.821.919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66.997.871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63,3%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99.443.819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68.644.688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LOS RIOS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39.353.686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21.323.046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54,2%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44.904.062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29.448.698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65,6%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445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ARICA - PARINACOTA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22.196.574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   15.047.228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67,8%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27.281.105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 15.392.998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56,4%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1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TOTAL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839.697.402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   560.565.141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66,8%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es-CL" sz="900" b="0" i="0" u="none" strike="noStrike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869.038.933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>
                          <a:effectLst/>
                        </a:rPr>
                        <a:t>             551.270.645 </a:t>
                      </a:r>
                      <a:endParaRPr lang="es-CL" sz="9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u="none" strike="noStrike" dirty="0">
                          <a:effectLst/>
                        </a:rPr>
                        <a:t>63,4%</a:t>
                      </a:r>
                      <a:endParaRPr lang="es-CL" sz="9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26" name="Flecha arriba 25"/>
          <p:cNvSpPr/>
          <p:nvPr/>
        </p:nvSpPr>
        <p:spPr>
          <a:xfrm>
            <a:off x="4267200" y="154209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27" name="Flecha arriba 26"/>
          <p:cNvSpPr/>
          <p:nvPr/>
        </p:nvSpPr>
        <p:spPr>
          <a:xfrm>
            <a:off x="4267200" y="155829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8" name="Flecha arriba 27"/>
          <p:cNvSpPr/>
          <p:nvPr/>
        </p:nvSpPr>
        <p:spPr>
          <a:xfrm>
            <a:off x="4267200" y="1590675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9" name="Flecha arriba 28"/>
          <p:cNvSpPr/>
          <p:nvPr/>
        </p:nvSpPr>
        <p:spPr>
          <a:xfrm>
            <a:off x="4267200" y="16230600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0" name="Flecha arriba 29"/>
          <p:cNvSpPr/>
          <p:nvPr/>
        </p:nvSpPr>
        <p:spPr>
          <a:xfrm>
            <a:off x="4267200" y="1639252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1" name="Flecha arriba 30"/>
          <p:cNvSpPr/>
          <p:nvPr/>
        </p:nvSpPr>
        <p:spPr>
          <a:xfrm>
            <a:off x="4267200" y="16716375"/>
            <a:ext cx="257175" cy="257175"/>
          </a:xfrm>
          <a:prstGeom prst="up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2" name="Flecha derecha 31"/>
          <p:cNvSpPr/>
          <p:nvPr/>
        </p:nvSpPr>
        <p:spPr>
          <a:xfrm>
            <a:off x="4295775" y="152781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es-CL"/>
          </a:p>
        </p:txBody>
      </p:sp>
      <p:sp>
        <p:nvSpPr>
          <p:cNvPr id="33" name="Flecha abajo 32"/>
          <p:cNvSpPr/>
          <p:nvPr/>
        </p:nvSpPr>
        <p:spPr>
          <a:xfrm>
            <a:off x="4267200" y="150971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4" name="Flecha abajo 33"/>
          <p:cNvSpPr/>
          <p:nvPr/>
        </p:nvSpPr>
        <p:spPr>
          <a:xfrm>
            <a:off x="4267200" y="157448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5" name="Flecha abajo 34"/>
          <p:cNvSpPr/>
          <p:nvPr/>
        </p:nvSpPr>
        <p:spPr>
          <a:xfrm>
            <a:off x="4267200" y="160686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6" name="Flecha abajo 35"/>
          <p:cNvSpPr/>
          <p:nvPr/>
        </p:nvSpPr>
        <p:spPr>
          <a:xfrm>
            <a:off x="4267200" y="1687830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7" name="Flecha abajo 36"/>
          <p:cNvSpPr/>
          <p:nvPr/>
        </p:nvSpPr>
        <p:spPr>
          <a:xfrm>
            <a:off x="4267200" y="1704022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8" name="Flecha abajo 37"/>
          <p:cNvSpPr/>
          <p:nvPr/>
        </p:nvSpPr>
        <p:spPr>
          <a:xfrm>
            <a:off x="4267200" y="17202150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39" name="Flecha abajo 38"/>
          <p:cNvSpPr/>
          <p:nvPr/>
        </p:nvSpPr>
        <p:spPr>
          <a:xfrm>
            <a:off x="4267200" y="17364075"/>
            <a:ext cx="228600" cy="266700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0" name="Flecha derecha 39"/>
          <p:cNvSpPr/>
          <p:nvPr/>
        </p:nvSpPr>
        <p:spPr>
          <a:xfrm>
            <a:off x="4267200" y="1655445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41" name="Flecha derecha 40"/>
          <p:cNvSpPr/>
          <p:nvPr/>
        </p:nvSpPr>
        <p:spPr>
          <a:xfrm>
            <a:off x="4267200" y="17526000"/>
            <a:ext cx="304800" cy="238125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s-CL"/>
          </a:p>
        </p:txBody>
      </p:sp>
      <p:sp>
        <p:nvSpPr>
          <p:cNvPr id="24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866591"/>
              </p:ext>
            </p:extLst>
          </p:nvPr>
        </p:nvGraphicFramePr>
        <p:xfrm>
          <a:off x="467544" y="1331640"/>
          <a:ext cx="8064898" cy="458569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72051"/>
                <a:gridCol w="915752"/>
                <a:gridCol w="890077"/>
                <a:gridCol w="981368"/>
                <a:gridCol w="718908"/>
                <a:gridCol w="984221"/>
                <a:gridCol w="1049834"/>
                <a:gridCol w="1052687"/>
              </a:tblGrid>
              <a:tr h="1303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REGION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2018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>
                          <a:effectLst/>
                        </a:rPr>
                        <a:t>Estado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>
                          <a:effectLst/>
                        </a:rPr>
                        <a:t>2017</a:t>
                      </a:r>
                      <a:endParaRPr lang="es-CL" sz="10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67153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Marco Presupuestario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Gasto Devengado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Marco Presupuestario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Gasto Devengado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effectLst/>
                        </a:rPr>
                        <a:t>% </a:t>
                      </a:r>
                      <a:endParaRPr lang="es-C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TARAPACA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41.492.493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14.258.728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34,4%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</a:rPr>
                        <a:t>Sube</a:t>
                      </a:r>
                      <a:endParaRPr lang="es-CL" sz="1100" b="1" i="0" u="none" strike="noStrike" dirty="0">
                        <a:solidFill>
                          <a:schemeClr val="accent3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36.898.831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10.462.130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28,4%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ANTOFAGASTA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66.175.215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28.345.503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42,8%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solidFill>
                            <a:srgbClr val="E10202"/>
                          </a:solidFill>
                          <a:effectLst/>
                        </a:rPr>
                        <a:t>Baja</a:t>
                      </a:r>
                      <a:endParaRPr lang="es-CL" sz="1100" b="1" i="0" u="none" strike="noStrike" dirty="0">
                        <a:solidFill>
                          <a:srgbClr val="E1020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64.243.152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34.197.159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53,2%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ATACAMA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59.653.917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11.181.705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18,7%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61.695.722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24.996.109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40,5%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COQUIMBO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55.657.415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11.870.552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21,3%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60.560.563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25.303.565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41,8%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VALPARAISO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71.657.479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21.059.280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29,4%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71.690.934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23.464.251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32,7%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O'HIGGINS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62.502.220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18.540.078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29,7%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58.879.280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23.870.221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40,5%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MAULE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72.065.810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24.728.627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34,3%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68.810.757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21.739.572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31,6%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BIO - BIO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109.585.401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35.199.606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32,1%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112.906.658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47.925.781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42,4%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ARAUCANIA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110.063.655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26.031.588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23,7%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101.677.842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35.861.147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35,3%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LAGOS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80.630.276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26.343.890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32,7%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81.226.760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30.585.357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37,7%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AYSEN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54.282.215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15.722.534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29,0%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54.050.213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15.873.057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29,4%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61.637.774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29.315.674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47,6%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  54.336.174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22.595.077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41,6%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METROPOLITANA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103.518.167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38.279.805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37,0%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>
                          <a:effectLst/>
                        </a:rPr>
                        <a:t>            102.990.416 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36.864.973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35,8%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LOS RIOS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43.721.861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14.308.375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32,7%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45.626.605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13.759.956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>
                          <a:effectLst/>
                        </a:rPr>
                        <a:t>30,2%</a:t>
                      </a:r>
                      <a:endParaRPr lang="es-CL" sz="9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ARICA - PARINACOTA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35.918.702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12.293.632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34,2%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25.700.502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12.291.727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47,8%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TOTAL</a:t>
                      </a:r>
                      <a:endParaRPr lang="es-CL" sz="1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1.028.562.600 </a:t>
                      </a:r>
                      <a:endParaRPr lang="es-CL" sz="1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327.479.577 </a:t>
                      </a:r>
                      <a:endParaRPr lang="es-CL" sz="1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31,8%</a:t>
                      </a:r>
                      <a:endParaRPr lang="es-CL" sz="1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1.001.294.409 </a:t>
                      </a:r>
                      <a:endParaRPr lang="es-CL" sz="1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         379.790.082 </a:t>
                      </a:r>
                      <a:endParaRPr lang="es-CL" sz="1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000" b="1" u="none" strike="noStrike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37,9%</a:t>
                      </a:r>
                      <a:endParaRPr lang="es-CL" sz="1000" b="1" i="0" u="none" strike="noStrike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9361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FONDEMA  - MAGALLANES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6.459.080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1.876.865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29,1%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chemeClr val="accent3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Sube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8.457.506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1.083.670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u="none" strike="noStrike" dirty="0">
                          <a:effectLst/>
                        </a:rPr>
                        <a:t>12,8%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9361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1.035.021.680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329.356.442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31,8%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100" b="1" u="none" strike="noStrike" kern="1200" dirty="0">
                          <a:solidFill>
                            <a:srgbClr val="E1020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Baja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1.009.751.915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380.873.752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L" sz="1000" b="1" u="none" strike="noStrike" kern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37,7%</a:t>
                      </a: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665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>
          <a:xfrm>
            <a:off x="323850" y="260350"/>
            <a:ext cx="8164513" cy="103505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/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Comparación Gasto Promedio respecto Mayo 2018</a:t>
            </a:r>
            <a:b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6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 </a:t>
            </a:r>
            <a:r>
              <a:rPr lang="es-ES" altLang="es-CL" sz="1400" b="1" dirty="0" smtClean="0">
                <a:solidFill>
                  <a:schemeClr val="accent1"/>
                </a:solidFill>
                <a:latin typeface="Verdana" panose="020B0604030504040204" pitchFamily="34" charset="0"/>
                <a:ea typeface="ヒラギノ角ゴ Pro W3" pitchFamily="-84" charset="-128"/>
              </a:rPr>
              <a:t>(montos en M$ de 2018)</a:t>
            </a:r>
            <a:endParaRPr lang="es-CL" altLang="es-CL" sz="1400" dirty="0" smtClean="0">
              <a:solidFill>
                <a:schemeClr val="accent1"/>
              </a:solidFill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0484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183313" y="637381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46DD0AA-B0FF-4BA1-BDDE-01971C810BD7}" type="slidenum"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s-CL" sz="1000" smtClean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455626"/>
              </p:ext>
            </p:extLst>
          </p:nvPr>
        </p:nvGraphicFramePr>
        <p:xfrm>
          <a:off x="533400" y="1484784"/>
          <a:ext cx="8077202" cy="4464494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33410"/>
                <a:gridCol w="837213"/>
                <a:gridCol w="849898"/>
                <a:gridCol w="799158"/>
                <a:gridCol w="827699"/>
                <a:gridCol w="827699"/>
                <a:gridCol w="926008"/>
                <a:gridCol w="824528"/>
                <a:gridCol w="751589"/>
              </a:tblGrid>
              <a:tr h="4214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 31  de Mayo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2006 - 2010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2010 - 2014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Promedio 2006 - 2018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>
                          <a:effectLst/>
                        </a:rPr>
                        <a:t>Gasto Devengado 2018</a:t>
                      </a:r>
                      <a:endParaRPr lang="es-CL" sz="11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4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Región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Gasto Acumulado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1100" b="1" u="none" strike="noStrike" dirty="0">
                          <a:effectLst/>
                        </a:rPr>
                        <a:t>%</a:t>
                      </a:r>
                      <a:endParaRPr lang="es-CL" sz="11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TARAPACA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6.408.375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30,8%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9.329.378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29,4%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9.777.797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31,1%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14.258.728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34,4%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>
                          <a:effectLst/>
                        </a:rPr>
                        <a:t>ANTOFAGASTA</a:t>
                      </a:r>
                      <a:endParaRPr lang="es-CL" sz="1000" b="1" i="0" u="none" strike="noStrike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18.251.178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44,7%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22.443.888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38,5%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23.522.442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42,7%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28.345.503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42,8%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ATACAMA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8.765.356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32,8%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10.432.960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26,5%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11.814.243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29,2%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11.181.705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18,7%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COQUIMBO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15.828.445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38,0%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18.232.432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36,7%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18.276.783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36,5%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11.870.552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21,3%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VALPARAISO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16.271.129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41,4%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19.520.679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37,1%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19.975.168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37,2%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21.059.280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29,4%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O'HIGGINS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12.223.004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41,5%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15.504.482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35,3%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15.912.323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36,9%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18.540.078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29,7%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MAULE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16.961.760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37,3%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22.617.446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40,0%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21.887.134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38,0%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24.728.627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34,3%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BIO - BIO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26.883.043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39,6%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33.733.565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38,2%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35.695.641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40,0%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35.199.606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32,1%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ARAUCANIA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13.955.240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29,5%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23.498.610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31,9%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23.678.762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31,3%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26.031.588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23,7%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LAGOS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24.671.297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48,1%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25.714.230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39,4%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27.352.207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43,0%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26.343.890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32,7%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AYSEN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8.251.784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39,7%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11.901.735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36,3%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11.971.699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35,4%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15.722.534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29,0%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MAGALLANES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8.458.732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36,0%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12.163.930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39,3%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13.764.871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38,0%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29.315.674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47,6%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METROPOLITANA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32.099.838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36,2%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37.153.457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36,8%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37.425.980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37,3%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38.279.805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37,0%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388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LOS RIOS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9.737.728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38,6%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13.796.163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38,5%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11.798.535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31,4%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>
                          <a:effectLst/>
                        </a:rPr>
                        <a:t>14.308.375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>
                          <a:effectLst/>
                        </a:rPr>
                        <a:t>32,7%</a:t>
                      </a:r>
                      <a:endParaRPr lang="es-CL" sz="10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7053">
                <a:tc>
                  <a:txBody>
                    <a:bodyPr/>
                    <a:lstStyle/>
                    <a:p>
                      <a:pPr algn="l" fontAlgn="b"/>
                      <a:r>
                        <a:rPr lang="es-CL" sz="1000" u="none" strike="noStrike" dirty="0">
                          <a:effectLst/>
                        </a:rPr>
                        <a:t>ARICA - PARINACOTA</a:t>
                      </a:r>
                      <a:endParaRPr lang="es-CL" sz="10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6.125.710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36,9%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8.916.096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37,5%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8.241.807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32,2%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00" u="none" strike="noStrike" dirty="0">
                          <a:effectLst/>
                        </a:rPr>
                        <a:t>12.293.632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00" u="none" strike="noStrike" dirty="0">
                          <a:effectLst/>
                        </a:rPr>
                        <a:t>34,2%</a:t>
                      </a:r>
                      <a:endParaRPr lang="es-CL" sz="10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37053"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TOTAL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218.547.243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38,1%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284.959.050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35,7%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288.063.379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37,5%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327.479.577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1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31,8%</a:t>
                      </a:r>
                      <a:endParaRPr lang="es-CL" sz="11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007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ítulo 1"/>
          <p:cNvSpPr>
            <a:spLocks noGrp="1"/>
          </p:cNvSpPr>
          <p:nvPr>
            <p:ph type="title"/>
          </p:nvPr>
        </p:nvSpPr>
        <p:spPr>
          <a:xfrm>
            <a:off x="192447" y="188913"/>
            <a:ext cx="8164512" cy="1143000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Mayo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1508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183313" y="643096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8</a:t>
            </a:r>
          </a:p>
        </p:txBody>
      </p:sp>
      <p:sp>
        <p:nvSpPr>
          <p:cNvPr id="21509" name="4 CuadroTexto"/>
          <p:cNvSpPr txBox="1">
            <a:spLocks noChangeArrowheads="1"/>
          </p:cNvSpPr>
          <p:nvPr/>
        </p:nvSpPr>
        <p:spPr bwMode="auto">
          <a:xfrm>
            <a:off x="496983" y="6021288"/>
            <a:ext cx="8064500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algn="just">
              <a:spcBef>
                <a:spcPct val="0"/>
              </a:spcBef>
              <a:buFontTx/>
              <a:buNone/>
            </a:pPr>
            <a:r>
              <a:rPr lang="es-MX" sz="900" b="1" dirty="0">
                <a:solidFill>
                  <a:schemeClr val="tx1"/>
                </a:solidFill>
                <a:latin typeface="+mn-lt"/>
              </a:rPr>
              <a:t>(*) Incluye Inversión Real, Programas de Mejoramiento de Barrios, Fondo Regional de Iniciativa Local (FRIL), Transferencias Municipalidades para JEC.</a:t>
            </a:r>
            <a:endParaRPr lang="es-CL" sz="9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444884"/>
              </p:ext>
            </p:extLst>
          </p:nvPr>
        </p:nvGraphicFramePr>
        <p:xfrm>
          <a:off x="539552" y="1124744"/>
          <a:ext cx="8177214" cy="4763988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080120"/>
                <a:gridCol w="1080120"/>
                <a:gridCol w="927494"/>
                <a:gridCol w="950976"/>
                <a:gridCol w="1012613"/>
                <a:gridCol w="1091860"/>
                <a:gridCol w="1021418"/>
                <a:gridCol w="1012613"/>
              </a:tblGrid>
              <a:tr h="4846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REGION</a:t>
                      </a:r>
                      <a:endParaRPr lang="es-CL" sz="9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ESTUDIOS PROPIOS DEL GIRO</a:t>
                      </a:r>
                      <a:endParaRPr lang="es-CL" sz="9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TRANSFERENCIAS CORRIENTES</a:t>
                      </a:r>
                      <a:endParaRPr lang="es-CL" sz="9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OTROS GASTOS CORRIENTES</a:t>
                      </a:r>
                      <a:endParaRPr lang="es-CL" sz="9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ACTIVOS NO FINANCIEROS</a:t>
                      </a:r>
                      <a:endParaRPr lang="es-CL" sz="9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TRANSFERENCIAS DE CAPITAL</a:t>
                      </a:r>
                      <a:endParaRPr lang="es-CL" sz="9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INVERSION EN OBRAS (EMPLEO)</a:t>
                      </a:r>
                      <a:endParaRPr lang="es-CL" sz="9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u="none" strike="noStrike" dirty="0">
                          <a:effectLst/>
                        </a:rPr>
                        <a:t>TOTAL INVERSION</a:t>
                      </a:r>
                      <a:endParaRPr lang="es-CL" sz="900" b="1" i="0" u="none" strike="noStrike" dirty="0">
                        <a:solidFill>
                          <a:srgbClr val="00008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TARAPACA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50.500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319.025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1.162.539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2.335.656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10.391.008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14.258.728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ANTOFAGASTA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97.680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445.415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919.886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1.843.205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23.134.532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28.345.503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ATACAMA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498.836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210.429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488.012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9.984.428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11.181.705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COQUIMBO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2.612.021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398.085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465.904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8.245.319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11.870.552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VALPARAISO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366.259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2.885.806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808.908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16.848.283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21.059.280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O'HIGGINS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601.432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28.065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989.362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16.921.220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18.540.079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MAULE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3.160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3.201.514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1.339.924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4.083.668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16.100.360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24.728.626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BIO - BIO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2.119.097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396.399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633.535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3.461.775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28.337.168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35.199.606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ARAUCANIA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240.435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1.399.895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5.219.844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19.082.487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26.031.588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LOS LAGOS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617.797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1.381.848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1.413.706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22.930.539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26.343.890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AYSEN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42.000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1.465.737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475.977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2.472.683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10.729.528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15.722.534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MAGALLANES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458.419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1.518.200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884.483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26.454.572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29.315.674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METROPOLITANA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290.796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5.600.357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7.171.851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780.906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24.064.091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38.279.805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LOS RIOS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12.000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853.440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403.821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            865.560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>
                          <a:effectLst/>
                        </a:rPr>
                        <a:t>                           12.180.292 </a:t>
                      </a:r>
                      <a:endParaRPr lang="es-CL" sz="800" b="0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14.308.375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25578">
                <a:tc>
                  <a:txBody>
                    <a:bodyPr/>
                    <a:lstStyle/>
                    <a:p>
                      <a:pPr algn="l" fontAlgn="b"/>
                      <a:r>
                        <a:rPr lang="es-CL" sz="800" u="none" strike="noStrike" dirty="0">
                          <a:effectLst/>
                        </a:rPr>
                        <a:t> ARICA - PARINACOTA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690.268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        -  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800.008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         299.074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10.357.976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12.293.632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861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SUBTOTAL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      496.136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20.090.052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>
                          <a:solidFill>
                            <a:srgbClr val="E17068"/>
                          </a:solidFill>
                          <a:effectLst/>
                        </a:rPr>
                        <a:t>                  794.484 </a:t>
                      </a:r>
                      <a:endParaRPr lang="es-CL" sz="900" b="1" i="0" u="none" strike="noStrike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>
                          <a:solidFill>
                            <a:srgbClr val="E17068"/>
                          </a:solidFill>
                          <a:effectLst/>
                        </a:rPr>
                        <a:t>               20.331.784 </a:t>
                      </a:r>
                      <a:endParaRPr lang="es-CL" sz="900" b="1" i="0" u="none" strike="noStrike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     26.412.746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 255.761.803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u="none" strike="noStrike" dirty="0">
                          <a:solidFill>
                            <a:srgbClr val="E17068"/>
                          </a:solidFill>
                          <a:effectLst/>
                        </a:rPr>
                        <a:t>            327.479.577 </a:t>
                      </a:r>
                      <a:endParaRPr lang="es-CL" sz="900" b="1" i="0" u="none" strike="noStrike" dirty="0">
                        <a:solidFill>
                          <a:srgbClr val="E17068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8610"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FONDEMA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          -  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u="none" strike="noStrike" dirty="0">
                          <a:effectLst/>
                        </a:rPr>
                        <a:t>                      1.075.741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900" u="none" strike="noStrike" dirty="0">
                          <a:effectLst/>
                        </a:rPr>
                        <a:t>                       801.124 </a:t>
                      </a:r>
                      <a:endParaRPr lang="es-CL" sz="9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800" u="none" strike="noStrike" dirty="0">
                          <a:effectLst/>
                        </a:rPr>
                        <a:t>                              1.876.865 </a:t>
                      </a:r>
                      <a:endParaRPr lang="es-CL" sz="8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19297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TOTAL GENERAL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496.136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20.090.052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794.484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20.331.784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27.488.487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256.562.927 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es-CL" sz="900" b="1" u="none" strike="noStrike" kern="1200" dirty="0">
                          <a:solidFill>
                            <a:srgbClr val="E17068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329.356.442 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29123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ítulo 1"/>
          <p:cNvSpPr>
            <a:spLocks noGrp="1"/>
          </p:cNvSpPr>
          <p:nvPr>
            <p:ph type="title"/>
          </p:nvPr>
        </p:nvSpPr>
        <p:spPr>
          <a:xfrm>
            <a:off x="131763" y="188913"/>
            <a:ext cx="8164512" cy="962025"/>
          </a:xfrm>
        </p:spPr>
        <p:txBody>
          <a:bodyPr/>
          <a:lstStyle/>
          <a:p>
            <a: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  <a:t>Programa de Inversión Gobiernos Regionales</a:t>
            </a:r>
            <a:br>
              <a:rPr lang="es-ES" altLang="es-CL" sz="20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Ejecución Presupuestaria por Tipo de Gasto Mayo </a:t>
            </a:r>
            <a: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  <a:t>2018</a:t>
            </a:r>
            <a:br>
              <a:rPr lang="es-ES_tradnl" altLang="es-CL" sz="1800" b="1" dirty="0" smtClean="0">
                <a:latin typeface="Verdana" panose="020B0604030504040204" pitchFamily="34" charset="0"/>
                <a:ea typeface="ヒラギノ角ゴ Pro W3" pitchFamily="-84" charset="-128"/>
              </a:rPr>
            </a:br>
            <a:r>
              <a:rPr lang="es-ES_tradnl" altLang="es-CL" sz="1400" b="1" dirty="0" smtClean="0">
                <a:latin typeface="Verdana" panose="020B0604030504040204" pitchFamily="34" charset="0"/>
                <a:ea typeface="ヒラギノ角ゴ Pro W3" pitchFamily="-84" charset="-128"/>
              </a:rPr>
              <a:t>Montos en Miles de $</a:t>
            </a:r>
            <a:endParaRPr lang="es-CL" altLang="es-CL" sz="1400" dirty="0" smtClean="0">
              <a:latin typeface="Verdana" panose="020B0604030504040204" pitchFamily="34" charset="0"/>
              <a:ea typeface="ヒラギノ角ゴ Pro W3" pitchFamily="-84" charset="-128"/>
            </a:endParaRPr>
          </a:p>
        </p:txBody>
      </p:sp>
      <p:sp>
        <p:nvSpPr>
          <p:cNvPr id="22532" name="Slide Number Placeholder 9"/>
          <p:cNvSpPr>
            <a:spLocks noGrp="1"/>
          </p:cNvSpPr>
          <p:nvPr>
            <p:ph type="sldNum" sz="quarter" idx="11"/>
          </p:nvPr>
        </p:nvSpPr>
        <p:spPr bwMode="auto">
          <a:xfrm>
            <a:off x="6210300" y="6430963"/>
            <a:ext cx="2133600" cy="1936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s-CL" sz="1000" smtClean="0">
                <a:solidFill>
                  <a:srgbClr val="898989"/>
                </a:solidFill>
                <a:latin typeface="Verdana" panose="020B0604030504040204" pitchFamily="34" charset="0"/>
              </a:rPr>
              <a:t>9</a:t>
            </a:r>
          </a:p>
        </p:txBody>
      </p:sp>
      <p:sp>
        <p:nvSpPr>
          <p:cNvPr id="7" name="Footer Placeholder 10"/>
          <p:cNvSpPr txBox="1">
            <a:spLocks noGrp="1"/>
          </p:cNvSpPr>
          <p:nvPr/>
        </p:nvSpPr>
        <p:spPr bwMode="auto">
          <a:xfrm>
            <a:off x="165100" y="6327775"/>
            <a:ext cx="592455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16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400">
                <a:solidFill>
                  <a:srgbClr val="595959"/>
                </a:solidFill>
                <a:latin typeface="Calibri" panose="020F0502020204030204" pitchFamily="34" charset="0"/>
                <a:ea typeface="ヒラギノ角ゴ Pro W3" pitchFamily="-8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s-CL" sz="900" dirty="0" err="1">
                <a:solidFill>
                  <a:srgbClr val="898989"/>
                </a:solidFill>
                <a:latin typeface="Verdana" panose="020B0604030504040204" pitchFamily="34" charset="0"/>
              </a:rPr>
              <a:t>Gobierno</a:t>
            </a:r>
            <a:r>
              <a:rPr lang="en-US" altLang="es-CL" sz="900" dirty="0">
                <a:solidFill>
                  <a:srgbClr val="898989"/>
                </a:solidFill>
                <a:latin typeface="Verdana" panose="020B0604030504040204" pitchFamily="34" charset="0"/>
              </a:rPr>
              <a:t> de Chile | SUBDERE | Chile 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lo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hacemos</a:t>
            </a:r>
            <a:r>
              <a:rPr lang="en-US" altLang="es-CL" sz="900" dirty="0" smtClean="0">
                <a:solidFill>
                  <a:srgbClr val="898989"/>
                </a:solidFill>
                <a:latin typeface="Verdana" panose="020B0604030504040204" pitchFamily="34" charset="0"/>
              </a:rPr>
              <a:t> </a:t>
            </a:r>
            <a:r>
              <a:rPr lang="en-US" altLang="es-CL" sz="900" dirty="0" err="1" smtClean="0">
                <a:solidFill>
                  <a:srgbClr val="898989"/>
                </a:solidFill>
                <a:latin typeface="Verdana" panose="020B0604030504040204" pitchFamily="34" charset="0"/>
              </a:rPr>
              <a:t>todos</a:t>
            </a:r>
            <a:endParaRPr lang="en-US" altLang="es-CL" sz="900" dirty="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graphicFrame>
        <p:nvGraphicFramePr>
          <p:cNvPr id="8" name="Chart 151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12037483"/>
              </p:ext>
            </p:extLst>
          </p:nvPr>
        </p:nvGraphicFramePr>
        <p:xfrm>
          <a:off x="344079" y="1340768"/>
          <a:ext cx="8476393" cy="44481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9941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5023</TotalTime>
  <Words>2148</Words>
  <Application>Microsoft Office PowerPoint</Application>
  <PresentationFormat>Presentación en pantalla (4:3)</PresentationFormat>
  <Paragraphs>1054</Paragraphs>
  <Slides>13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23" baseType="lpstr">
      <vt:lpstr>ＭＳ Ｐゴシック</vt:lpstr>
      <vt:lpstr>ＭＳ Ｐゴシック</vt:lpstr>
      <vt:lpstr>Arial</vt:lpstr>
      <vt:lpstr>Calibri</vt:lpstr>
      <vt:lpstr>Century Gothic</vt:lpstr>
      <vt:lpstr>Verdana</vt:lpstr>
      <vt:lpstr>Verdana Bold</vt:lpstr>
      <vt:lpstr>ヒラギノ角ゴ Pro W3</vt:lpstr>
      <vt:lpstr>1_Office Theme</vt:lpstr>
      <vt:lpstr>Diseño personalizado</vt:lpstr>
      <vt:lpstr>Presentación de PowerPoint</vt:lpstr>
      <vt:lpstr>Presentación de PowerPoint</vt:lpstr>
      <vt:lpstr>Programa de Inversión Gobiernos Regionales Gasto Devengado al 31 de Mayo 2018 – Montos Miles $</vt:lpstr>
      <vt:lpstr>Programa de Inversión Gobiernos Regionales Ejecución Presupuestaria al 31 de Mayo de 2018</vt:lpstr>
      <vt:lpstr>Programa de Inversión Gobiernos Regionales Ejecución Presupuestaria Período 2006 - 2018 Mes de Mayo</vt:lpstr>
      <vt:lpstr>Programa de Inversión Gobiernos Regionales Ejecución Presupuestaria Comparativo Mayo 2017 - 2018 Montos en Miles de $ de cada año</vt:lpstr>
      <vt:lpstr>Programa de Inversión Gobiernos Regionales Comparación Gasto Promedio respecto Mayo 2018  (montos en M$ de 2018)</vt:lpstr>
      <vt:lpstr>Programa de Inversión Gobiernos Regionales Ejecución Presupuestaria por Tipo de Gasto Mayo 2018 Montos en Miles de $</vt:lpstr>
      <vt:lpstr>Programa de Inversión Gobiernos Regionales Ejecución Presupuestaria por Tipo de Gasto Mayo 2018 Montos en Miles de $</vt:lpstr>
      <vt:lpstr>Presentación de PowerPoint</vt:lpstr>
      <vt:lpstr>Presentación de PowerPoint</vt:lpstr>
      <vt:lpstr>Presentación de PowerPoint</vt:lpstr>
      <vt:lpstr>Presentación de PowerPoint</vt:lpstr>
    </vt:vector>
  </TitlesOfParts>
  <Company>Gabriel Badagnani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Executive Director</dc:creator>
  <cp:lastModifiedBy>Juan Humberto Miranda Vergara</cp:lastModifiedBy>
  <cp:revision>113</cp:revision>
  <cp:lastPrinted>2018-04-19T18:37:20Z</cp:lastPrinted>
  <dcterms:created xsi:type="dcterms:W3CDTF">2010-11-27T19:44:20Z</dcterms:created>
  <dcterms:modified xsi:type="dcterms:W3CDTF">2018-06-14T17:48:04Z</dcterms:modified>
</cp:coreProperties>
</file>