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6"/>
  </p:notesMasterIdLst>
  <p:handoutMasterIdLst>
    <p:handoutMasterId r:id="rId17"/>
  </p:handoutMasterIdLst>
  <p:sldIdLst>
    <p:sldId id="275" r:id="rId3"/>
    <p:sldId id="304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7068"/>
    <a:srgbClr val="E10202"/>
    <a:srgbClr val="EF4143"/>
    <a:srgbClr val="404040"/>
    <a:srgbClr val="808080"/>
    <a:srgbClr val="CCCCCC"/>
    <a:srgbClr val="005FA1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20" autoAdjust="0"/>
  </p:normalViewPr>
  <p:slideViewPr>
    <p:cSldViewPr snapToObjects="1">
      <p:cViewPr varScale="1">
        <p:scale>
          <a:sx n="110" d="100"/>
          <a:sy n="110" d="100"/>
        </p:scale>
        <p:origin x="1614" y="78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MARZO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MARZO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MARZO%20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MARZO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MARZO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5.340870852681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8.65303079718585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361647784845797E-3"/>
                  <c:y val="-1.501291628488231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4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1731237788876678E-3"/>
                  <c:y val="3.9290354977817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5537749035252704E-3"/>
                  <c:y val="-1.0696651084294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0.21288675038156901</c:v>
                </c:pt>
                <c:pt idx="1">
                  <c:v>0.28788773093918069</c:v>
                </c:pt>
                <c:pt idx="2">
                  <c:v>7.431892527694367E-2</c:v>
                </c:pt>
                <c:pt idx="3">
                  <c:v>0.1159045404681905</c:v>
                </c:pt>
                <c:pt idx="4">
                  <c:v>0.14600975255209417</c:v>
                </c:pt>
                <c:pt idx="5">
                  <c:v>0.12294136112285292</c:v>
                </c:pt>
                <c:pt idx="6">
                  <c:v>0.13097543758961427</c:v>
                </c:pt>
                <c:pt idx="7">
                  <c:v>0.16163319966315587</c:v>
                </c:pt>
                <c:pt idx="8">
                  <c:v>0.14401864993489449</c:v>
                </c:pt>
                <c:pt idx="9">
                  <c:v>0.15628711230009928</c:v>
                </c:pt>
                <c:pt idx="10">
                  <c:v>0.18447541243480944</c:v>
                </c:pt>
                <c:pt idx="11">
                  <c:v>0.27022856148879693</c:v>
                </c:pt>
                <c:pt idx="12">
                  <c:v>0.15601688688125817</c:v>
                </c:pt>
                <c:pt idx="13">
                  <c:v>0.14931361224537079</c:v>
                </c:pt>
                <c:pt idx="14">
                  <c:v>0.21606284444702528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13817424"/>
        <c:axId val="513816864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0.16480466273325572</c:v>
                </c:pt>
                <c:pt idx="1">
                  <c:v>0.16480466273325572</c:v>
                </c:pt>
                <c:pt idx="2">
                  <c:v>0.16480466273325572</c:v>
                </c:pt>
                <c:pt idx="3">
                  <c:v>0.16480466273325572</c:v>
                </c:pt>
                <c:pt idx="4">
                  <c:v>0.16480466273325572</c:v>
                </c:pt>
                <c:pt idx="5">
                  <c:v>0.16480466273325572</c:v>
                </c:pt>
                <c:pt idx="6">
                  <c:v>0.16480466273325572</c:v>
                </c:pt>
                <c:pt idx="7">
                  <c:v>0.16480466273325572</c:v>
                </c:pt>
                <c:pt idx="8">
                  <c:v>0.16480466273325572</c:v>
                </c:pt>
                <c:pt idx="9">
                  <c:v>0.16480466273325572</c:v>
                </c:pt>
                <c:pt idx="10">
                  <c:v>0.16480466273325572</c:v>
                </c:pt>
                <c:pt idx="11">
                  <c:v>0.16480466273325572</c:v>
                </c:pt>
                <c:pt idx="12">
                  <c:v>0.16480466273325572</c:v>
                </c:pt>
                <c:pt idx="13">
                  <c:v>0.16480466273325572</c:v>
                </c:pt>
                <c:pt idx="14">
                  <c:v>0.16480466273325572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3817424"/>
        <c:axId val="513816864"/>
      </c:lineChart>
      <c:valAx>
        <c:axId val="513816864"/>
        <c:scaling>
          <c:orientation val="minMax"/>
          <c:max val="0.30000000000000004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817424"/>
        <c:crosses val="max"/>
        <c:crossBetween val="between"/>
      </c:valAx>
      <c:catAx>
        <c:axId val="51381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8168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3.0692512147282329E-3"/>
                  <c:y val="-8.17881635763330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0881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9233705602012602E-3"/>
                  <c:y val="1.3489966979933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834742935153181E-3"/>
                  <c:y val="9.2725425450850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1566636763818164E-16"/>
                  <c:y val="-6.49987299974599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0.1396369446852446</c:v>
                </c:pt>
                <c:pt idx="1">
                  <c:v>0.20993623605308584</c:v>
                </c:pt>
                <c:pt idx="2">
                  <c:v>0.22002919618426781</c:v>
                </c:pt>
                <c:pt idx="3">
                  <c:v>0.31186059985796344</c:v>
                </c:pt>
                <c:pt idx="4">
                  <c:v>0.24362869651436458</c:v>
                </c:pt>
                <c:pt idx="5">
                  <c:v>0.13796602670820055</c:v>
                </c:pt>
                <c:pt idx="6">
                  <c:v>0.18891385482708134</c:v>
                </c:pt>
                <c:pt idx="7">
                  <c:v>0.21996769399707075</c:v>
                </c:pt>
                <c:pt idx="8">
                  <c:v>0.19338137038579309</c:v>
                </c:pt>
                <c:pt idx="9">
                  <c:v>0.25273482027595567</c:v>
                </c:pt>
                <c:pt idx="10">
                  <c:v>0.22605136387596705</c:v>
                </c:pt>
                <c:pt idx="11">
                  <c:v>0.23392630513357157</c:v>
                </c:pt>
                <c:pt idx="12">
                  <c:v>0.16480466273325572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376663328"/>
        <c:axId val="376663888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0.21098752086398631</c:v>
                </c:pt>
                <c:pt idx="1">
                  <c:v>0.21098752086398631</c:v>
                </c:pt>
                <c:pt idx="2">
                  <c:v>0.21098752086398631</c:v>
                </c:pt>
                <c:pt idx="3">
                  <c:v>0.21098752086398631</c:v>
                </c:pt>
                <c:pt idx="4">
                  <c:v>0.21098752086398631</c:v>
                </c:pt>
                <c:pt idx="5">
                  <c:v>0.21098752086398631</c:v>
                </c:pt>
                <c:pt idx="6">
                  <c:v>0.21098752086398631</c:v>
                </c:pt>
                <c:pt idx="7">
                  <c:v>0.21098752086398631</c:v>
                </c:pt>
                <c:pt idx="8">
                  <c:v>0.21098752086398631</c:v>
                </c:pt>
                <c:pt idx="9">
                  <c:v>0.21098752086398631</c:v>
                </c:pt>
                <c:pt idx="10">
                  <c:v>0.21098752086398631</c:v>
                </c:pt>
                <c:pt idx="11">
                  <c:v>0.21098752086398631</c:v>
                </c:pt>
                <c:pt idx="12">
                  <c:v>0.21098752086398631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663328"/>
        <c:axId val="376663888"/>
      </c:lineChart>
      <c:catAx>
        <c:axId val="37666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76663888"/>
        <c:crosses val="autoZero"/>
        <c:auto val="1"/>
        <c:lblAlgn val="ctr"/>
        <c:lblOffset val="100"/>
        <c:noMultiLvlLbl val="0"/>
      </c:catAx>
      <c:valAx>
        <c:axId val="376663888"/>
        <c:scaling>
          <c:orientation val="minMax"/>
          <c:max val="0.35000000000000003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7666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900" b="1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217245</c:v>
                </c:pt>
                <c:pt idx="1">
                  <c:v>9869155</c:v>
                </c:pt>
                <c:pt idx="2">
                  <c:v>560338</c:v>
                </c:pt>
                <c:pt idx="3">
                  <c:v>9164897</c:v>
                </c:pt>
                <c:pt idx="4">
                  <c:v>13360490</c:v>
                </c:pt>
                <c:pt idx="5">
                  <c:v>135662905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132560679251342"/>
          <c:y val="0.20675944333996021"/>
          <c:w val="0.67897030117579338"/>
          <c:h val="0.5884685587263819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347719735172346E-6"/>
                  <c:y val="5.377874485371231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401674162009823E-2"/>
                  <c:y val="-5.655933167399800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3326481297856496"/>
                  <c:y val="-8.508536740363258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5005050</c:v>
                </c:pt>
                <c:pt idx="1">
                  <c:v>11281827</c:v>
                </c:pt>
                <c:pt idx="2">
                  <c:v>5919680</c:v>
                </c:pt>
                <c:pt idx="3">
                  <c:v>4458345</c:v>
                </c:pt>
                <c:pt idx="4">
                  <c:v>8902145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951457507521408E-2"/>
                  <c:y val="6.934184234774745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3594729</c:v>
                </c:pt>
                <c:pt idx="3">
                  <c:v>1271968</c:v>
                </c:pt>
                <c:pt idx="4">
                  <c:v>3877456</c:v>
                </c:pt>
                <c:pt idx="5">
                  <c:v>78976</c:v>
                </c:pt>
                <c:pt idx="6">
                  <c:v>969</c:v>
                </c:pt>
                <c:pt idx="7">
                  <c:v>340798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4/19/2018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9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10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9758E9EC-F464-46B8-B2D5-C7E8977D2FCB}" type="datetime1">
              <a:rPr lang="en-US" altLang="es-CL"/>
              <a:pPr/>
              <a:t>4/19/2018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47323F-C2DE-4943-9302-668B49C9A263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5F5528-5832-4247-8F95-2D4D65713A09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62A85-9EB6-4530-A733-911629420F89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43310D-CCB1-4B9F-8C03-1130DE21BA50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6D70AC-E919-4253-BA89-819B4E7BB0EE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54E1AE-A343-4786-84BD-6C11AA587970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AC42E6-DD7C-4140-8029-50B3DBDA5968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61021-1E52-4199-A595-B8A79FA41FF5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s-ES_tradnl"/>
              <a:t>Gobierno de Chile | Ministerio del Interior</a:t>
            </a:r>
          </a:p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2FFC0F-D068-4FC0-A525-2DE8DEB4A499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2787F-7D93-4777-9075-869CD2A68B5B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2A5036-165B-4843-9BED-5772BF7184B3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41381B4-7505-45C5-BB21-BE4413FA0D04}" type="datetime1">
              <a:rPr lang="en-US" altLang="es-CL"/>
              <a:pPr/>
              <a:t>4/19/2018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FC007D42-B6D0-4F3F-BB7D-70A20737AD8A}" type="datetime1">
              <a:rPr lang="en-US" altLang="es-CL"/>
              <a:pPr/>
              <a:t>4/19/2018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53928A1B-E67D-4437-9ABB-FCDE0A9D0DE5}" type="datetime1">
              <a:rPr lang="en-US" altLang="es-CL"/>
              <a:pPr/>
              <a:t>4/19/2018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51EEFA8-60A2-4CBB-9095-F2B82FC99AAE}" type="datetimeFigureOut">
              <a:rPr lang="es-ES" altLang="es-CL"/>
              <a:pPr/>
              <a:t>19/04/2018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51520" y="229888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Marzo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72200" y="6355422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49830"/>
              </p:ext>
            </p:extLst>
          </p:nvPr>
        </p:nvGraphicFramePr>
        <p:xfrm>
          <a:off x="467544" y="1372888"/>
          <a:ext cx="8208911" cy="457638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65393"/>
                <a:gridCol w="1210983"/>
                <a:gridCol w="1207592"/>
                <a:gridCol w="1088868"/>
                <a:gridCol w="1048162"/>
                <a:gridCol w="1088868"/>
                <a:gridCol w="1099045"/>
              </a:tblGrid>
              <a:tr h="653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 Mejoramiento Barrios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Fondo Regional Iniciativa Local (FRIL)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Municipios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al Sector Privado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548.891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793.618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934.988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2.277.497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558.801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558.801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1.062.229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149.918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24.582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277.133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1.513.862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835.305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424.123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1.259.428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1.903.722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801.046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4.050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204.797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2.913.615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65.993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1.646.423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1.275.587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100.060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3.088.063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1.880.501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2.174.236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4.670.564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162.598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1.258.055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10.145.954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529.770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5.110.440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5.640.210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92.605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2.165.022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260.539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2.518.166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666.507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1.082.549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300.250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2.049.306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421.843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76.629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92.020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590.492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749.632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1.245.066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227.970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2.222.668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593.234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593.234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TOTAL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5.005.050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11.281.827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5.919.680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4.328.195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8.836.544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35.371.296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FONDEMA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130.150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65.601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195.751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2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GENERAL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5.005.050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11.281.827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5.919.680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4.458.345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8.902.145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35.567.047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 txBox="1">
            <a:spLocks/>
          </p:cNvSpPr>
          <p:nvPr/>
        </p:nvSpPr>
        <p:spPr bwMode="auto">
          <a:xfrm>
            <a:off x="323528" y="333375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Marzo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560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11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808234"/>
              </p:ext>
            </p:extLst>
          </p:nvPr>
        </p:nvGraphicFramePr>
        <p:xfrm>
          <a:off x="467544" y="1495584"/>
          <a:ext cx="8236361" cy="4653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251520" y="188640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Marzo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6628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12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347974"/>
              </p:ext>
            </p:extLst>
          </p:nvPr>
        </p:nvGraphicFramePr>
        <p:xfrm>
          <a:off x="484188" y="1412770"/>
          <a:ext cx="8177211" cy="446450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80413"/>
                <a:gridCol w="799635"/>
                <a:gridCol w="761556"/>
                <a:gridCol w="761556"/>
                <a:gridCol w="761556"/>
                <a:gridCol w="761556"/>
                <a:gridCol w="761556"/>
                <a:gridCol w="761556"/>
                <a:gridCol w="866271"/>
                <a:gridCol w="761556"/>
              </a:tblGrid>
              <a:tr h="677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Terrenos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Edificios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Vehículos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Mobiliarios y Otros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Máquinas y Equipos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Equipos Informáticos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Programas Informáticos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Otros activos no Financieros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444.721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400.660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845.381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ANTOFAGASTA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653.911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6.761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165.940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826.612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6.345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114.478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120.823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495.898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9.433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240.837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43.628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789.796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24.675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2.420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969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28.066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331.276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1.108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332.384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164.113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341.140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505.253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232.680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117.156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349.836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66.164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509.570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75.269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651.003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15.890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146.176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297.170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459.236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766.322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766.322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1.012.031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739.857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915.484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78.976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2.746.348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153.370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250.451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403.821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87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340.015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340.015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879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    -  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  -  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3.594.729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1.271.968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3.877.456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78.976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969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340.798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9.164.896 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87029" y="260648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Marzo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13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976473"/>
              </p:ext>
            </p:extLst>
          </p:nvPr>
        </p:nvGraphicFramePr>
        <p:xfrm>
          <a:off x="387029" y="1393223"/>
          <a:ext cx="8217419" cy="4700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31 de Marzo de 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165100" y="188640"/>
            <a:ext cx="8799512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31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 2018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611188" y="5661025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522104"/>
              </p:ext>
            </p:extLst>
          </p:nvPr>
        </p:nvGraphicFramePr>
        <p:xfrm>
          <a:off x="679986" y="1124744"/>
          <a:ext cx="7705228" cy="430363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088604"/>
                <a:gridCol w="2022242"/>
                <a:gridCol w="1857185"/>
                <a:gridCol w="1737197"/>
              </a:tblGrid>
              <a:tr h="616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DE EVALUACION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PRESUPUESTARIA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40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41.492.493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8.833.202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21,3%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66.215.215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19.062.548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28,8%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59.653.917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4.433.415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57.976.400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6.719.728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11,6%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70.757.479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10.331.282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14,6%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62.502.220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7.684.108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12,3%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72.065.810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9.438.851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13,1%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109.585.401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17.712.639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16,2%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110.063.655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15.851.219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14,4%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80.630.276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12.601.473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54.282.215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10.013.734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18,4%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61.777.774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16.694.119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27,0%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108.746.427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16.966.279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54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43.721.861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6.528.269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14,9%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40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36.026.222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7.783.928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21,6%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40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1.035.497.365 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170.654.794 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16,5%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40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6.459.080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709.217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11,0%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403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1.041.956.445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171.364.011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16,4%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31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038005"/>
              </p:ext>
            </p:extLst>
          </p:nvPr>
        </p:nvGraphicFramePr>
        <p:xfrm>
          <a:off x="323528" y="1268760"/>
          <a:ext cx="8452172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21,5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(Marzo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630250"/>
              </p:ext>
            </p:extLst>
          </p:nvPr>
        </p:nvGraphicFramePr>
        <p:xfrm>
          <a:off x="723899" y="1909596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119062" y="257877"/>
            <a:ext cx="8524875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2017 - 2018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11098"/>
              </p:ext>
            </p:extLst>
          </p:nvPr>
        </p:nvGraphicFramePr>
        <p:xfrm>
          <a:off x="411795" y="1379740"/>
          <a:ext cx="8320409" cy="453281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18689"/>
                <a:gridCol w="944765"/>
                <a:gridCol w="918276"/>
                <a:gridCol w="1012459"/>
                <a:gridCol w="741684"/>
                <a:gridCol w="1015403"/>
                <a:gridCol w="1083095"/>
                <a:gridCol w="1086038"/>
              </a:tblGrid>
              <a:tr h="130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2018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Estado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2017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71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Medición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Medición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41.492.493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8.833.202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5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36.614.464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5.617.858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66.215.215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19.062.548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64.009.115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25.238.801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59.653.917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4.433.415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61.419.261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16.281.723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57.976.400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6.719.728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57.463.130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16.699.666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70.757.479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10.331.282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70.483.663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13.688.138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62.502.220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7.684.108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12,3%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59.029.317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13.994.623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72.065.810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9.438.851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13,1%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70.370.750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12.119.860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109.585.401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17.712.639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16,2%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110.725.991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30.039.880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27,1%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110.063.655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15.851.219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101.486.017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23.153.115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80.630.276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12.601.473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78.108.963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18.846.128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24,1%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54.282.215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10.013.734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18,4%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55.206.777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8.874.711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61.777.774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16.694.119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56.629.113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12.638.143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108.746.427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16.966.279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104.836.867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22.339.889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43.721.861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6.528.269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45.135.932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8.035.297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36.026.222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7.783.928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21,6%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26.321.515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5.853.397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22,2%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1.035.497.365 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170.654.794 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16,5%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997.840.875 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233.421.229 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23,4%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709.217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11,0%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8.457.506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847.572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10,0%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TOTAL  </a:t>
                      </a:r>
                      <a:endParaRPr lang="es-CL" sz="1000" b="1" u="none" strike="noStrike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1.041.956.445 </a:t>
                      </a:r>
                      <a:endParaRPr lang="es-CL" sz="1000" b="1" u="none" strike="noStrike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171.364.011 </a:t>
                      </a:r>
                      <a:endParaRPr lang="es-CL" sz="1000" b="1" u="none" strike="noStrike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16,4%</a:t>
                      </a:r>
                      <a:endParaRPr lang="es-CL" sz="1000" b="1" u="none" strike="noStrike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1.006.298.381 </a:t>
                      </a:r>
                      <a:endParaRPr lang="es-CL" sz="1000" b="1" u="none" strike="noStrike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234.268.801 </a:t>
                      </a:r>
                      <a:endParaRPr lang="es-CL" sz="1000" b="1" u="none" strike="noStrike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23,3%</a:t>
                      </a:r>
                      <a:endParaRPr lang="es-CL" sz="1000" b="1" u="none" strike="noStrike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310848"/>
              </p:ext>
            </p:extLst>
          </p:nvPr>
        </p:nvGraphicFramePr>
        <p:xfrm>
          <a:off x="533400" y="1412778"/>
          <a:ext cx="8077202" cy="460850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33410"/>
                <a:gridCol w="837213"/>
                <a:gridCol w="849898"/>
                <a:gridCol w="799158"/>
                <a:gridCol w="827699"/>
                <a:gridCol w="827699"/>
                <a:gridCol w="926008"/>
                <a:gridCol w="824528"/>
                <a:gridCol w="751589"/>
              </a:tblGrid>
              <a:tr h="435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31  </a:t>
                      </a:r>
                      <a:r>
                        <a:rPr lang="es-CL" sz="1100" b="1" u="none" strike="noStrike" dirty="0" err="1">
                          <a:effectLst/>
                        </a:rPr>
                        <a:t>deMarzo</a:t>
                      </a:r>
                      <a:r>
                        <a:rPr lang="es-CL" sz="1100" b="1" u="none" strike="noStrike" dirty="0">
                          <a:effectLst/>
                        </a:rPr>
                        <a:t> 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2006 - 2010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8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3.738.545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19,8%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4.343.504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14,9%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5.058.665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8.833.202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11.710.094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30,5%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12.200.575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14.609.808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27,2%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19.062.548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28,8%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4.544.458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4.429.189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11,6%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5.859.371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14,5%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4.433.415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8.768.399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22,1%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9.473.432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10.054.416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20,6%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6.719.728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11,6%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9.634.254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26,1%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9.131.452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18,4%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10.229.502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20,3%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10.331.282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14,6%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7.285.554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28,0%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8.990.558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8.835.688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22,3%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7.684.108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12,3%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8.719.531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11.818.320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11.114.780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20,1%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9.438.851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13,1%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15.603.936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24,9%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19.528.522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22,6%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21.558.824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24,9%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17.712.639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16,2%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7.882.558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17,6%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12.330.710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16,7%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13.420.746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17,8%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15.851.219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14,4%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14.324.473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29,2%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14.878.493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22,9%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16.110.609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26,1%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12.601.473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15,6%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4.690.649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24,1%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5.800.650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19,0%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6.429.777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20,4%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10.013.734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18,4%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4.134.788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6.434.438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7.277.195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16.694.119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27,0%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16.438.650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19.496.718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19,3%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20.268.473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20,0%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16.966.279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15,6%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10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4.069.214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17,5%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7.300.170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5.975.985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16,1%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6.528.269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14,9%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47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3.282.290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21,0%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5.198.198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22,2%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4.422.652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17,7%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7.783.928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21,6%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47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121.886.790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22,5%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151.354.928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19,8%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160.440.798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21,5%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170.654.794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16,5%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92447" y="188913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8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8</a:t>
            </a:r>
            <a:endParaRPr lang="en-US" altLang="es-CL" sz="1000" dirty="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84188" y="6087553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27777"/>
              </p:ext>
            </p:extLst>
          </p:nvPr>
        </p:nvGraphicFramePr>
        <p:xfrm>
          <a:off x="427831" y="1121237"/>
          <a:ext cx="8177214" cy="485833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80120"/>
                <a:gridCol w="1080120"/>
                <a:gridCol w="927494"/>
                <a:gridCol w="950976"/>
                <a:gridCol w="1012613"/>
                <a:gridCol w="1091860"/>
                <a:gridCol w="1021418"/>
                <a:gridCol w="1012613"/>
              </a:tblGrid>
              <a:tr h="501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REGION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ESTUDIOS PROPIOS DEL GIRO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TRANSFERENCIAS CORRIENTES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OTROS GASTOS CORRIENTES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ACTIVOS NO FINANCIEROS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TRANSFERENCIAS DE CAPITAL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INVERSION EN OBRAS (EMPLEO)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TOTAL INVERSION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TARAPACA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50.500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238.042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845.381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1.728.606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5.970.673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8.833.202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ANTOFAGASTA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97.680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415.415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826.612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558.801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15.711.158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19.062.548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ATACAMA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120.823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4.312.592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4.433.415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COQUIMBO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2.004.965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398.085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301.715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3.913.420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6.719.728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VALPARAISO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366.259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789.797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424.123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8.658.989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10.331.282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O'HIGGINS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372.007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28.065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204.797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7.079.239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7.684.108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MAULE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2.056.061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332.384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1.375.647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5.674.759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9.438.851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BIO - BIO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1.356.086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162.253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505.253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1.420.653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14.057.682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17.712.639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ARAUCANIA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349.837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5.110.440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10.390.942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15.851.219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LOS LAGOS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81.332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651.003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260.539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11.608.599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12.601.473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AYSEN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42.000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1.361.526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459.236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1.382.799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6.316.028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10.013.734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MAGALLANES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209.836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766.322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168.649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15.549.312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16.694.119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METROPOLITANA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15.065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265.187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2.746.348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227.970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13.638.430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16.966.279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LOS RIOS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12.000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807.065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403.821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5.305.383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6.528.269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317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ARICA - PARINACOTA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335.374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340.015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6.962.233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7.783.928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412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     217.245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9.869.155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560.338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9.164.897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13.164.739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135.149.439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170.654.794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16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195.751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513.466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709.217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412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TOTAL GENERAL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     217.245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9.869.155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560.338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9.164.897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13.360.490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135.662.905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171.364.011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131763" y="188913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253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t>9</a:t>
            </a: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230194"/>
              </p:ext>
            </p:extLst>
          </p:nvPr>
        </p:nvGraphicFramePr>
        <p:xfrm>
          <a:off x="539553" y="1399473"/>
          <a:ext cx="8352928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4914</TotalTime>
  <Words>2149</Words>
  <Application>Microsoft Office PowerPoint</Application>
  <PresentationFormat>Presentación en pantalla (4:3)</PresentationFormat>
  <Paragraphs>1054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31 de Marzo 2018 – Montos Miles $</vt:lpstr>
      <vt:lpstr>Programa de Inversión Gobiernos Regionales Ejecución Presupuestaria al 31 de Marzo de 2018</vt:lpstr>
      <vt:lpstr>Programa de Inversión Gobiernos Regionales Ejecución Presupuestaria Período 2006 - 2018 Mes de Marzo</vt:lpstr>
      <vt:lpstr>Programa de Inversión Gobiernos Regionales Ejecución Presupuestaria Comparativo Marzo 2017 - 2018 Montos en Miles de $ de cada año</vt:lpstr>
      <vt:lpstr>Programa de Inversión Gobiernos Regionales Comparación Gasto Promedio respecto Marzo 2018  (montos en M$ de 2018)</vt:lpstr>
      <vt:lpstr>Programa de Inversión Gobiernos Regionales Ejecución Presupuestaria por Tipo de Gasto Marzo 2018 Montos en Miles de $</vt:lpstr>
      <vt:lpstr>Programa de Inversión Gobiernos Regionales Ejecución Presupuestaria por Tipo de Gasto Marzo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97</cp:revision>
  <cp:lastPrinted>2018-04-19T18:37:20Z</cp:lastPrinted>
  <dcterms:created xsi:type="dcterms:W3CDTF">2010-11-27T19:44:20Z</dcterms:created>
  <dcterms:modified xsi:type="dcterms:W3CDTF">2018-04-19T18:51:19Z</dcterms:modified>
</cp:coreProperties>
</file>