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3" r:id="rId1"/>
    <p:sldMasterId id="2147483852" r:id="rId2"/>
  </p:sldMasterIdLst>
  <p:notesMasterIdLst>
    <p:notesMasterId r:id="rId17"/>
  </p:notesMasterIdLst>
  <p:handoutMasterIdLst>
    <p:handoutMasterId r:id="rId18"/>
  </p:handoutMasterIdLst>
  <p:sldIdLst>
    <p:sldId id="275" r:id="rId3"/>
    <p:sldId id="304" r:id="rId4"/>
    <p:sldId id="349" r:id="rId5"/>
    <p:sldId id="350" r:id="rId6"/>
    <p:sldId id="351" r:id="rId7"/>
    <p:sldId id="360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068"/>
    <a:srgbClr val="EF4143"/>
    <a:srgbClr val="E10202"/>
    <a:srgbClr val="404040"/>
    <a:srgbClr val="808080"/>
    <a:srgbClr val="CCCCCC"/>
    <a:srgbClr val="005FA1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572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NIO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NIO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NIO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NI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NI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6.5903596369980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537749035252704E-3"/>
                  <c:y val="2.4525928341797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0.44134797807961723</c:v>
                </c:pt>
                <c:pt idx="1">
                  <c:v>0.50580622328017388</c:v>
                </c:pt>
                <c:pt idx="2">
                  <c:v>0.28537160067788336</c:v>
                </c:pt>
                <c:pt idx="3">
                  <c:v>0.25465112385678129</c:v>
                </c:pt>
                <c:pt idx="4">
                  <c:v>0.41410912800308913</c:v>
                </c:pt>
                <c:pt idx="5">
                  <c:v>0.48651739180442788</c:v>
                </c:pt>
                <c:pt idx="6">
                  <c:v>0.50158587276071775</c:v>
                </c:pt>
                <c:pt idx="7">
                  <c:v>0.53031277760006679</c:v>
                </c:pt>
                <c:pt idx="8">
                  <c:v>0.29416029051359427</c:v>
                </c:pt>
                <c:pt idx="9">
                  <c:v>0.50657297875555307</c:v>
                </c:pt>
                <c:pt idx="10">
                  <c:v>0.38001745939231407</c:v>
                </c:pt>
                <c:pt idx="11">
                  <c:v>0.56036761042751482</c:v>
                </c:pt>
                <c:pt idx="12">
                  <c:v>0.47242353978355128</c:v>
                </c:pt>
                <c:pt idx="13">
                  <c:v>0.44983577364590366</c:v>
                </c:pt>
                <c:pt idx="14">
                  <c:v>0.36974804451265447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84364848"/>
        <c:axId val="484367648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0.43373470071333603</c:v>
                </c:pt>
                <c:pt idx="1">
                  <c:v>0.43373470071333603</c:v>
                </c:pt>
                <c:pt idx="2">
                  <c:v>0.43373470071333603</c:v>
                </c:pt>
                <c:pt idx="3">
                  <c:v>0.43373470071333603</c:v>
                </c:pt>
                <c:pt idx="4">
                  <c:v>0.43373470071333603</c:v>
                </c:pt>
                <c:pt idx="5">
                  <c:v>0.43373470071333603</c:v>
                </c:pt>
                <c:pt idx="6">
                  <c:v>0.43373470071333603</c:v>
                </c:pt>
                <c:pt idx="7">
                  <c:v>0.43373470071333603</c:v>
                </c:pt>
                <c:pt idx="8">
                  <c:v>0.43373470071333603</c:v>
                </c:pt>
                <c:pt idx="9">
                  <c:v>0.43373470071333603</c:v>
                </c:pt>
                <c:pt idx="10">
                  <c:v>0.43373470071333603</c:v>
                </c:pt>
                <c:pt idx="11">
                  <c:v>0.43373470071333603</c:v>
                </c:pt>
                <c:pt idx="12">
                  <c:v>0.43373470071333603</c:v>
                </c:pt>
                <c:pt idx="13">
                  <c:v>0.43373470071333603</c:v>
                </c:pt>
                <c:pt idx="14">
                  <c:v>0.43373470071333603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364848"/>
        <c:axId val="484367648"/>
      </c:lineChart>
      <c:valAx>
        <c:axId val="484367648"/>
        <c:scaling>
          <c:orientation val="minMax"/>
          <c:max val="0.60000000000000009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4364848"/>
        <c:crosses val="max"/>
        <c:crossBetween val="between"/>
      </c:valAx>
      <c:catAx>
        <c:axId val="48436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4367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1566636763818164E-16"/>
                  <c:y val="-6.4998729997459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0.33780883656910687</c:v>
                </c:pt>
                <c:pt idx="1">
                  <c:v>0.46865116012139785</c:v>
                </c:pt>
                <c:pt idx="2">
                  <c:v>0.49329099211859168</c:v>
                </c:pt>
                <c:pt idx="3">
                  <c:v>0.56142886518281065</c:v>
                </c:pt>
                <c:pt idx="4">
                  <c:v>0.5129101421126312</c:v>
                </c:pt>
                <c:pt idx="5">
                  <c:v>0.45612503628076195</c:v>
                </c:pt>
                <c:pt idx="6">
                  <c:v>0.4637784221954086</c:v>
                </c:pt>
                <c:pt idx="7">
                  <c:v>0.50352917765024874</c:v>
                </c:pt>
                <c:pt idx="8">
                  <c:v>0.4984932229654066</c:v>
                </c:pt>
                <c:pt idx="9">
                  <c:v>0.49319490404034128</c:v>
                </c:pt>
                <c:pt idx="10">
                  <c:v>0.50607552858286653</c:v>
                </c:pt>
                <c:pt idx="11">
                  <c:v>0.4943281324154814</c:v>
                </c:pt>
                <c:pt idx="12">
                  <c:v>0.43373470071333603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465083072"/>
        <c:axId val="465086992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0.47871916314987606</c:v>
                </c:pt>
                <c:pt idx="1">
                  <c:v>0.47871916314987606</c:v>
                </c:pt>
                <c:pt idx="2">
                  <c:v>0.47871916314987606</c:v>
                </c:pt>
                <c:pt idx="3">
                  <c:v>0.47871916314987606</c:v>
                </c:pt>
                <c:pt idx="4">
                  <c:v>0.47871916314987606</c:v>
                </c:pt>
                <c:pt idx="5">
                  <c:v>0.47871916314987606</c:v>
                </c:pt>
                <c:pt idx="6">
                  <c:v>0.47871916314987606</c:v>
                </c:pt>
                <c:pt idx="7">
                  <c:v>0.47871916314987606</c:v>
                </c:pt>
                <c:pt idx="8">
                  <c:v>0.47871916314987606</c:v>
                </c:pt>
                <c:pt idx="9">
                  <c:v>0.47871916314987606</c:v>
                </c:pt>
                <c:pt idx="10">
                  <c:v>0.47871916314987606</c:v>
                </c:pt>
                <c:pt idx="11">
                  <c:v>0.47871916314987606</c:v>
                </c:pt>
                <c:pt idx="12">
                  <c:v>0.47871916314987606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5083072"/>
        <c:axId val="465086992"/>
      </c:lineChart>
      <c:catAx>
        <c:axId val="46508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086992"/>
        <c:crosses val="autoZero"/>
        <c:auto val="1"/>
        <c:lblAlgn val="ctr"/>
        <c:lblOffset val="100"/>
        <c:noMultiLvlLbl val="0"/>
      </c:catAx>
      <c:valAx>
        <c:axId val="465086992"/>
        <c:scaling>
          <c:orientation val="minMax"/>
          <c:max val="0.60000000000000009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083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539511</c:v>
                </c:pt>
                <c:pt idx="1">
                  <c:v>26489274.785999998</c:v>
                </c:pt>
                <c:pt idx="2">
                  <c:v>811503</c:v>
                </c:pt>
                <c:pt idx="3">
                  <c:v>32001903.796</c:v>
                </c:pt>
                <c:pt idx="4">
                  <c:v>55797149.406000003</c:v>
                </c:pt>
                <c:pt idx="5">
                  <c:v>331470174.05799997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11546122</c:v>
                </c:pt>
                <c:pt idx="1">
                  <c:v>30370664.912999999</c:v>
                </c:pt>
                <c:pt idx="2">
                  <c:v>15067544.556</c:v>
                </c:pt>
                <c:pt idx="3">
                  <c:v>22544364.905999999</c:v>
                </c:pt>
                <c:pt idx="4">
                  <c:v>33252784.5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13930795.852</c:v>
                </c:pt>
                <c:pt idx="3">
                  <c:v>3962648.4950000001</c:v>
                </c:pt>
                <c:pt idx="4">
                  <c:v>13277346.272</c:v>
                </c:pt>
                <c:pt idx="5">
                  <c:v>314437.17700000003</c:v>
                </c:pt>
                <c:pt idx="6">
                  <c:v>108469</c:v>
                </c:pt>
                <c:pt idx="7">
                  <c:v>408205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7/25/2018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53854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7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8552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10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11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253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10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947482"/>
              </p:ext>
            </p:extLst>
          </p:nvPr>
        </p:nvGraphicFramePr>
        <p:xfrm>
          <a:off x="467545" y="1412776"/>
          <a:ext cx="8064896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Junio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72200" y="6355422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11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095013"/>
              </p:ext>
            </p:extLst>
          </p:nvPr>
        </p:nvGraphicFramePr>
        <p:xfrm>
          <a:off x="395535" y="1372879"/>
          <a:ext cx="8352930" cy="4360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1102"/>
                <a:gridCol w="1232229"/>
                <a:gridCol w="1228779"/>
                <a:gridCol w="1107971"/>
                <a:gridCol w="1066551"/>
                <a:gridCol w="1107971"/>
                <a:gridCol w="1118327"/>
              </a:tblGrid>
              <a:tr h="62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TARAPACA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1.152.923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1.266.898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1.322.159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3.741.980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1.290.069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1.564.477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2.854.546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ATACAMA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828.146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38.590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866.736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COQUIMBO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1.714.891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387.780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168.255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424.264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2.695.190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VALPARAISO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2.383.248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1.329.252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1.276.206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4.988.706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O'HIGGINS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4.838.081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2.962.637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312.712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463.481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3.833.634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12.410.545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MAULE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258.457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3.904.656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5.941.995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2.277.954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12.383.062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BIO - BIO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4.325.942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4.761.032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10.670.404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3.722.057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8.552.794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32.032.229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ARAUCANIA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18.187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1.143.810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150.747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5.110.440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6.423.184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LAGOS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390.564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5.146.291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2.036.159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2.478.991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10.052.005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AYSEN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2.026.210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3.158.003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443.087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5.627.300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MAGALLANES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2.209.387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471.706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512.777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3.193.870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METROPOLITANA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2.613.755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4.084.429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680.254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2.821.712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10.200.149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RIOS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1.343.388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17.899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2.105.862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3.467.149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ARICA - PARINACOTA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335.548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81.051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352.490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769.089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11.546.122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30.370.665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15.067.545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21.605.972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33.115.437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111.705.740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FONDEMA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938.393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137.348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1.075.741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 GENERAL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11.546.122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30.370.665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15.067.545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22.544.365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33.252.785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112.781.481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Junio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12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822967"/>
              </p:ext>
            </p:extLst>
          </p:nvPr>
        </p:nvGraphicFramePr>
        <p:xfrm>
          <a:off x="467544" y="1412776"/>
          <a:ext cx="8242747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Junio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13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862575"/>
              </p:ext>
            </p:extLst>
          </p:nvPr>
        </p:nvGraphicFramePr>
        <p:xfrm>
          <a:off x="484188" y="1484787"/>
          <a:ext cx="8177211" cy="424847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44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Región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Terrenos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Edificios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Vehículos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Mobiliarios y Otros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Máquinas y Equipos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Equipos Informáticos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Programas Informáticos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Otros activos no Financieros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719.396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624.791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1.344.187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715.358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31.816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174.793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921.967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16.936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230.297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12.870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260.103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2.229.226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610.546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1.528.468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107.500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81.800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4.557.540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1.357.742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237.819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14.404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139.769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969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1.750.703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2.194.529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1.651.915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14.765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3.861.209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354.949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52.853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697.509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1.105.311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802.822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1.217.006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2.019.828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2.593.520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690.975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1.450.863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4.735.358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15.890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301.653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313.910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631.453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415.477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1.325.428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1.740.905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2.268.219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2.321.703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3.132.553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147.033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7.869.509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153.370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250.451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403.821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675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110.298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677.215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12.495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800.008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675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13.930.796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3.962.648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13.277.346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314.437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108.469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408.205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32.001.902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Junio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14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548940"/>
              </p:ext>
            </p:extLst>
          </p:nvPr>
        </p:nvGraphicFramePr>
        <p:xfrm>
          <a:off x="539551" y="1403648"/>
          <a:ext cx="8208913" cy="478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30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Junio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30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611188" y="5589240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94304"/>
              </p:ext>
            </p:extLst>
          </p:nvPr>
        </p:nvGraphicFramePr>
        <p:xfrm>
          <a:off x="467544" y="1196753"/>
          <a:ext cx="8087495" cy="424846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74981"/>
                <a:gridCol w="1839810"/>
                <a:gridCol w="1949322"/>
                <a:gridCol w="1823382"/>
              </a:tblGrid>
              <a:tr h="608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42.579.001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18.792.156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44,1%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65.925.298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33.345.426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50,6%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62.327.537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17.786.509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58.208.351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14.822.822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73.695.823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30.518.113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41,4%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62.955.141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30.628.771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48,7%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71.000.652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35.612.924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106.114.888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56.274.081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110.759.705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32.581.107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80.708.385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40.884.687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50,7%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54.114.140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20.564.318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38,0%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61.982.899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34.733.209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103.550.145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48.919.526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43.770.076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19.689.346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37.810.012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13.980.178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37,0%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1.035.502.053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449.133.173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43,4%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2.131.299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33,0%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1.041.961.133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451.264.472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30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808869"/>
              </p:ext>
            </p:extLst>
          </p:nvPr>
        </p:nvGraphicFramePr>
        <p:xfrm>
          <a:off x="467544" y="1196752"/>
          <a:ext cx="8308156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48</a:t>
            </a: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,2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(Junio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725061"/>
              </p:ext>
            </p:extLst>
          </p:nvPr>
        </p:nvGraphicFramePr>
        <p:xfrm>
          <a:off x="551912" y="2060848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539169"/>
              </p:ext>
            </p:extLst>
          </p:nvPr>
        </p:nvGraphicFramePr>
        <p:xfrm>
          <a:off x="395536" y="1412776"/>
          <a:ext cx="8352928" cy="449516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296144"/>
                <a:gridCol w="835330"/>
                <a:gridCol w="892764"/>
                <a:gridCol w="929034"/>
                <a:gridCol w="959722"/>
                <a:gridCol w="895554"/>
                <a:gridCol w="859287"/>
                <a:gridCol w="814648"/>
                <a:gridCol w="870445"/>
              </a:tblGrid>
              <a:tr h="629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EVALUACION MAYO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MAYO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EJECUCION MAYO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DE EVALUACION JUNIO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JUNIO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EJECUCION JUNIO 2018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VARIACION EJECUCION M$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VARIACIÓN % EJECUCION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14.258.728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42.579.001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18.792.156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4.533.428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66.175.215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28.345.503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65.925.298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33.345.426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50,6%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4.999.923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11.181.705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62.327.537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17.786.509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6.604.804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55.657.415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11.870.552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58.208.351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14.822.822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2.952.270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4,1%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71.657.479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21.059.280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73.695.823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30.518.113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9.458.833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18.540.078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62.955.141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30.628.771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12.088.693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24.728.627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71.000.652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35.612.924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10.884.297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35.199.606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106.114.888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56.274.081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21.074.475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26.031.588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110.759.705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32.581.107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6.549.519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26.343.890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80.708.385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40.884.687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50,7%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14.540.797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15.722.534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54.114.140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20.564.318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4.841.784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61.637.774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29.315.674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61.982.899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34.733.209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5.417.535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103.518.167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38.279.805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103.550.145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48.919.526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10.639.721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43.721.861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14.308.375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43.770.076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19.689.346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5.380.971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6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35.918.702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12.293.632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37.810.012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13.980.178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1.686.546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669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1.028.562.600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327.479.577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31,8%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1.035.502.053 </a:t>
                      </a:r>
                      <a:endParaRPr lang="es-CL" sz="9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449.133.173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43,4%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121.653.596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11,5%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33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FONDEMA  - 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6.459.080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1.876.865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29,1%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2.131.299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254.434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669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1.035.021.680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329.356.442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31,8%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1.041.961.133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451.264.472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43,3%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121.908.030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11,5%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 bwMode="auto">
          <a:xfrm>
            <a:off x="233363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Mayo - Junio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6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33363" y="188640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7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22528"/>
              </p:ext>
            </p:extLst>
          </p:nvPr>
        </p:nvGraphicFramePr>
        <p:xfrm>
          <a:off x="323528" y="1330719"/>
          <a:ext cx="8424935" cy="45856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37767"/>
                <a:gridCol w="956633"/>
                <a:gridCol w="929812"/>
                <a:gridCol w="1025179"/>
                <a:gridCol w="751002"/>
                <a:gridCol w="1028159"/>
                <a:gridCol w="1096701"/>
                <a:gridCol w="1099682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2018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Estado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2017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42.579.001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18.792.156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36.898.831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15.806.924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65.925.298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33.345.426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64.224.748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39.376.404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62.327.537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17.786.509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61.695.722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29.047.697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58.208.351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14.822.822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60.895.721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30.958.264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73.695.823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30.518.113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72.028.370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31.495.469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62.955.141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30.628.771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58.879.280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31.416.777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71.000.652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35.612.924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68.810.757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34.277.683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106.114.888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56.274.081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112.967.920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57.477.654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110.759.705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32.581.107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103.677.842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51.865.483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80.708.385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40.884.687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81.226.760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40.485.051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54.114.140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20.564.318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54.030.213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21.910.309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40,6%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61.982.899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34.733.209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54.336.174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28.330.199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103.550.145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48.919.526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102.990.416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49.814.234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43.770.076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19.689.346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46.287.490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19.315.353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37.810.012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13.980.178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37,0%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25.700.502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15.049.626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58,6%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1.035.502.053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449.133.173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43,4%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1.004.650.746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496.627.127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49,4%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2.131.299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33,0%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1.460.279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17,3%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1.041.961.133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451.264.472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1.013.108.252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498.087.406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44468"/>
              </p:ext>
            </p:extLst>
          </p:nvPr>
        </p:nvGraphicFramePr>
        <p:xfrm>
          <a:off x="533400" y="1412781"/>
          <a:ext cx="8077202" cy="45364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28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a 30  de Junio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Promedio 2006 - 2010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Promedio 2010 - 2014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Promedio 2006 - 2018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Gasto Devengado 2018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Región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Acumulado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Acumulado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Acumulado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Acumulado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9.300.400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13.601.612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13.534.381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18.792.156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22.509.399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29.162.470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28.805.882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33.345.426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11.959.435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15.606.266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39,2%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16.029.485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17.786.509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19.967.145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23.182.385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23.129.743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14.822.822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19.142.775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27.099.367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25.982.395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30.518.113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14.890.391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22.000.564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22.453.166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30.628.771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20.736.697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29.412.589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28.346.038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35.612.924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32.881.123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42.707.372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44.944.005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56.274.081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18.964.203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40,4%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34.019.999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32.915.728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32.581.107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30.120.824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35.341.203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35.455.461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40.884.687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10.088.323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16.087.592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15.544.188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20.564.318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11.349.744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15.677.589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17.639.607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34.733.209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42.894.735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48,1%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52.862.667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49.860.606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48.919.526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9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11.759.437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43,8%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17.030.967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14.811.627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19.689.346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87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7.352.268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10.815.466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9.420.776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13.980.178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87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276.272.217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47,5%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384.608.107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48,4%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373.018.083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48,2%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449.133.173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43,4%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Junio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9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6021288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33435"/>
              </p:ext>
            </p:extLst>
          </p:nvPr>
        </p:nvGraphicFramePr>
        <p:xfrm>
          <a:off x="476242" y="1124744"/>
          <a:ext cx="8177214" cy="475421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51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REGION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ESTUDIOS PROPIOS DEL GIRO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OTROS GASTOS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ACTIVOS NO FINANCIEROS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DE CAPITAL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INVERSION EN OBRAS (EMPLEO)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TOTAL INVERSION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TARAPACA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50.500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368.170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1.344.187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2.589.057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14.440.242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18.792.156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ANTOFAGASTA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97.680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465.342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17.019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921.968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2.854.546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26.791.456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33.345.427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ATACAMA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1.036.919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260.104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866.736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15.622.750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17.786.509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COQUIMBO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3.025.278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398.085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592.519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10.627.939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14.822.822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VALPARAISO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2.048.327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4.557.540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2.605.458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21.149.231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30.518.113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O'HIGGINS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1.776.164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1.750.702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4.297.115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22.804.790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30.628.771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MAULE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3.160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3.279.565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3.861.210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8.219.949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20.249.040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35.612.924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BIO - BIO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2.258.880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396.399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1.105.311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12.274.851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39.835.654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56.274.081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ARAUCANIA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438.937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2.019.828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5.261.187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24.772.228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32.581.107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LAGOS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1.592.272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4.735.357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4.515.150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30.041.908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40.884.687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AYSEN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42.000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1.900.966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631.454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3.601.090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13.777.848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20.564.318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MAGALLANES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484.947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1.740.905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984.483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31.522.874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34.733.209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METROPOLITANA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334.171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6.033.853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7.869.509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3.501.965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30.808.224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48.919.526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RIOS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12.000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1.055.387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403.821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2.123.761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16.094.377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19.689.346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90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ARICA - PARINACOTA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724.268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800.008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433.541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11.876.055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13.980.178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86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539.511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26.489.275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811.503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32.001.904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54.721.408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330.414.616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449.133.174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868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FONDEMA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1.075.741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1.055.558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2.131.299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86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GENERAL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539.511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26.489.275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811.503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32.001.904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55.797.149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331.470.174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451.264.473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5219</TotalTime>
  <Words>2514</Words>
  <Application>Microsoft Office PowerPoint</Application>
  <PresentationFormat>Presentación en pantalla (4:3)</PresentationFormat>
  <Paragraphs>1231</Paragraphs>
  <Slides>14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30 de Junio 2018 – Montos Miles $</vt:lpstr>
      <vt:lpstr>Programa de Inversión Gobiernos Regionales Ejecución Presupuestaria al 30 de Junio de 2018</vt:lpstr>
      <vt:lpstr>Programa de Inversión Gobiernos Regionales Ejecución Presupuestaria Período 2006 - 2018 Mes de Junio</vt:lpstr>
      <vt:lpstr>Presentación de PowerPoint</vt:lpstr>
      <vt:lpstr>Programa de Inversión Gobiernos Regionales Ejecución Presupuestaria Comparativo Junio 2017 - 2018 Montos en Miles de $ de cada año</vt:lpstr>
      <vt:lpstr>Programa de Inversión Gobiernos Regionales Comparación Gasto Promedio respecto Junio 2018  (montos en M$ de 2018)</vt:lpstr>
      <vt:lpstr>Programa de Inversión Gobiernos Regionales Ejecución Presupuestaria por Tipo de Gasto Junio 2018 Montos en Miles de $</vt:lpstr>
      <vt:lpstr>Programa de Inversión Gobiernos Regionales Ejecución Presupuestaria por Tipo de Gasto Junio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124</cp:revision>
  <cp:lastPrinted>2018-07-25T19:05:12Z</cp:lastPrinted>
  <dcterms:created xsi:type="dcterms:W3CDTF">2010-11-27T19:44:20Z</dcterms:created>
  <dcterms:modified xsi:type="dcterms:W3CDTF">2018-07-25T19:22:49Z</dcterms:modified>
</cp:coreProperties>
</file>