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99" r:id="rId3"/>
    <p:sldId id="300" r:id="rId4"/>
    <p:sldId id="301" r:id="rId5"/>
    <p:sldId id="302" r:id="rId6"/>
    <p:sldId id="303" r:id="rId7"/>
    <p:sldId id="304" r:id="rId8"/>
    <p:sldId id="305" r:id="rId9"/>
    <p:sldId id="389" r:id="rId10"/>
    <p:sldId id="307" r:id="rId11"/>
    <p:sldId id="308" r:id="rId12"/>
    <p:sldId id="309" r:id="rId13"/>
    <p:sldId id="310" r:id="rId14"/>
    <p:sldId id="312" r:id="rId15"/>
    <p:sldId id="313" r:id="rId16"/>
    <p:sldId id="314" r:id="rId17"/>
    <p:sldId id="325" r:id="rId18"/>
    <p:sldId id="391" r:id="rId19"/>
    <p:sldId id="327" r:id="rId20"/>
    <p:sldId id="390" r:id="rId21"/>
    <p:sldId id="396" r:id="rId22"/>
    <p:sldId id="397" r:id="rId23"/>
    <p:sldId id="393" r:id="rId24"/>
    <p:sldId id="392" r:id="rId25"/>
    <p:sldId id="394" r:id="rId26"/>
    <p:sldId id="395" r:id="rId27"/>
    <p:sldId id="398" r:id="rId28"/>
    <p:sldId id="399" r:id="rId29"/>
    <p:sldId id="400" r:id="rId30"/>
    <p:sldId id="402" r:id="rId31"/>
    <p:sldId id="401" r:id="rId32"/>
    <p:sldId id="403" r:id="rId33"/>
    <p:sldId id="404" r:id="rId34"/>
    <p:sldId id="405" r:id="rId35"/>
    <p:sldId id="406" r:id="rId36"/>
    <p:sldId id="407" r:id="rId37"/>
    <p:sldId id="408" r:id="rId38"/>
    <p:sldId id="409" r:id="rId39"/>
    <p:sldId id="410"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6" y="-3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Subdere%20IV\SEMC\Curso\Pilotaje\Alto%20Hospicio\Resultados%20San%20Pedr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100" b="1" i="0" u="none" strike="noStrike" baseline="0">
                <a:solidFill>
                  <a:srgbClr val="000000"/>
                </a:solidFill>
                <a:latin typeface="Arial Narrow"/>
                <a:ea typeface="Arial Narrow"/>
                <a:cs typeface="Arial Narrow"/>
              </a:defRPr>
            </a:pPr>
            <a:r>
              <a:rPr lang="es-ES" sz="1400" dirty="0">
                <a:latin typeface="Tahoma" pitchFamily="34" charset="0"/>
                <a:cs typeface="Tahoma" pitchFamily="34" charset="0"/>
              </a:rPr>
              <a:t>Porcentaje de logro por </a:t>
            </a:r>
            <a:r>
              <a:rPr lang="es-ES" sz="1400" dirty="0" err="1">
                <a:latin typeface="Tahoma" pitchFamily="34" charset="0"/>
                <a:cs typeface="Tahoma" pitchFamily="34" charset="0"/>
              </a:rPr>
              <a:t>subcriterio</a:t>
            </a:r>
            <a:endParaRPr lang="es-ES" sz="1400" dirty="0">
              <a:latin typeface="Tahoma" pitchFamily="34" charset="0"/>
              <a:cs typeface="Tahoma" pitchFamily="34" charset="0"/>
            </a:endParaRPr>
          </a:p>
        </c:rich>
      </c:tx>
      <c:layout>
        <c:manualLayout>
          <c:xMode val="edge"/>
          <c:yMode val="edge"/>
          <c:x val="0.37422591692767138"/>
          <c:y val="2.9411764705882356E-2"/>
        </c:manualLayout>
      </c:layout>
      <c:spPr>
        <a:noFill/>
        <a:ln w="25400">
          <a:noFill/>
        </a:ln>
      </c:spPr>
    </c:title>
    <c:plotArea>
      <c:layout>
        <c:manualLayout>
          <c:layoutTarget val="inner"/>
          <c:xMode val="edge"/>
          <c:yMode val="edge"/>
          <c:x val="0.33581205445038342"/>
          <c:y val="0.1953781512605042"/>
          <c:w val="0.42007485778110698"/>
          <c:h val="0.71218487394958185"/>
        </c:manualLayout>
      </c:layout>
      <c:radarChart>
        <c:radarStyle val="filled"/>
        <c:ser>
          <c:idx val="0"/>
          <c:order val="0"/>
          <c:tx>
            <c:strRef>
              <c:f>resultados!$E$5</c:f>
              <c:strCache>
                <c:ptCount val="1"/>
                <c:pt idx="0">
                  <c:v>% logro</c:v>
                </c:pt>
              </c:strCache>
            </c:strRef>
          </c:tx>
          <c:spPr>
            <a:solidFill>
              <a:srgbClr val="9999FF"/>
            </a:solidFill>
            <a:ln w="12700">
              <a:solidFill>
                <a:srgbClr val="000000"/>
              </a:solidFill>
              <a:prstDash val="solid"/>
            </a:ln>
          </c:spPr>
          <c:cat>
            <c:strRef>
              <c:f>resultados!$B$6:$B$17</c:f>
              <c:strCache>
                <c:ptCount val="12"/>
                <c:pt idx="0">
                  <c:v>1. ESTRATEGIA</c:v>
                </c:pt>
                <c:pt idx="1">
                  <c:v>2. LIDERAZGO</c:v>
                </c:pt>
                <c:pt idx="2">
                  <c:v>3. COMPETENCIAS DE LAS PERSONAS </c:v>
                </c:pt>
                <c:pt idx="3">
                  <c:v>4. CAPACITACIÓN</c:v>
                </c:pt>
                <c:pt idx="4">
                  <c:v>5. BIENESTAR Y SEGURIDAD EN EL TRABAJO </c:v>
                </c:pt>
                <c:pt idx="5">
                  <c:v>6. INGRESOS MUNICIPALES</c:v>
                </c:pt>
                <c:pt idx="6">
                  <c:v>7. PRESUPUESTO MUNICIPAL</c:v>
                </c:pt>
                <c:pt idx="7">
                  <c:v>8. RECURSOS MATERIALES</c:v>
                </c:pt>
                <c:pt idx="8">
                  <c:v>9. SATISFACCIÓN DE USUARIOS Y USUARIAS </c:v>
                </c:pt>
                <c:pt idx="9">
                  <c:v>10. COMUNICACIÓN CON USUARIOS Y USUARIAS </c:v>
                </c:pt>
                <c:pt idx="10">
                  <c:v>11. PROCESOS DE PRESTACIÓN DE SERVICIOS MUNICIPALES</c:v>
                </c:pt>
                <c:pt idx="11">
                  <c:v>12. PROCESOS DE APOYO PARA LA PRESTACIÓN DE SERVICIOS MUNICIPALES</c:v>
                </c:pt>
              </c:strCache>
            </c:strRef>
          </c:cat>
          <c:val>
            <c:numRef>
              <c:f>resultados!$E$6:$E$17</c:f>
              <c:numCache>
                <c:formatCode>0%</c:formatCode>
                <c:ptCount val="12"/>
                <c:pt idx="0">
                  <c:v>0.41666666666666702</c:v>
                </c:pt>
                <c:pt idx="1">
                  <c:v>0.55555555555555569</c:v>
                </c:pt>
                <c:pt idx="2">
                  <c:v>0.26666666666666694</c:v>
                </c:pt>
                <c:pt idx="3">
                  <c:v>4.7619047619047665E-2</c:v>
                </c:pt>
                <c:pt idx="4">
                  <c:v>8.3333333333333412E-2</c:v>
                </c:pt>
                <c:pt idx="5">
                  <c:v>0.44444444444444475</c:v>
                </c:pt>
                <c:pt idx="6">
                  <c:v>0.4</c:v>
                </c:pt>
                <c:pt idx="7">
                  <c:v>0.33333333333333331</c:v>
                </c:pt>
                <c:pt idx="8">
                  <c:v>0.23333333333333348</c:v>
                </c:pt>
                <c:pt idx="9">
                  <c:v>0.26666666666666694</c:v>
                </c:pt>
                <c:pt idx="10">
                  <c:v>0.13333333333333341</c:v>
                </c:pt>
                <c:pt idx="11">
                  <c:v>0.44444444444444475</c:v>
                </c:pt>
              </c:numCache>
            </c:numRef>
          </c:val>
        </c:ser>
        <c:axId val="43151360"/>
        <c:axId val="43152896"/>
      </c:radarChart>
      <c:catAx>
        <c:axId val="43151360"/>
        <c:scaling>
          <c:orientation val="minMax"/>
        </c:scaling>
        <c:axPos val="b"/>
        <c:majorGridlines>
          <c:spPr>
            <a:ln w="3175">
              <a:solidFill>
                <a:srgbClr val="000000"/>
              </a:solidFill>
              <a:prstDash val="solid"/>
            </a:ln>
          </c:spPr>
        </c:majorGridlines>
        <c:numFmt formatCode="General" sourceLinked="1"/>
        <c:tickLblPos val="nextTo"/>
        <c:txPr>
          <a:bodyPr rot="0" vert="horz"/>
          <a:lstStyle/>
          <a:p>
            <a:pPr>
              <a:defRPr sz="800" b="0" i="0" u="none" strike="noStrike" baseline="0">
                <a:solidFill>
                  <a:srgbClr val="000000"/>
                </a:solidFill>
                <a:latin typeface="Arial Narrow"/>
                <a:ea typeface="Arial Narrow"/>
                <a:cs typeface="Arial Narrow"/>
              </a:defRPr>
            </a:pPr>
            <a:endParaRPr lang="es-ES"/>
          </a:p>
        </c:txPr>
        <c:crossAx val="43152896"/>
        <c:crosses val="autoZero"/>
        <c:lblAlgn val="ctr"/>
        <c:lblOffset val="100"/>
      </c:catAx>
      <c:valAx>
        <c:axId val="43152896"/>
        <c:scaling>
          <c:orientation val="minMax"/>
          <c:max val="1"/>
        </c:scaling>
        <c:axPos val="l"/>
        <c:majorGridlines>
          <c:spPr>
            <a:ln w="3175">
              <a:solidFill>
                <a:srgbClr val="969696"/>
              </a:solidFill>
              <a:prstDash val="sysDash"/>
            </a:ln>
          </c:spPr>
        </c:majorGridlines>
        <c:numFmt formatCode="0%" sourceLinked="1"/>
        <c:majorTickMark val="cross"/>
        <c:tickLblPos val="nextTo"/>
        <c:spPr>
          <a:ln w="3175">
            <a:solidFill>
              <a:srgbClr val="000000"/>
            </a:solidFill>
            <a:prstDash val="solid"/>
          </a:ln>
        </c:spPr>
        <c:txPr>
          <a:bodyPr rot="0" vert="horz"/>
          <a:lstStyle/>
          <a:p>
            <a:pPr>
              <a:defRPr sz="900" b="0" i="0" u="none" strike="noStrike" baseline="0">
                <a:solidFill>
                  <a:srgbClr val="000000"/>
                </a:solidFill>
                <a:latin typeface="Arial Narrow"/>
                <a:ea typeface="Arial Narrow"/>
                <a:cs typeface="Arial Narrow"/>
              </a:defRPr>
            </a:pPr>
            <a:endParaRPr lang="es-ES"/>
          </a:p>
        </c:txPr>
        <c:crossAx val="43151360"/>
        <c:crosses val="autoZero"/>
        <c:crossBetween val="between"/>
      </c:valAx>
      <c:spPr>
        <a:noFill/>
        <a:ln w="25400">
          <a:noFill/>
        </a:ln>
      </c:spPr>
    </c:plotArea>
    <c:plotVisOnly val="1"/>
    <c:dispBlanksAs val="gap"/>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Narrow"/>
          <a:ea typeface="Arial Narrow"/>
          <a:cs typeface="Arial Narrow"/>
        </a:defRPr>
      </a:pPr>
      <a:endParaRPr lang="es-E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5E56F-6204-48E2-BB40-F595E509B2F6}" type="datetimeFigureOut">
              <a:rPr lang="es-ES" smtClean="0"/>
              <a:pPr/>
              <a:t>05/10/2011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8B5E7-47CE-4991-9953-7A3A8A458B3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lvl1pPr>
              <a:defRPr/>
            </a:lvl1pPr>
          </a:lstStyle>
          <a:p>
            <a:r>
              <a:rPr lang="es-ES" dirty="0" smtClean="0"/>
              <a:t>4 y 5 de mayo de 2011</a:t>
            </a:r>
            <a:endParaRPr lang="es-ES" dirty="0"/>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4CCDE4-C547-46E5-964F-21C87A62B9D5}" type="slidenum">
              <a:rPr lang="es-ES" smtClean="0"/>
              <a:pPr/>
              <a:t>‹Nº›</a:t>
            </a:fld>
            <a:endParaRPr lang="es-ES"/>
          </a:p>
        </p:txBody>
      </p:sp>
      <p:pic>
        <p:nvPicPr>
          <p:cNvPr id="1026" name="Picture 2" descr="Subdere - Logo"/>
          <p:cNvPicPr>
            <a:picLocks noChangeAspect="1" noChangeArrowheads="1"/>
          </p:cNvPicPr>
          <p:nvPr userDrawn="1"/>
        </p:nvPicPr>
        <p:blipFill>
          <a:blip r:embed="rId2"/>
          <a:srcRect/>
          <a:stretch>
            <a:fillRect/>
          </a:stretch>
        </p:blipFill>
        <p:spPr bwMode="auto">
          <a:xfrm>
            <a:off x="179512" y="116632"/>
            <a:ext cx="1728192" cy="1575255"/>
          </a:xfrm>
          <a:prstGeom prst="rect">
            <a:avLst/>
          </a:prstGeom>
          <a:noFill/>
          <a:ln w="9525">
            <a:noFill/>
            <a:miter lim="800000"/>
            <a:headEnd/>
            <a:tailEnd/>
          </a:ln>
        </p:spPr>
      </p:pic>
      <p:pic>
        <p:nvPicPr>
          <p:cNvPr id="1027" name="Picture 3"/>
          <p:cNvPicPr>
            <a:picLocks noChangeAspect="1" noChangeArrowheads="1"/>
          </p:cNvPicPr>
          <p:nvPr userDrawn="1"/>
        </p:nvPicPr>
        <p:blipFill>
          <a:blip r:embed="rId3" cstate="print"/>
          <a:srcRect/>
          <a:stretch>
            <a:fillRect/>
          </a:stretch>
        </p:blipFill>
        <p:spPr bwMode="auto">
          <a:xfrm>
            <a:off x="6920527" y="260648"/>
            <a:ext cx="1930629" cy="1512168"/>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p:cSld name="2_Diapositiva de título">
    <p:spTree>
      <p:nvGrpSpPr>
        <p:cNvPr id="1" name=""/>
        <p:cNvGrpSpPr/>
        <p:nvPr/>
      </p:nvGrpSpPr>
      <p:grpSpPr>
        <a:xfrm>
          <a:off x="0" y="0"/>
          <a:ext cx="0" cy="0"/>
          <a:chOff x="0" y="0"/>
          <a:chExt cx="0" cy="0"/>
        </a:xfrm>
      </p:grpSpPr>
      <p:sp>
        <p:nvSpPr>
          <p:cNvPr id="393223" name="Rectangle 7"/>
          <p:cNvSpPr>
            <a:spLocks noGrp="1" noChangeArrowheads="1"/>
          </p:cNvSpPr>
          <p:nvPr>
            <p:ph type="ctrTitle"/>
          </p:nvPr>
        </p:nvSpPr>
        <p:spPr>
          <a:xfrm>
            <a:off x="685800" y="2130425"/>
            <a:ext cx="7772400" cy="1470025"/>
          </a:xfrm>
        </p:spPr>
        <p:txBody>
          <a:bodyPr/>
          <a:lstStyle>
            <a:lvl1pPr>
              <a:defRPr sz="3600"/>
            </a:lvl1pPr>
          </a:lstStyle>
          <a:p>
            <a:r>
              <a:rPr lang="es-ES"/>
              <a:t>Haga clic para cambiar el estilo de título	</a:t>
            </a:r>
          </a:p>
        </p:txBody>
      </p:sp>
      <p:pic>
        <p:nvPicPr>
          <p:cNvPr id="6" name="Picture 2" descr="Subdere - Logo"/>
          <p:cNvPicPr>
            <a:picLocks noChangeAspect="1" noChangeArrowheads="1"/>
          </p:cNvPicPr>
          <p:nvPr userDrawn="1"/>
        </p:nvPicPr>
        <p:blipFill>
          <a:blip r:embed="rId2" cstate="print"/>
          <a:srcRect/>
          <a:stretch>
            <a:fillRect/>
          </a:stretch>
        </p:blipFill>
        <p:spPr bwMode="auto">
          <a:xfrm>
            <a:off x="0" y="5949280"/>
            <a:ext cx="996945" cy="908720"/>
          </a:xfrm>
          <a:prstGeom prst="rect">
            <a:avLst/>
          </a:prstGeom>
          <a:noFill/>
          <a:ln w="9525">
            <a:noFill/>
            <a:miter lim="800000"/>
            <a:headEnd/>
            <a:tailEnd/>
          </a:ln>
        </p:spPr>
      </p:pic>
      <p:pic>
        <p:nvPicPr>
          <p:cNvPr id="7" name="Picture 3"/>
          <p:cNvPicPr>
            <a:picLocks noChangeAspect="1" noChangeArrowheads="1"/>
          </p:cNvPicPr>
          <p:nvPr userDrawn="1"/>
        </p:nvPicPr>
        <p:blipFill>
          <a:blip r:embed="rId3" cstate="print"/>
          <a:srcRect/>
          <a:stretch>
            <a:fillRect/>
          </a:stretch>
        </p:blipFill>
        <p:spPr bwMode="auto">
          <a:xfrm>
            <a:off x="1043608" y="5949280"/>
            <a:ext cx="1160190" cy="908720"/>
          </a:xfrm>
          <a:prstGeom prst="rect">
            <a:avLst/>
          </a:prstGeom>
          <a:noFill/>
        </p:spPr>
      </p:pic>
      <p:sp>
        <p:nvSpPr>
          <p:cNvPr id="8" name="7 Redondear rectángulo de esquina diagonal"/>
          <p:cNvSpPr/>
          <p:nvPr userDrawn="1"/>
        </p:nvSpPr>
        <p:spPr>
          <a:xfrm>
            <a:off x="2627784" y="6525344"/>
            <a:ext cx="6732240" cy="144016"/>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dondear rectángulo de esquina diagonal"/>
          <p:cNvSpPr/>
          <p:nvPr userDrawn="1"/>
        </p:nvSpPr>
        <p:spPr>
          <a:xfrm>
            <a:off x="2411760" y="6713984"/>
            <a:ext cx="6732240" cy="144016"/>
          </a:xfrm>
          <a:prstGeom prst="round2DiagRect">
            <a:avLst/>
          </a:prstGeom>
          <a:solidFill>
            <a:srgbClr val="EA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5D34BF-BD33-4B46-93FE-4597B892F38E}" type="datetimeFigureOut">
              <a:rPr lang="es-ES" smtClean="0"/>
              <a:pPr/>
              <a:t>05/10/2011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6460BF3-982B-49F8-95B8-744BA2A1023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D34BF-BD33-4B46-93FE-4597B892F38E}" type="datetimeFigureOut">
              <a:rPr lang="es-ES" smtClean="0"/>
              <a:pPr/>
              <a:t>05/10/2011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60BF3-982B-49F8-95B8-744BA2A1023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3.xml"/><Relationship Id="rId4" Type="http://schemas.openxmlformats.org/officeDocument/2006/relationships/image" Target="../media/image2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3" Type="http://schemas.microsoft.com/office/2007/relationships/hdphoto" Target="NULL"/><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1475656" y="3789040"/>
            <a:ext cx="6400800" cy="1752600"/>
          </a:xfrm>
          <a:prstGeom prst="rect">
            <a:avLst/>
          </a:prstGeom>
        </p:spPr>
        <p:txBody>
          <a:bodyPr>
            <a:normAutofit/>
          </a:bodyPr>
          <a:lstStyle>
            <a:lvl1pPr marL="0" indent="0" algn="ctr">
              <a:buNone/>
              <a:defRPr sz="1600" b="1">
                <a:solidFill>
                  <a:schemeClr val="tx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6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rPr>
              <a:t>Formación para Funcionarios y Funcionarias Municipales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dirty="0" smtClean="0"/>
              <a:t>Diseño e Implementación de Planes de Mejora</a:t>
            </a:r>
            <a:endParaRPr kumimoji="0" lang="es-ES" sz="1600" b="1" i="0" u="none" strike="noStrike" kern="1200" cap="none" spc="0" normalizeH="0" baseline="0" noProof="0" dirty="0" smtClean="0">
              <a:ln>
                <a:noFill/>
              </a:ln>
              <a:solidFill>
                <a:schemeClr val="tx1"/>
              </a:solidFill>
              <a:effectLst/>
              <a:uLnTx/>
              <a:uFillTx/>
              <a:latin typeface="Tahoma" pitchFamily="34" charset="0"/>
              <a:ea typeface="+mn-ea"/>
              <a:cs typeface="Tahoma" pitchFamily="34" charset="0"/>
            </a:endParaRPr>
          </a:p>
        </p:txBody>
      </p:sp>
      <p:sp>
        <p:nvSpPr>
          <p:cNvPr id="5" name="1 Título"/>
          <p:cNvSpPr txBox="1">
            <a:spLocks/>
          </p:cNvSpPr>
          <p:nvPr/>
        </p:nvSpPr>
        <p:spPr>
          <a:xfrm>
            <a:off x="827584" y="2276872"/>
            <a:ext cx="7772400" cy="1470025"/>
          </a:xfrm>
          <a:prstGeom prst="rect">
            <a:avLst/>
          </a:prstGeom>
        </p:spPr>
        <p:txBody>
          <a:bodyPr>
            <a:normAutofit/>
          </a:bodyPr>
          <a:lstStyle>
            <a:lvl1pPr>
              <a:defRPr sz="2800" b="1" baseline="0">
                <a:latin typeface="Tahoma" pitchFamily="34" charset="0"/>
                <a:cs typeface="Tahom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rPr>
              <a:t>Programa de Mejoramiento Progresivo de la Gestión Municipal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1403648" y="476672"/>
            <a:ext cx="6696075" cy="633412"/>
          </a:xfrm>
        </p:spPr>
        <p:txBody>
          <a:bodyPr>
            <a:normAutofit fontScale="90000"/>
          </a:bodyPr>
          <a:lstStyle/>
          <a:p>
            <a:r>
              <a:rPr lang="es-ES" sz="2800" b="1" dirty="0" smtClean="0">
                <a:latin typeface="Tahoma" pitchFamily="34" charset="0"/>
                <a:ea typeface="ＭＳ Ｐゴシック" charset="-128"/>
                <a:cs typeface="Tahoma" pitchFamily="34" charset="0"/>
              </a:rPr>
              <a:t>Características de un Plan de Mejoras</a:t>
            </a:r>
          </a:p>
        </p:txBody>
      </p:sp>
      <p:sp>
        <p:nvSpPr>
          <p:cNvPr id="15362" name="Rectangle 3"/>
          <p:cNvSpPr>
            <a:spLocks noGrp="1" noChangeArrowheads="1"/>
          </p:cNvSpPr>
          <p:nvPr>
            <p:ph type="body" idx="4294967295"/>
          </p:nvPr>
        </p:nvSpPr>
        <p:spPr>
          <a:xfrm>
            <a:off x="683568" y="1484784"/>
            <a:ext cx="7772400" cy="3168650"/>
          </a:xfrm>
        </p:spPr>
        <p:txBody>
          <a:bodyPr>
            <a:noAutofit/>
          </a:bodyPr>
          <a:lstStyle/>
          <a:p>
            <a:pPr algn="just">
              <a:spcBef>
                <a:spcPct val="0"/>
              </a:spcBef>
              <a:buNone/>
            </a:pPr>
            <a:r>
              <a:rPr lang="es-ES" sz="2400" dirty="0" smtClean="0">
                <a:latin typeface="Tahoma" pitchFamily="34" charset="0"/>
                <a:ea typeface="ＭＳ Ｐゴシック" charset="-128"/>
                <a:cs typeface="Tahoma" pitchFamily="34" charset="0"/>
              </a:rPr>
              <a:t>	Es un instrumento que orienta el mejoramiento continuo, identificando la magnitud y el sentido de los cambios.</a:t>
            </a:r>
          </a:p>
          <a:p>
            <a:pPr algn="just">
              <a:spcBef>
                <a:spcPct val="0"/>
              </a:spcBef>
              <a:buFontTx/>
              <a:buChar char="•"/>
            </a:pPr>
            <a:endParaRPr lang="es-ES" sz="2400" dirty="0" smtClean="0">
              <a:latin typeface="Tahoma" pitchFamily="34" charset="0"/>
              <a:ea typeface="ＭＳ Ｐゴシック" charset="-128"/>
              <a:cs typeface="Tahoma" pitchFamily="34" charset="0"/>
            </a:endParaRPr>
          </a:p>
          <a:p>
            <a:pPr algn="just">
              <a:spcBef>
                <a:spcPct val="0"/>
              </a:spcBef>
              <a:buNone/>
            </a:pPr>
            <a:r>
              <a:rPr lang="es-ES" sz="2400" dirty="0" smtClean="0">
                <a:latin typeface="Tahoma" pitchFamily="34" charset="0"/>
                <a:ea typeface="ＭＳ Ｐゴシック" charset="-128"/>
                <a:cs typeface="Tahoma" pitchFamily="34" charset="0"/>
              </a:rPr>
              <a:t>	Es un instrumento articulador de todas  las acciones prioritarias que el municipio debe emprender, para mejorar aquellas prácticas que tendrán mayor impacto en los procesos y resultados de su gestión.</a:t>
            </a:r>
          </a:p>
        </p:txBody>
      </p:sp>
      <p:pic>
        <p:nvPicPr>
          <p:cNvPr id="15363" name="Picture 6" descr="http://4.bp.blogspot.com/_LOGfHw-iTNY/Sw3H5Mk8SyI/AAAAAAAAAHI/0_Q7suXZP7Q/s1600/PLAN+MEJORA.jpg"/>
          <p:cNvPicPr>
            <a:picLocks noChangeAspect="1" noChangeArrowheads="1"/>
          </p:cNvPicPr>
          <p:nvPr/>
        </p:nvPicPr>
        <p:blipFill>
          <a:blip r:embed="rId2"/>
          <a:srcRect/>
          <a:stretch>
            <a:fillRect/>
          </a:stretch>
        </p:blipFill>
        <p:spPr bwMode="auto">
          <a:xfrm>
            <a:off x="3635896" y="4509120"/>
            <a:ext cx="1943100" cy="1943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4294967295"/>
          </p:nvPr>
        </p:nvSpPr>
        <p:spPr>
          <a:xfrm>
            <a:off x="683568" y="692696"/>
            <a:ext cx="7772400" cy="3455987"/>
          </a:xfrm>
        </p:spPr>
        <p:txBody>
          <a:bodyPr>
            <a:normAutofit/>
          </a:bodyPr>
          <a:lstStyle/>
          <a:p>
            <a:pPr algn="just">
              <a:spcBef>
                <a:spcPct val="0"/>
              </a:spcBef>
              <a:buNone/>
            </a:pPr>
            <a:r>
              <a:rPr lang="es-ES" sz="2400" dirty="0" smtClean="0">
                <a:latin typeface="Tahoma" pitchFamily="34" charset="0"/>
                <a:ea typeface="ＭＳ Ｐゴシック" charset="-128"/>
                <a:cs typeface="Tahoma" pitchFamily="34" charset="0"/>
              </a:rPr>
              <a:t>	Es un instrumento dinámico, que permite revisar las estrategias que se implementan en la organización, evaluando su efectividad y, por lo tanto, verificando si se han alcanzado los objetivos para los cuales fueron diseñados. </a:t>
            </a:r>
          </a:p>
          <a:p>
            <a:pPr algn="just">
              <a:spcBef>
                <a:spcPct val="0"/>
              </a:spcBef>
              <a:buFontTx/>
              <a:buChar char="•"/>
            </a:pPr>
            <a:endParaRPr lang="es-ES" sz="2400" dirty="0" smtClean="0">
              <a:latin typeface="Tahoma" pitchFamily="34" charset="0"/>
              <a:ea typeface="ＭＳ Ｐゴシック" charset="-128"/>
              <a:cs typeface="Tahoma" pitchFamily="34" charset="0"/>
            </a:endParaRPr>
          </a:p>
          <a:p>
            <a:pPr algn="just">
              <a:spcBef>
                <a:spcPct val="0"/>
              </a:spcBef>
              <a:buNone/>
            </a:pPr>
            <a:r>
              <a:rPr lang="es-ES" sz="2400" dirty="0" smtClean="0">
                <a:latin typeface="Tahoma" pitchFamily="34" charset="0"/>
                <a:ea typeface="ＭＳ Ｐゴシック" charset="-128"/>
                <a:cs typeface="Tahoma" pitchFamily="34" charset="0"/>
              </a:rPr>
              <a:t>	Al igual que en el caso de la aplicación de la Guía de Autoevaluación, el Plan de Mejoras también es un instrumento de aprendizaje institucional.</a:t>
            </a:r>
          </a:p>
        </p:txBody>
      </p:sp>
      <p:pic>
        <p:nvPicPr>
          <p:cNvPr id="16386" name="Picture 6" descr="http://www.gestioncompetencias.com/wp-content/uploads/2009/05/red-de-contactos.jpg"/>
          <p:cNvPicPr>
            <a:picLocks noChangeAspect="1" noChangeArrowheads="1"/>
          </p:cNvPicPr>
          <p:nvPr/>
        </p:nvPicPr>
        <p:blipFill>
          <a:blip r:embed="rId2"/>
          <a:srcRect/>
          <a:stretch>
            <a:fillRect/>
          </a:stretch>
        </p:blipFill>
        <p:spPr bwMode="auto">
          <a:xfrm>
            <a:off x="3059832" y="4221088"/>
            <a:ext cx="2663825"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4294967295"/>
          </p:nvPr>
        </p:nvSpPr>
        <p:spPr>
          <a:xfrm>
            <a:off x="755576" y="620688"/>
            <a:ext cx="7772400" cy="3889375"/>
          </a:xfrm>
        </p:spPr>
        <p:txBody>
          <a:bodyPr>
            <a:normAutofit/>
          </a:bodyPr>
          <a:lstStyle/>
          <a:p>
            <a:pPr algn="just">
              <a:spcBef>
                <a:spcPct val="0"/>
              </a:spcBef>
              <a:buNone/>
            </a:pPr>
            <a:r>
              <a:rPr lang="es-ES" sz="2400" dirty="0" smtClean="0">
                <a:latin typeface="Tahoma" pitchFamily="34" charset="0"/>
                <a:ea typeface="ＭＳ Ｐゴシック" charset="-128"/>
                <a:cs typeface="Tahoma" pitchFamily="34" charset="0"/>
              </a:rPr>
              <a:t>	Permite alinear los focos estratégicos que tiene el municipio, los resultados de la autoevaluación y las acciones de mejoramiento a ejecutar.</a:t>
            </a:r>
          </a:p>
          <a:p>
            <a:pPr algn="just">
              <a:spcBef>
                <a:spcPct val="0"/>
              </a:spcBef>
              <a:buNone/>
            </a:pPr>
            <a:r>
              <a:rPr lang="es-ES" sz="2400" dirty="0" smtClean="0">
                <a:latin typeface="Tahoma" pitchFamily="34" charset="0"/>
                <a:ea typeface="ＭＳ Ｐゴシック" charset="-128"/>
                <a:cs typeface="Tahoma" pitchFamily="34" charset="0"/>
              </a:rPr>
              <a:t> </a:t>
            </a:r>
          </a:p>
          <a:p>
            <a:pPr algn="just">
              <a:spcBef>
                <a:spcPct val="0"/>
              </a:spcBef>
              <a:buNone/>
            </a:pPr>
            <a:r>
              <a:rPr lang="es-ES" sz="2400" dirty="0" smtClean="0">
                <a:latin typeface="Tahoma" pitchFamily="34" charset="0"/>
                <a:ea typeface="ＭＳ Ｐゴシック" charset="-128"/>
                <a:cs typeface="Tahoma" pitchFamily="34" charset="0"/>
              </a:rPr>
              <a:t>	En su diseño general se deben explicitar objetivos, procedimientos y acciones previstas, se deben identificar los responsables de su ejecución, los recursos y apoyos necesarios, definiendo plazos para su cumplimiento e indicadores para el seguimiento permanente.</a:t>
            </a:r>
          </a:p>
        </p:txBody>
      </p:sp>
      <p:pic>
        <p:nvPicPr>
          <p:cNvPr id="22530" name="Picture 2" descr="C:\Documents and Settings\ext.idm\Configuración local\Archivos temporales de Internet\Content.IE5\7IDPXU93\MC900287002[1].wmf"/>
          <p:cNvPicPr>
            <a:picLocks noChangeAspect="1" noChangeArrowheads="1"/>
          </p:cNvPicPr>
          <p:nvPr/>
        </p:nvPicPr>
        <p:blipFill>
          <a:blip r:embed="rId2"/>
          <a:srcRect/>
          <a:stretch>
            <a:fillRect/>
          </a:stretch>
        </p:blipFill>
        <p:spPr bwMode="auto">
          <a:xfrm>
            <a:off x="3707904" y="4293096"/>
            <a:ext cx="2016224" cy="194479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ctrTitle"/>
          </p:nvPr>
        </p:nvSpPr>
        <p:spPr>
          <a:xfrm>
            <a:off x="1403648" y="260648"/>
            <a:ext cx="6696075" cy="633412"/>
          </a:xfrm>
        </p:spPr>
        <p:txBody>
          <a:bodyPr>
            <a:normAutofit fontScale="90000"/>
          </a:bodyPr>
          <a:lstStyle/>
          <a:p>
            <a:r>
              <a:rPr lang="es-ES" sz="2800" b="1" dirty="0" smtClean="0">
                <a:latin typeface="Tahoma" pitchFamily="34" charset="0"/>
                <a:ea typeface="ＭＳ Ｐゴシック" charset="-128"/>
                <a:cs typeface="Tahoma" pitchFamily="34" charset="0"/>
              </a:rPr>
              <a:t>Características de un Plan de Mejoras</a:t>
            </a:r>
          </a:p>
        </p:txBody>
      </p:sp>
      <p:sp>
        <p:nvSpPr>
          <p:cNvPr id="18434" name="Rectangle 4"/>
          <p:cNvSpPr>
            <a:spLocks noGrp="1" noChangeArrowheads="1"/>
          </p:cNvSpPr>
          <p:nvPr>
            <p:ph type="body" idx="4294967295"/>
          </p:nvPr>
        </p:nvSpPr>
        <p:spPr>
          <a:xfrm>
            <a:off x="251520" y="1340768"/>
            <a:ext cx="4894263" cy="3527425"/>
          </a:xfrm>
        </p:spPr>
        <p:txBody>
          <a:bodyPr>
            <a:normAutofit/>
          </a:bodyPr>
          <a:lstStyle/>
          <a:p>
            <a:pPr algn="just">
              <a:buNone/>
            </a:pPr>
            <a:r>
              <a:rPr lang="es-ES" dirty="0" smtClean="0">
                <a:latin typeface="Arial" pitchFamily="34" charset="0"/>
                <a:ea typeface="ＭＳ Ｐゴシック" charset="-128"/>
              </a:rPr>
              <a:t>	</a:t>
            </a:r>
            <a:r>
              <a:rPr lang="es-ES" sz="2400" dirty="0" smtClean="0">
                <a:latin typeface="Tahoma" pitchFamily="34" charset="0"/>
                <a:ea typeface="ＭＳ Ｐゴシック" charset="-128"/>
                <a:cs typeface="Tahoma" pitchFamily="34" charset="0"/>
              </a:rPr>
              <a:t>Tanto en su diseño como en la ejecución y seguimiento, se deben considerar a los diferentes actores del municipio, es decir, con una orientación participativa y asociado a un liderazgo efectivo por parte del alcalde o alcaldesa, Directivos y funcionarios.</a:t>
            </a:r>
          </a:p>
        </p:txBody>
      </p:sp>
      <p:pic>
        <p:nvPicPr>
          <p:cNvPr id="18435" name="Picture 6" descr="http://www.yourbubbles.com/remo/img/remo.jpg"/>
          <p:cNvPicPr>
            <a:picLocks noChangeAspect="1" noChangeArrowheads="1"/>
          </p:cNvPicPr>
          <p:nvPr/>
        </p:nvPicPr>
        <p:blipFill>
          <a:blip r:embed="rId2"/>
          <a:srcRect/>
          <a:stretch>
            <a:fillRect/>
          </a:stretch>
        </p:blipFill>
        <p:spPr bwMode="auto">
          <a:xfrm>
            <a:off x="5652120" y="1484784"/>
            <a:ext cx="24955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a:xfrm>
            <a:off x="1547664" y="476672"/>
            <a:ext cx="6624638" cy="633413"/>
          </a:xfrm>
        </p:spPr>
        <p:txBody>
          <a:bodyPr>
            <a:normAutofit fontScale="90000"/>
          </a:bodyPr>
          <a:lstStyle/>
          <a:p>
            <a:r>
              <a:rPr lang="es-ES" sz="2800" b="1" dirty="0" smtClean="0">
                <a:latin typeface="Tahoma" pitchFamily="34" charset="0"/>
                <a:ea typeface="ＭＳ Ｐゴシック" charset="-128"/>
                <a:cs typeface="Tahoma" pitchFamily="34" charset="0"/>
              </a:rPr>
              <a:t>Componentes de un Plan de Mejoras</a:t>
            </a:r>
          </a:p>
        </p:txBody>
      </p:sp>
      <p:sp>
        <p:nvSpPr>
          <p:cNvPr id="20482" name="Rectangle 3"/>
          <p:cNvSpPr>
            <a:spLocks noGrp="1" noChangeArrowheads="1"/>
          </p:cNvSpPr>
          <p:nvPr>
            <p:ph type="body" idx="4294967295"/>
          </p:nvPr>
        </p:nvSpPr>
        <p:spPr>
          <a:xfrm>
            <a:off x="899592" y="1484784"/>
            <a:ext cx="7272808" cy="4464050"/>
          </a:xfrm>
        </p:spPr>
        <p:txBody>
          <a:bodyPr>
            <a:normAutofit/>
          </a:bodyPr>
          <a:lstStyle/>
          <a:p>
            <a:pPr marL="177800" indent="-177800">
              <a:lnSpc>
                <a:spcPct val="150000"/>
              </a:lnSpc>
              <a:buFontTx/>
              <a:buChar char="•"/>
            </a:pPr>
            <a:r>
              <a:rPr lang="es-ES" sz="2400" b="1" dirty="0" smtClean="0">
                <a:latin typeface="Tahoma" pitchFamily="34" charset="0"/>
                <a:ea typeface="ＭＳ Ｐゴシック" charset="-128"/>
                <a:cs typeface="Tahoma" pitchFamily="34" charset="0"/>
              </a:rPr>
              <a:t>Foco Estratégico</a:t>
            </a:r>
          </a:p>
          <a:p>
            <a:pPr marL="177800" indent="-177800">
              <a:lnSpc>
                <a:spcPct val="150000"/>
              </a:lnSpc>
              <a:buFontTx/>
              <a:buChar char="•"/>
            </a:pPr>
            <a:r>
              <a:rPr lang="es-ES" sz="2400" b="1" dirty="0" smtClean="0">
                <a:latin typeface="Tahoma" pitchFamily="34" charset="0"/>
                <a:ea typeface="ＭＳ Ｐゴシック" charset="-128"/>
                <a:cs typeface="Tahoma" pitchFamily="34" charset="0"/>
              </a:rPr>
              <a:t>Acciones de Mejora Inmediata (AMI)</a:t>
            </a:r>
          </a:p>
          <a:p>
            <a:pPr marL="177800" indent="-177800">
              <a:lnSpc>
                <a:spcPct val="150000"/>
              </a:lnSpc>
              <a:buFontTx/>
              <a:buChar char="•"/>
            </a:pPr>
            <a:r>
              <a:rPr lang="es-ES" sz="2400" b="1" dirty="0" smtClean="0">
                <a:latin typeface="Tahoma" pitchFamily="34" charset="0"/>
                <a:ea typeface="ＭＳ Ｐゴシック" charset="-128"/>
                <a:cs typeface="Tahoma" pitchFamily="34" charset="0"/>
              </a:rPr>
              <a:t>Áreas de Mejora</a:t>
            </a:r>
          </a:p>
          <a:p>
            <a:pPr marL="177800" indent="-177800">
              <a:lnSpc>
                <a:spcPct val="150000"/>
              </a:lnSpc>
              <a:buFontTx/>
              <a:buChar char="•"/>
            </a:pPr>
            <a:r>
              <a:rPr lang="es-ES" sz="2400" b="1" dirty="0" smtClean="0">
                <a:latin typeface="Tahoma" pitchFamily="34" charset="0"/>
                <a:ea typeface="ＭＳ Ｐゴシック" charset="-128"/>
                <a:cs typeface="Tahoma" pitchFamily="34" charset="0"/>
              </a:rPr>
              <a:t>Herramientas de Gestión</a:t>
            </a:r>
            <a:endParaRPr lang="es-ES" sz="2400" b="1" dirty="0" smtClean="0">
              <a:latin typeface="Tahoma" pitchFamily="34" charset="0"/>
              <a:ea typeface="ＭＳ Ｐゴシック" charset="-128"/>
              <a:cs typeface="Tahoma" pitchFamily="34" charset="0"/>
            </a:endParaRPr>
          </a:p>
          <a:p>
            <a:pPr marL="177800" indent="-177800">
              <a:lnSpc>
                <a:spcPct val="150000"/>
              </a:lnSpc>
              <a:buFontTx/>
              <a:buChar char="•"/>
            </a:pPr>
            <a:r>
              <a:rPr lang="es-ES" sz="2400" b="1" dirty="0" smtClean="0">
                <a:latin typeface="Tahoma" pitchFamily="34" charset="0"/>
                <a:ea typeface="ＭＳ Ｐゴシック" charset="-128"/>
                <a:cs typeface="Tahoma" pitchFamily="34" charset="0"/>
              </a:rPr>
              <a:t>Líneas de Acción</a:t>
            </a:r>
          </a:p>
          <a:p>
            <a:pPr marL="177800" indent="-177800">
              <a:lnSpc>
                <a:spcPct val="150000"/>
              </a:lnSpc>
              <a:buFontTx/>
              <a:buChar char="•"/>
            </a:pPr>
            <a:r>
              <a:rPr lang="es-ES" sz="2400" b="1" dirty="0" smtClean="0">
                <a:latin typeface="Tahoma" pitchFamily="34" charset="0"/>
                <a:ea typeface="ＭＳ Ｐゴシック" charset="-128"/>
                <a:cs typeface="Tahoma" pitchFamily="34" charset="0"/>
              </a:rPr>
              <a:t>Sistema de Seguimiento y Apoyo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3 CuadroTexto"/>
          <p:cNvSpPr txBox="1">
            <a:spLocks noChangeArrowheads="1"/>
          </p:cNvSpPr>
          <p:nvPr/>
        </p:nvSpPr>
        <p:spPr bwMode="auto">
          <a:xfrm>
            <a:off x="3206750" y="333375"/>
            <a:ext cx="2401619" cy="523220"/>
          </a:xfrm>
          <a:prstGeom prst="rect">
            <a:avLst/>
          </a:prstGeom>
          <a:noFill/>
          <a:ln w="9525">
            <a:noFill/>
            <a:miter lim="800000"/>
            <a:headEnd/>
            <a:tailEnd/>
          </a:ln>
        </p:spPr>
        <p:txBody>
          <a:bodyPr wrap="none">
            <a:spAutoFit/>
          </a:bodyPr>
          <a:lstStyle/>
          <a:p>
            <a:pPr algn="l" rtl="0" fontAlgn="base">
              <a:spcBef>
                <a:spcPct val="0"/>
              </a:spcBef>
              <a:spcAft>
                <a:spcPct val="0"/>
              </a:spcAft>
            </a:pPr>
            <a:r>
              <a:rPr lang="es-ES" sz="2800" b="1" kern="1200" dirty="0">
                <a:solidFill>
                  <a:srgbClr val="000000"/>
                </a:solidFill>
                <a:latin typeface="Tahoma" pitchFamily="34" charset="0"/>
                <a:ea typeface="ＭＳ Ｐゴシック" charset="-128"/>
                <a:cs typeface="Tahoma" pitchFamily="34" charset="0"/>
              </a:rPr>
              <a:t>Definiciones</a:t>
            </a:r>
          </a:p>
        </p:txBody>
      </p:sp>
      <p:sp>
        <p:nvSpPr>
          <p:cNvPr id="21506" name="Rectangle 3"/>
          <p:cNvSpPr txBox="1">
            <a:spLocks noChangeArrowheads="1"/>
          </p:cNvSpPr>
          <p:nvPr/>
        </p:nvSpPr>
        <p:spPr bwMode="auto">
          <a:xfrm>
            <a:off x="683568" y="1412776"/>
            <a:ext cx="7775575" cy="4391025"/>
          </a:xfrm>
          <a:prstGeom prst="rect">
            <a:avLst/>
          </a:prstGeom>
          <a:noFill/>
          <a:ln w="9525">
            <a:noFill/>
            <a:miter lim="800000"/>
            <a:headEnd/>
            <a:tailEnd/>
          </a:ln>
        </p:spPr>
        <p:txBody>
          <a:bodyPr/>
          <a:lstStyle/>
          <a:p>
            <a:pPr algn="just" rtl="0" eaLnBrk="0" fontAlgn="base" hangingPunct="0">
              <a:spcBef>
                <a:spcPct val="20000"/>
              </a:spcBef>
              <a:spcAft>
                <a:spcPct val="0"/>
              </a:spcAft>
            </a:pPr>
            <a:r>
              <a:rPr lang="es-CL" sz="2000" b="1" kern="1200" dirty="0">
                <a:latin typeface="Tahoma" pitchFamily="34" charset="0"/>
                <a:ea typeface="ＭＳ Ｐゴシック" charset="-128"/>
                <a:cs typeface="Tahoma" pitchFamily="34" charset="0"/>
              </a:rPr>
              <a:t>Foco Estratégico</a:t>
            </a:r>
            <a:r>
              <a:rPr lang="es-CL" sz="2000" kern="1200" dirty="0">
                <a:latin typeface="Tahoma" pitchFamily="34" charset="0"/>
                <a:ea typeface="ＭＳ Ｐゴシック" charset="-128"/>
                <a:cs typeface="Tahoma" pitchFamily="34" charset="0"/>
              </a:rPr>
              <a:t>: es un conjunto de argumentos </a:t>
            </a:r>
            <a:r>
              <a:rPr lang="es-CL" sz="2000" kern="1200" dirty="0" smtClean="0">
                <a:latin typeface="Tahoma" pitchFamily="34" charset="0"/>
                <a:ea typeface="ＭＳ Ｐゴシック" charset="-128"/>
                <a:cs typeface="Tahoma" pitchFamily="34" charset="0"/>
              </a:rPr>
              <a:t>que </a:t>
            </a:r>
            <a:r>
              <a:rPr lang="es-CL" sz="2000" kern="1200" dirty="0">
                <a:latin typeface="Tahoma" pitchFamily="34" charset="0"/>
                <a:ea typeface="ＭＳ Ｐゴシック" charset="-128"/>
                <a:cs typeface="Tahoma" pitchFamily="34" charset="0"/>
              </a:rPr>
              <a:t>permiten visualizar y comprender el sentido de las acciones propuestas en el Plan de Mejoras, considerando objetivos estratégicos de la institución, objetivos de desarrollo </a:t>
            </a:r>
            <a:r>
              <a:rPr lang="es-CL" sz="2000" kern="1200" dirty="0" smtClean="0">
                <a:latin typeface="Tahoma" pitchFamily="34" charset="0"/>
                <a:ea typeface="ＭＳ Ｐゴシック" charset="-128"/>
                <a:cs typeface="Tahoma" pitchFamily="34" charset="0"/>
              </a:rPr>
              <a:t>comunal </a:t>
            </a:r>
            <a:r>
              <a:rPr lang="es-CL" sz="2000" kern="1200" dirty="0">
                <a:latin typeface="Tahoma" pitchFamily="34" charset="0"/>
                <a:ea typeface="ＭＳ Ｐゴシック" charset="-128"/>
                <a:cs typeface="Tahoma" pitchFamily="34" charset="0"/>
              </a:rPr>
              <a:t>contenidos en </a:t>
            </a:r>
            <a:r>
              <a:rPr lang="es-CL" sz="2000" kern="1200" dirty="0" smtClean="0">
                <a:latin typeface="Tahoma" pitchFamily="34" charset="0"/>
                <a:ea typeface="ＭＳ Ｐゴシック" charset="-128"/>
                <a:cs typeface="Tahoma" pitchFamily="34" charset="0"/>
              </a:rPr>
              <a:t>el PLADECO. </a:t>
            </a:r>
            <a:endParaRPr lang="es-CL" sz="2000" kern="1200" dirty="0">
              <a:latin typeface="Tahoma" pitchFamily="34" charset="0"/>
              <a:ea typeface="ＭＳ Ｐゴシック" charset="-128"/>
              <a:cs typeface="Tahoma" pitchFamily="34" charset="0"/>
            </a:endParaRPr>
          </a:p>
          <a:p>
            <a:pPr algn="just" rtl="0" eaLnBrk="0" fontAlgn="base" hangingPunct="0">
              <a:spcBef>
                <a:spcPct val="20000"/>
              </a:spcBef>
              <a:spcAft>
                <a:spcPct val="0"/>
              </a:spcAft>
            </a:pPr>
            <a:endParaRPr lang="es-CL" sz="2000" kern="1200" dirty="0">
              <a:latin typeface="Tahoma" pitchFamily="34" charset="0"/>
              <a:ea typeface="ＭＳ Ｐゴシック" charset="-128"/>
              <a:cs typeface="Tahoma" pitchFamily="34" charset="0"/>
            </a:endParaRPr>
          </a:p>
          <a:p>
            <a:pPr algn="just" rtl="0" eaLnBrk="0" fontAlgn="base" hangingPunct="0">
              <a:spcBef>
                <a:spcPct val="20000"/>
              </a:spcBef>
              <a:spcAft>
                <a:spcPct val="0"/>
              </a:spcAft>
            </a:pPr>
            <a:r>
              <a:rPr lang="es-CL" sz="2000" kern="1200" dirty="0">
                <a:latin typeface="Tahoma" pitchFamily="34" charset="0"/>
                <a:ea typeface="ＭＳ Ｐゴシック" charset="-128"/>
                <a:cs typeface="Tahoma" pitchFamily="34" charset="0"/>
              </a:rPr>
              <a:t>La presentación del Foco es una explicación sintética en la que se argumenta el Qué y Por Qué el </a:t>
            </a:r>
            <a:r>
              <a:rPr lang="es-CL" sz="2000" kern="1200" dirty="0" smtClean="0">
                <a:latin typeface="Tahoma" pitchFamily="34" charset="0"/>
                <a:ea typeface="ＭＳ Ｐゴシック" charset="-128"/>
                <a:cs typeface="Tahoma" pitchFamily="34" charset="0"/>
              </a:rPr>
              <a:t>municipio se </a:t>
            </a:r>
            <a:r>
              <a:rPr lang="es-CL" sz="2000" kern="1200" dirty="0">
                <a:latin typeface="Tahoma" pitchFamily="34" charset="0"/>
                <a:ea typeface="ＭＳ Ｐゴシック" charset="-128"/>
                <a:cs typeface="Tahoma" pitchFamily="34" charset="0"/>
              </a:rPr>
              <a:t>abocará a lo que ha definido como mejora</a:t>
            </a:r>
            <a:r>
              <a:rPr lang="es-CL" sz="2400" kern="1200" dirty="0">
                <a:solidFill>
                  <a:srgbClr val="000066"/>
                </a:solidFill>
                <a:latin typeface="Arial" pitchFamily="34" charset="0"/>
                <a:ea typeface="ＭＳ Ｐゴシック" charset="-128"/>
                <a:cs typeface="+mn-cs"/>
              </a:rPr>
              <a:t>. </a:t>
            </a:r>
            <a:endParaRPr lang="es-ES" sz="2400" kern="1200" dirty="0">
              <a:solidFill>
                <a:srgbClr val="000066"/>
              </a:solidFill>
              <a:latin typeface="Arial" pitchFamily="34" charset="0"/>
              <a:ea typeface="ＭＳ Ｐゴシック" charset="-128"/>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body" idx="4294967295"/>
          </p:nvPr>
        </p:nvSpPr>
        <p:spPr>
          <a:xfrm>
            <a:off x="827584" y="1340768"/>
            <a:ext cx="7775575" cy="4175125"/>
          </a:xfrm>
        </p:spPr>
        <p:txBody>
          <a:bodyPr>
            <a:normAutofit/>
          </a:bodyPr>
          <a:lstStyle/>
          <a:p>
            <a:pPr marL="0" indent="0" algn="just">
              <a:buNone/>
            </a:pPr>
            <a:r>
              <a:rPr lang="es-CL" sz="2000" b="1" dirty="0" smtClean="0">
                <a:latin typeface="Tahoma" pitchFamily="34" charset="0"/>
                <a:ea typeface="ＭＳ Ｐゴシック" charset="-128"/>
                <a:cs typeface="Tahoma" pitchFamily="34" charset="0"/>
              </a:rPr>
              <a:t>Acciones de Mejora Inmediata (AMI) </a:t>
            </a:r>
            <a:r>
              <a:rPr lang="es-CL" sz="2000" dirty="0" smtClean="0">
                <a:latin typeface="Tahoma" pitchFamily="34" charset="0"/>
                <a:ea typeface="ＭＳ Ｐゴシック" charset="-128"/>
                <a:cs typeface="Tahoma" pitchFamily="34" charset="0"/>
              </a:rPr>
              <a:t>: son aquellas acciones que no requieren un proceso de análisis exhaustivo ni una programación detallada. Son acciones que se desprenden por la sola aplicación del Instrumento de Autoevaluación, que no necesitan recursos adicionales y que pueden llevarse a cabo en el plazo inmediato. Sólo requieren la determinación de realizarse (decisión). Ejemplo de ello son: la formalización de un procedimiento, diseño y aplicación de un formulario, conformación de un equipo de tarea, etc. </a:t>
            </a:r>
            <a:endParaRPr lang="es-ES" sz="2000" dirty="0" smtClean="0">
              <a:latin typeface="Tahoma" pitchFamily="34" charset="0"/>
              <a:ea typeface="ＭＳ Ｐゴシック" charset="-128"/>
              <a:cs typeface="Tahoma" pitchFamily="34" charset="0"/>
            </a:endParaRPr>
          </a:p>
        </p:txBody>
      </p:sp>
      <p:sp>
        <p:nvSpPr>
          <p:cNvPr id="4" name="3 CuadroTexto"/>
          <p:cNvSpPr txBox="1">
            <a:spLocks noChangeArrowheads="1"/>
          </p:cNvSpPr>
          <p:nvPr/>
        </p:nvSpPr>
        <p:spPr bwMode="auto">
          <a:xfrm>
            <a:off x="3206750" y="333375"/>
            <a:ext cx="2401619" cy="523220"/>
          </a:xfrm>
          <a:prstGeom prst="rect">
            <a:avLst/>
          </a:prstGeom>
          <a:noFill/>
          <a:ln w="9525">
            <a:noFill/>
            <a:miter lim="800000"/>
            <a:headEnd/>
            <a:tailEnd/>
          </a:ln>
        </p:spPr>
        <p:txBody>
          <a:bodyPr wrap="none">
            <a:spAutoFit/>
          </a:bodyPr>
          <a:lstStyle/>
          <a:p>
            <a:pPr algn="l" rtl="0" fontAlgn="base">
              <a:spcBef>
                <a:spcPct val="0"/>
              </a:spcBef>
              <a:spcAft>
                <a:spcPct val="0"/>
              </a:spcAft>
            </a:pPr>
            <a:r>
              <a:rPr lang="es-ES" sz="2800" b="1" kern="1200" dirty="0">
                <a:solidFill>
                  <a:srgbClr val="000000"/>
                </a:solidFill>
                <a:latin typeface="Tahoma" pitchFamily="34" charset="0"/>
                <a:ea typeface="ＭＳ Ｐゴシック" charset="-128"/>
                <a:cs typeface="Tahoma" pitchFamily="34" charset="0"/>
              </a:rPr>
              <a:t>Definiciones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body" idx="4294967295"/>
          </p:nvPr>
        </p:nvSpPr>
        <p:spPr>
          <a:xfrm>
            <a:off x="899592" y="1412776"/>
            <a:ext cx="7772400" cy="3960813"/>
          </a:xfrm>
        </p:spPr>
        <p:txBody>
          <a:bodyPr>
            <a:normAutofit/>
          </a:bodyPr>
          <a:lstStyle/>
          <a:p>
            <a:pPr marL="0" indent="0" algn="just">
              <a:buNone/>
            </a:pPr>
            <a:r>
              <a:rPr lang="es-ES" sz="2000" b="1" dirty="0" smtClean="0">
                <a:latin typeface="Tahoma" pitchFamily="34" charset="0"/>
                <a:ea typeface="ＭＳ Ｐゴシック" charset="-128"/>
                <a:cs typeface="Tahoma" pitchFamily="34" charset="0"/>
              </a:rPr>
              <a:t>Áreas de Mejora</a:t>
            </a:r>
            <a:r>
              <a:rPr lang="es-ES" sz="2000" dirty="0" smtClean="0">
                <a:latin typeface="Tahoma" pitchFamily="34" charset="0"/>
                <a:ea typeface="ＭＳ Ｐゴシック" charset="-128"/>
                <a:cs typeface="Tahoma" pitchFamily="34" charset="0"/>
              </a:rPr>
              <a:t>: son aquellos </a:t>
            </a:r>
            <a:r>
              <a:rPr lang="es-ES" sz="2000" dirty="0" err="1" smtClean="0">
                <a:latin typeface="Tahoma" pitchFamily="34" charset="0"/>
                <a:ea typeface="ＭＳ Ｐゴシック" charset="-128"/>
                <a:cs typeface="Tahoma" pitchFamily="34" charset="0"/>
              </a:rPr>
              <a:t>Subcriterios</a:t>
            </a:r>
            <a:r>
              <a:rPr lang="es-ES" sz="2000" dirty="0" smtClean="0">
                <a:latin typeface="Tahoma" pitchFamily="34" charset="0"/>
                <a:ea typeface="ＭＳ Ｐゴシック" charset="-128"/>
                <a:cs typeface="Tahoma" pitchFamily="34" charset="0"/>
              </a:rPr>
              <a:t> </a:t>
            </a:r>
            <a:r>
              <a:rPr lang="es-ES" sz="2000" dirty="0" smtClean="0">
                <a:latin typeface="Tahoma" pitchFamily="34" charset="0"/>
                <a:ea typeface="ＭＳ Ｐゴシック" charset="-128"/>
                <a:cs typeface="Tahoma" pitchFamily="34" charset="0"/>
              </a:rPr>
              <a:t>del Modelo que, tras un análisis de los diversos instrumentos estratégicos del </a:t>
            </a:r>
            <a:r>
              <a:rPr lang="es-ES" sz="2000" dirty="0" smtClean="0">
                <a:latin typeface="Tahoma" pitchFamily="34" charset="0"/>
                <a:ea typeface="ＭＳ Ｐゴシック" charset="-128"/>
                <a:cs typeface="Tahoma" pitchFamily="34" charset="0"/>
              </a:rPr>
              <a:t>municipio, </a:t>
            </a:r>
            <a:r>
              <a:rPr lang="es-ES" sz="2000" dirty="0" smtClean="0">
                <a:latin typeface="Tahoma" pitchFamily="34" charset="0"/>
                <a:ea typeface="ＭＳ Ｐゴシック" charset="-128"/>
                <a:cs typeface="Tahoma" pitchFamily="34" charset="0"/>
              </a:rPr>
              <a:t>del resultado de la Autoevaluación y del Informe de Retroalimentación son determinados como críticos o prioritarios.</a:t>
            </a:r>
          </a:p>
          <a:p>
            <a:pPr marL="0" indent="0" algn="just"/>
            <a:endParaRPr lang="es-ES" sz="2000" dirty="0" smtClean="0">
              <a:latin typeface="Tahoma" pitchFamily="34" charset="0"/>
              <a:ea typeface="ＭＳ Ｐゴシック" charset="-128"/>
              <a:cs typeface="Tahoma" pitchFamily="34" charset="0"/>
            </a:endParaRPr>
          </a:p>
          <a:p>
            <a:pPr marL="0" indent="0" algn="just">
              <a:buNone/>
            </a:pPr>
            <a:r>
              <a:rPr lang="es-ES" sz="2000" dirty="0" smtClean="0">
                <a:latin typeface="Tahoma" pitchFamily="34" charset="0"/>
                <a:ea typeface="ＭＳ Ｐゴシック" charset="-128"/>
                <a:cs typeface="Tahoma" pitchFamily="34" charset="0"/>
              </a:rPr>
              <a:t>La identificación de las Áreas de Mejora será realizada por el Comité de </a:t>
            </a:r>
            <a:r>
              <a:rPr lang="es-ES" sz="2000" dirty="0" smtClean="0">
                <a:latin typeface="Tahoma" pitchFamily="34" charset="0"/>
                <a:ea typeface="ＭＳ Ｐゴシック" charset="-128"/>
                <a:cs typeface="Tahoma" pitchFamily="34" charset="0"/>
              </a:rPr>
              <a:t>Mejora, </a:t>
            </a:r>
            <a:r>
              <a:rPr lang="es-ES" sz="2000" dirty="0" smtClean="0">
                <a:latin typeface="Tahoma" pitchFamily="34" charset="0"/>
                <a:ea typeface="ＭＳ Ｐゴシック" charset="-128"/>
                <a:cs typeface="Tahoma" pitchFamily="34" charset="0"/>
              </a:rPr>
              <a:t>en una reunión de análisis y revisión de la información indicada.</a:t>
            </a:r>
          </a:p>
        </p:txBody>
      </p:sp>
      <p:sp>
        <p:nvSpPr>
          <p:cNvPr id="4" name="3 CuadroTexto"/>
          <p:cNvSpPr txBox="1">
            <a:spLocks noChangeArrowheads="1"/>
          </p:cNvSpPr>
          <p:nvPr/>
        </p:nvSpPr>
        <p:spPr bwMode="auto">
          <a:xfrm>
            <a:off x="3206750" y="333375"/>
            <a:ext cx="2401619" cy="523220"/>
          </a:xfrm>
          <a:prstGeom prst="rect">
            <a:avLst/>
          </a:prstGeom>
          <a:noFill/>
          <a:ln w="9525">
            <a:noFill/>
            <a:miter lim="800000"/>
            <a:headEnd/>
            <a:tailEnd/>
          </a:ln>
        </p:spPr>
        <p:txBody>
          <a:bodyPr wrap="none">
            <a:spAutoFit/>
          </a:bodyPr>
          <a:lstStyle/>
          <a:p>
            <a:pPr algn="l" rtl="0" fontAlgn="base">
              <a:spcBef>
                <a:spcPct val="0"/>
              </a:spcBef>
              <a:spcAft>
                <a:spcPct val="0"/>
              </a:spcAft>
            </a:pPr>
            <a:r>
              <a:rPr lang="es-ES" sz="2800" b="1" kern="1200" dirty="0">
                <a:solidFill>
                  <a:srgbClr val="000000"/>
                </a:solidFill>
                <a:latin typeface="Tahoma" pitchFamily="34" charset="0"/>
                <a:ea typeface="ＭＳ Ｐゴシック" charset="-128"/>
                <a:cs typeface="Tahoma" pitchFamily="34" charset="0"/>
              </a:rPr>
              <a:t>Definiciones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a:spLocks noChangeArrowheads="1"/>
          </p:cNvSpPr>
          <p:nvPr/>
        </p:nvSpPr>
        <p:spPr bwMode="auto">
          <a:xfrm>
            <a:off x="3206750" y="333375"/>
            <a:ext cx="2401619" cy="523220"/>
          </a:xfrm>
          <a:prstGeom prst="rect">
            <a:avLst/>
          </a:prstGeom>
          <a:noFill/>
          <a:ln w="9525">
            <a:noFill/>
            <a:miter lim="800000"/>
            <a:headEnd/>
            <a:tailEnd/>
          </a:ln>
        </p:spPr>
        <p:txBody>
          <a:bodyPr wrap="none">
            <a:spAutoFit/>
          </a:bodyPr>
          <a:lstStyle/>
          <a:p>
            <a:pPr algn="l" rtl="0" fontAlgn="base">
              <a:spcBef>
                <a:spcPct val="0"/>
              </a:spcBef>
              <a:spcAft>
                <a:spcPct val="0"/>
              </a:spcAft>
            </a:pPr>
            <a:r>
              <a:rPr lang="es-ES" sz="2800" b="1" kern="1200" dirty="0">
                <a:solidFill>
                  <a:srgbClr val="000000"/>
                </a:solidFill>
                <a:latin typeface="Tahoma" pitchFamily="34" charset="0"/>
                <a:ea typeface="ＭＳ Ｐゴシック" charset="-128"/>
                <a:cs typeface="Tahoma" pitchFamily="34" charset="0"/>
              </a:rPr>
              <a:t>Definiciones</a:t>
            </a:r>
          </a:p>
        </p:txBody>
      </p:sp>
      <p:sp>
        <p:nvSpPr>
          <p:cNvPr id="4" name="Rectangle 3"/>
          <p:cNvSpPr txBox="1">
            <a:spLocks noChangeArrowheads="1"/>
          </p:cNvSpPr>
          <p:nvPr/>
        </p:nvSpPr>
        <p:spPr>
          <a:xfrm>
            <a:off x="827584" y="1340768"/>
            <a:ext cx="7775575" cy="4175125"/>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2000" b="1" i="0" u="none" strike="noStrike" kern="1200" cap="none" spc="0" normalizeH="0" baseline="0" noProof="0" dirty="0" smtClean="0">
                <a:ln>
                  <a:noFill/>
                </a:ln>
                <a:solidFill>
                  <a:schemeClr val="tx1"/>
                </a:solidFill>
                <a:effectLst/>
                <a:uLnTx/>
                <a:uFillTx/>
                <a:latin typeface="Tahoma" pitchFamily="34" charset="0"/>
                <a:ea typeface="ＭＳ Ｐゴシック" charset="-128"/>
                <a:cs typeface="Tahoma" pitchFamily="34" charset="0"/>
              </a:rPr>
              <a:t>Herramientas de Gestión</a:t>
            </a:r>
            <a:r>
              <a:rPr kumimoji="0" lang="es-CL" sz="2000" b="0" i="0" u="none" strike="noStrike" kern="1200" cap="none" spc="0" normalizeH="0" baseline="0" noProof="0" dirty="0" smtClean="0">
                <a:ln>
                  <a:noFill/>
                </a:ln>
                <a:solidFill>
                  <a:schemeClr val="tx1"/>
                </a:solidFill>
                <a:effectLst/>
                <a:uLnTx/>
                <a:uFillTx/>
                <a:latin typeface="Tahoma" pitchFamily="34" charset="0"/>
                <a:ea typeface="ＭＳ Ｐゴシック" charset="-128"/>
                <a:cs typeface="Tahoma" pitchFamily="34" charset="0"/>
              </a:rPr>
              <a:t>: </a:t>
            </a:r>
            <a:r>
              <a:rPr kumimoji="0" lang="es-CL" sz="2000" b="0" i="0" u="none" strike="noStrike" kern="1200" cap="none" spc="0" normalizeH="0" baseline="0" noProof="0" dirty="0" smtClean="0">
                <a:ln>
                  <a:noFill/>
                </a:ln>
                <a:solidFill>
                  <a:schemeClr val="tx1"/>
                </a:solidFill>
                <a:effectLst/>
                <a:uLnTx/>
                <a:uFillTx/>
                <a:latin typeface="Tahoma" pitchFamily="34" charset="0"/>
                <a:ea typeface="ＭＳ Ｐゴシック" charset="-128"/>
                <a:cs typeface="Tahoma" pitchFamily="34" charset="0"/>
              </a:rPr>
              <a:t>son aquellas</a:t>
            </a:r>
            <a:r>
              <a:rPr kumimoji="0" lang="es-CL" sz="2000" b="0" i="0" u="none" strike="noStrike" kern="1200" cap="none" spc="0" normalizeH="0" noProof="0" dirty="0" smtClean="0">
                <a:ln>
                  <a:noFill/>
                </a:ln>
                <a:solidFill>
                  <a:schemeClr val="tx1"/>
                </a:solidFill>
                <a:effectLst/>
                <a:uLnTx/>
                <a:uFillTx/>
                <a:latin typeface="Tahoma" pitchFamily="34" charset="0"/>
                <a:ea typeface="ＭＳ Ｐゴシック" charset="-128"/>
                <a:cs typeface="Tahoma" pitchFamily="34" charset="0"/>
              </a:rPr>
              <a:t> </a:t>
            </a:r>
            <a:r>
              <a:rPr kumimoji="0" lang="es-CL" sz="2000" b="0" i="0" u="none" strike="noStrike" kern="1200" cap="none" spc="0" normalizeH="0" noProof="0" dirty="0" smtClean="0">
                <a:ln>
                  <a:noFill/>
                </a:ln>
                <a:solidFill>
                  <a:schemeClr val="tx1"/>
                </a:solidFill>
                <a:effectLst/>
                <a:uLnTx/>
                <a:uFillTx/>
                <a:latin typeface="Tahoma" pitchFamily="34" charset="0"/>
                <a:ea typeface="ＭＳ Ｐゴシック" charset="-128"/>
                <a:cs typeface="Tahoma" pitchFamily="34" charset="0"/>
              </a:rPr>
              <a:t>metodologías </a:t>
            </a:r>
            <a:r>
              <a:rPr kumimoji="0" lang="es-CL" sz="2000" b="0" i="0" u="none" strike="noStrike" kern="1200" cap="none" spc="0" normalizeH="0" noProof="0" dirty="0" smtClean="0">
                <a:ln>
                  <a:noFill/>
                </a:ln>
                <a:solidFill>
                  <a:schemeClr val="tx1"/>
                </a:solidFill>
                <a:effectLst/>
                <a:uLnTx/>
                <a:uFillTx/>
                <a:latin typeface="Tahoma" pitchFamily="34" charset="0"/>
                <a:ea typeface="ＭＳ Ｐゴシック" charset="-128"/>
                <a:cs typeface="Tahoma" pitchFamily="34" charset="0"/>
              </a:rPr>
              <a:t>o instrumentos de gestión que permiten instalar prácticas que contribuyen al mejoramiento de la calidad de la gestión. Buena parte de estas herramientas están descritas en la literatura especializada en gestión.</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s-CL" sz="2000" baseline="0" dirty="0">
              <a:latin typeface="Tahoma" pitchFamily="34" charset="0"/>
              <a:ea typeface="ＭＳ Ｐゴシック" charset="-128"/>
              <a:cs typeface="Tahoma"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2000" b="0" i="0" u="none" strike="noStrike" kern="1200" cap="none" spc="0" normalizeH="0" noProof="0" dirty="0" smtClean="0">
                <a:ln>
                  <a:noFill/>
                </a:ln>
                <a:solidFill>
                  <a:schemeClr val="tx1"/>
                </a:solidFill>
                <a:effectLst/>
                <a:uLnTx/>
                <a:uFillTx/>
                <a:latin typeface="Tahoma" pitchFamily="34" charset="0"/>
                <a:ea typeface="ＭＳ Ｐゴシック" charset="-128"/>
                <a:cs typeface="Tahoma" pitchFamily="34" charset="0"/>
              </a:rPr>
              <a:t>Existen un conjunto específico de metodologías de acción que desde SUBDERE son promovidas, adaptadas y estandarizadas especialmente para los municipios del Programa. Éstas son puestas a disposición de los municipios y son parte de los componentes fundamentales de los primeros ciclos de mejoramiento continuo. </a:t>
            </a:r>
            <a:endParaRPr kumimoji="0" lang="es-ES" sz="2000" b="0" i="0" u="none" strike="noStrike" kern="1200" cap="none" spc="0" normalizeH="0" baseline="0" noProof="0" dirty="0" smtClean="0">
              <a:ln>
                <a:noFill/>
              </a:ln>
              <a:solidFill>
                <a:schemeClr val="tx1"/>
              </a:solidFill>
              <a:effectLst/>
              <a:uLnTx/>
              <a:uFillTx/>
              <a:latin typeface="Tahoma" pitchFamily="34" charset="0"/>
              <a:ea typeface="ＭＳ Ｐゴシック" charset="-128"/>
              <a:cs typeface="Tahom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body" idx="4294967295"/>
          </p:nvPr>
        </p:nvSpPr>
        <p:spPr>
          <a:xfrm>
            <a:off x="683568" y="1340768"/>
            <a:ext cx="7772400" cy="4608512"/>
          </a:xfrm>
        </p:spPr>
        <p:txBody>
          <a:bodyPr>
            <a:normAutofit/>
          </a:bodyPr>
          <a:lstStyle/>
          <a:p>
            <a:pPr marL="0" indent="0" algn="just">
              <a:buNone/>
            </a:pPr>
            <a:r>
              <a:rPr lang="es-ES" sz="2000" b="1" dirty="0" smtClean="0">
                <a:latin typeface="Tahoma" pitchFamily="34" charset="0"/>
                <a:ea typeface="ＭＳ Ｐゴシック" charset="-128"/>
                <a:cs typeface="Tahoma" pitchFamily="34" charset="0"/>
              </a:rPr>
              <a:t>Líneas de Acción</a:t>
            </a:r>
            <a:r>
              <a:rPr lang="es-ES" sz="2000" dirty="0" smtClean="0">
                <a:latin typeface="Tahoma" pitchFamily="34" charset="0"/>
                <a:ea typeface="ＭＳ Ｐゴシック" charset="-128"/>
                <a:cs typeface="Tahoma" pitchFamily="34" charset="0"/>
              </a:rPr>
              <a:t>: constituyen una desagregación de las </a:t>
            </a:r>
            <a:r>
              <a:rPr lang="es-ES" sz="2000" dirty="0" smtClean="0">
                <a:latin typeface="Tahoma" pitchFamily="34" charset="0"/>
                <a:ea typeface="ＭＳ Ｐゴシック" charset="-128"/>
                <a:cs typeface="Tahoma" pitchFamily="34" charset="0"/>
              </a:rPr>
              <a:t>Herramientas de Gestión, </a:t>
            </a:r>
            <a:r>
              <a:rPr lang="es-ES" sz="2000" dirty="0" smtClean="0">
                <a:latin typeface="Tahoma" pitchFamily="34" charset="0"/>
                <a:ea typeface="ＭＳ Ｐゴシック" charset="-128"/>
                <a:cs typeface="Tahoma" pitchFamily="34" charset="0"/>
              </a:rPr>
              <a:t>formando un conjunto de actividades o acciones que requieren coordinación de recursos humanos, físicos  y financieros.</a:t>
            </a:r>
          </a:p>
          <a:p>
            <a:pPr marL="0" indent="0" algn="just"/>
            <a:endParaRPr lang="es-ES" sz="2000" dirty="0" smtClean="0">
              <a:latin typeface="Tahoma" pitchFamily="34" charset="0"/>
              <a:ea typeface="ＭＳ Ｐゴシック" charset="-128"/>
              <a:cs typeface="Tahoma" pitchFamily="34" charset="0"/>
            </a:endParaRPr>
          </a:p>
          <a:p>
            <a:pPr marL="0" indent="0" algn="just">
              <a:buNone/>
            </a:pPr>
            <a:r>
              <a:rPr lang="es-ES" sz="2000" dirty="0" smtClean="0">
                <a:latin typeface="Tahoma" pitchFamily="34" charset="0"/>
                <a:ea typeface="ＭＳ Ｐゴシック" charset="-128"/>
                <a:cs typeface="Tahoma" pitchFamily="34" charset="0"/>
              </a:rPr>
              <a:t>Las Líneas de Acción son la programación de iniciativas que el municipio deberá ejecutar en un plazo determinado para cubrir la brecha a abordar en algunas de sus prácticas de gestión, desde su situación actual hasta la deseada.</a:t>
            </a:r>
          </a:p>
          <a:p>
            <a:pPr marL="0" indent="0"/>
            <a:endParaRPr lang="es-ES" dirty="0" smtClean="0">
              <a:latin typeface="Arial" pitchFamily="34" charset="0"/>
              <a:ea typeface="ＭＳ Ｐゴシック" charset="-128"/>
            </a:endParaRPr>
          </a:p>
        </p:txBody>
      </p:sp>
      <p:sp>
        <p:nvSpPr>
          <p:cNvPr id="4" name="3 CuadroTexto"/>
          <p:cNvSpPr txBox="1">
            <a:spLocks noChangeArrowheads="1"/>
          </p:cNvSpPr>
          <p:nvPr/>
        </p:nvSpPr>
        <p:spPr bwMode="auto">
          <a:xfrm>
            <a:off x="3206750" y="333375"/>
            <a:ext cx="2401619" cy="523220"/>
          </a:xfrm>
          <a:prstGeom prst="rect">
            <a:avLst/>
          </a:prstGeom>
          <a:noFill/>
          <a:ln w="9525">
            <a:noFill/>
            <a:miter lim="800000"/>
            <a:headEnd/>
            <a:tailEnd/>
          </a:ln>
        </p:spPr>
        <p:txBody>
          <a:bodyPr wrap="none">
            <a:spAutoFit/>
          </a:bodyPr>
          <a:lstStyle/>
          <a:p>
            <a:pPr algn="l" rtl="0" fontAlgn="base">
              <a:spcBef>
                <a:spcPct val="0"/>
              </a:spcBef>
              <a:spcAft>
                <a:spcPct val="0"/>
              </a:spcAft>
            </a:pPr>
            <a:r>
              <a:rPr lang="es-ES" sz="2800" b="1" kern="1200" dirty="0">
                <a:solidFill>
                  <a:srgbClr val="000000"/>
                </a:solidFill>
                <a:latin typeface="Tahoma" pitchFamily="34" charset="0"/>
                <a:ea typeface="ＭＳ Ｐゴシック" charset="-128"/>
                <a:cs typeface="Tahoma" pitchFamily="34" charset="0"/>
              </a:rPr>
              <a:t>Definiciones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683568" y="2204864"/>
            <a:ext cx="7772400" cy="1470025"/>
          </a:xfrm>
        </p:spPr>
        <p:txBody>
          <a:bodyPr>
            <a:normAutofit/>
          </a:bodyPr>
          <a:lstStyle/>
          <a:p>
            <a:r>
              <a:rPr lang="es-ES" sz="2800" b="1" dirty="0" smtClean="0">
                <a:latin typeface="Tahoma" pitchFamily="34" charset="0"/>
                <a:cs typeface="Tahoma" pitchFamily="34" charset="0"/>
              </a:rPr>
              <a:t>Plan de Mejoras</a:t>
            </a:r>
            <a:br>
              <a:rPr lang="es-ES" sz="2800" b="1" dirty="0" smtClean="0">
                <a:latin typeface="Tahoma" pitchFamily="34" charset="0"/>
                <a:cs typeface="Tahoma" pitchFamily="34" charset="0"/>
              </a:rPr>
            </a:br>
            <a:r>
              <a:rPr lang="es-ES" sz="2800" b="1" dirty="0" smtClean="0">
                <a:latin typeface="Tahoma" pitchFamily="34" charset="0"/>
                <a:cs typeface="Tahoma" pitchFamily="34" charset="0"/>
              </a:rPr>
              <a:t/>
            </a:r>
            <a:br>
              <a:rPr lang="es-ES" sz="2800" b="1" dirty="0" smtClean="0">
                <a:latin typeface="Tahoma" pitchFamily="34" charset="0"/>
                <a:cs typeface="Tahoma" pitchFamily="34" charset="0"/>
              </a:rPr>
            </a:br>
            <a:r>
              <a:rPr lang="es-ES" sz="2800" b="1" dirty="0" smtClean="0">
                <a:latin typeface="Tahoma" pitchFamily="34" charset="0"/>
                <a:cs typeface="Tahoma" pitchFamily="34" charset="0"/>
              </a:rPr>
              <a:t>Introducción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body" idx="4294967295"/>
          </p:nvPr>
        </p:nvSpPr>
        <p:spPr>
          <a:xfrm>
            <a:off x="683568" y="1340768"/>
            <a:ext cx="7775575" cy="3097212"/>
          </a:xfrm>
        </p:spPr>
        <p:txBody>
          <a:bodyPr>
            <a:normAutofit/>
          </a:bodyPr>
          <a:lstStyle/>
          <a:p>
            <a:pPr marL="0" indent="0" algn="just">
              <a:buNone/>
            </a:pPr>
            <a:r>
              <a:rPr lang="es-ES" sz="2000" b="1" dirty="0" smtClean="0">
                <a:latin typeface="Tahoma" pitchFamily="34" charset="0"/>
                <a:ea typeface="ＭＳ Ｐゴシック" charset="-128"/>
                <a:cs typeface="Tahoma" pitchFamily="34" charset="0"/>
              </a:rPr>
              <a:t>Sistema de Seguimiento y Apoyo</a:t>
            </a:r>
            <a:r>
              <a:rPr lang="es-ES" sz="2000" dirty="0" smtClean="0">
                <a:latin typeface="Tahoma" pitchFamily="34" charset="0"/>
                <a:ea typeface="ＭＳ Ｐゴシック" charset="-128"/>
                <a:cs typeface="Tahoma" pitchFamily="34" charset="0"/>
              </a:rPr>
              <a:t>: es el conjunto de dispositivos (fichas de registro, fichas de seguimiento e instancias de análisis) que aplica el municipio para asegurar la correcta y oportuna implementación de las Líneas de Acción definidas. Para ello, el Plan de Mejoras cuenta con los instrumentos necesarios para hacer el seguimiento de su ejecución y tomar las medidas correctivas que garanticen su éxito.</a:t>
            </a:r>
          </a:p>
          <a:p>
            <a:pPr marL="0" indent="0"/>
            <a:endParaRPr lang="es-ES" dirty="0" smtClean="0">
              <a:latin typeface="Arial" pitchFamily="34" charset="0"/>
              <a:ea typeface="ＭＳ Ｐゴシック" charset="-128"/>
            </a:endParaRPr>
          </a:p>
        </p:txBody>
      </p:sp>
      <p:pic>
        <p:nvPicPr>
          <p:cNvPr id="72707" name="Picture 5" descr="http://d-shopping.net/wp-content/uploads/2011/01/dibujo-seguimiento-de-su-pedido.jpg"/>
          <p:cNvPicPr>
            <a:picLocks noChangeAspect="1" noChangeArrowheads="1"/>
          </p:cNvPicPr>
          <p:nvPr/>
        </p:nvPicPr>
        <p:blipFill>
          <a:blip r:embed="rId2"/>
          <a:srcRect/>
          <a:stretch>
            <a:fillRect/>
          </a:stretch>
        </p:blipFill>
        <p:spPr bwMode="auto">
          <a:xfrm>
            <a:off x="3635896" y="3645024"/>
            <a:ext cx="2087562" cy="2089150"/>
          </a:xfrm>
          <a:prstGeom prst="rect">
            <a:avLst/>
          </a:prstGeom>
          <a:noFill/>
          <a:ln w="9525">
            <a:noFill/>
            <a:miter lim="800000"/>
            <a:headEnd/>
            <a:tailEnd/>
          </a:ln>
        </p:spPr>
      </p:pic>
      <p:sp>
        <p:nvSpPr>
          <p:cNvPr id="5" name="3 CuadroTexto"/>
          <p:cNvSpPr txBox="1">
            <a:spLocks noChangeArrowheads="1"/>
          </p:cNvSpPr>
          <p:nvPr/>
        </p:nvSpPr>
        <p:spPr bwMode="auto">
          <a:xfrm>
            <a:off x="3206750" y="333375"/>
            <a:ext cx="2401619" cy="523220"/>
          </a:xfrm>
          <a:prstGeom prst="rect">
            <a:avLst/>
          </a:prstGeom>
          <a:noFill/>
          <a:ln w="9525">
            <a:noFill/>
            <a:miter lim="800000"/>
            <a:headEnd/>
            <a:tailEnd/>
          </a:ln>
        </p:spPr>
        <p:txBody>
          <a:bodyPr wrap="none">
            <a:spAutoFit/>
          </a:bodyPr>
          <a:lstStyle/>
          <a:p>
            <a:pPr algn="l" rtl="0" fontAlgn="base">
              <a:spcBef>
                <a:spcPct val="0"/>
              </a:spcBef>
              <a:spcAft>
                <a:spcPct val="0"/>
              </a:spcAft>
            </a:pPr>
            <a:r>
              <a:rPr lang="es-ES" sz="2800" b="1" kern="1200" dirty="0">
                <a:solidFill>
                  <a:srgbClr val="000000"/>
                </a:solidFill>
                <a:latin typeface="Tahoma" pitchFamily="34" charset="0"/>
                <a:ea typeface="ＭＳ Ｐゴシック" charset="-128"/>
                <a:cs typeface="Tahoma" pitchFamily="34" charset="0"/>
              </a:rPr>
              <a:t>Definiciones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ext.idm\Configuración local\Archivos temporales de Internet\Content.IE5\86NBG17C\MP900446637[1].jpg"/>
          <p:cNvPicPr>
            <a:picLocks noChangeAspect="1" noChangeArrowheads="1"/>
          </p:cNvPicPr>
          <p:nvPr/>
        </p:nvPicPr>
        <p:blipFill>
          <a:blip r:embed="rId2"/>
          <a:srcRect/>
          <a:stretch>
            <a:fillRect/>
          </a:stretch>
        </p:blipFill>
        <p:spPr bwMode="auto">
          <a:xfrm>
            <a:off x="5076056" y="980728"/>
            <a:ext cx="3187151" cy="4240699"/>
          </a:xfrm>
          <a:prstGeom prst="rect">
            <a:avLst/>
          </a:prstGeom>
          <a:noFill/>
        </p:spPr>
      </p:pic>
      <p:sp>
        <p:nvSpPr>
          <p:cNvPr id="4" name="3 CuadroTexto"/>
          <p:cNvSpPr txBox="1"/>
          <p:nvPr/>
        </p:nvSpPr>
        <p:spPr>
          <a:xfrm>
            <a:off x="1043608" y="2420888"/>
            <a:ext cx="2637260" cy="830997"/>
          </a:xfrm>
          <a:prstGeom prst="rect">
            <a:avLst/>
          </a:prstGeom>
          <a:noFill/>
        </p:spPr>
        <p:txBody>
          <a:bodyPr wrap="none" rtlCol="0">
            <a:spAutoFit/>
          </a:bodyPr>
          <a:lstStyle/>
          <a:p>
            <a:r>
              <a:rPr lang="es-ES" sz="4800" dirty="0" smtClean="0"/>
              <a:t>¿Un café?</a:t>
            </a:r>
            <a:endParaRPr lang="es-ES" sz="4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763688" y="476672"/>
            <a:ext cx="5688012" cy="576262"/>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800" b="1" i="0" u="none" strike="noStrike" kern="1200" cap="none" spc="0" normalizeH="0" baseline="0" noProof="0" dirty="0" smtClean="0">
                <a:ln>
                  <a:noFill/>
                </a:ln>
                <a:solidFill>
                  <a:schemeClr val="tx1"/>
                </a:solidFill>
                <a:effectLst/>
                <a:uLnTx/>
                <a:uFillTx/>
                <a:latin typeface="Tahoma" pitchFamily="34" charset="0"/>
                <a:ea typeface="ＭＳ Ｐゴシック" charset="-128"/>
                <a:cs typeface="Tahoma" pitchFamily="34" charset="0"/>
              </a:rPr>
              <a:t>¿Cómo Partimos?</a:t>
            </a:r>
          </a:p>
        </p:txBody>
      </p:sp>
      <p:sp>
        <p:nvSpPr>
          <p:cNvPr id="5" name="Rectangle 3"/>
          <p:cNvSpPr txBox="1">
            <a:spLocks noChangeArrowheads="1"/>
          </p:cNvSpPr>
          <p:nvPr/>
        </p:nvSpPr>
        <p:spPr>
          <a:xfrm>
            <a:off x="611560" y="1052736"/>
            <a:ext cx="7054850" cy="331311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200" b="0" i="0" u="none" strike="noStrike" kern="1200" cap="none" spc="0" normalizeH="0" baseline="0" noProof="0" smtClean="0">
                <a:ln>
                  <a:noFill/>
                </a:ln>
                <a:solidFill>
                  <a:schemeClr val="tx1"/>
                </a:solidFill>
                <a:effectLst/>
                <a:uLnTx/>
                <a:uFillTx/>
                <a:latin typeface="Tahoma" pitchFamily="34" charset="0"/>
                <a:ea typeface="ＭＳ Ｐゴシック" charset="-128"/>
                <a:cs typeface="Tahoma" pitchFamily="34" charset="0"/>
              </a:rPr>
              <a:t>¿Por dónde empezar?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200" b="0" i="0" u="none" strike="noStrike" kern="1200" cap="none" spc="0" normalizeH="0" baseline="0" noProof="0" smtClean="0">
                <a:ln>
                  <a:noFill/>
                </a:ln>
                <a:solidFill>
                  <a:schemeClr val="tx1"/>
                </a:solidFill>
                <a:effectLst/>
                <a:uLnTx/>
                <a:uFillTx/>
                <a:latin typeface="Tahoma" pitchFamily="34" charset="0"/>
                <a:ea typeface="ＭＳ Ｐゴシック" charset="-128"/>
                <a:cs typeface="Tahoma" pitchFamily="34" charset="0"/>
              </a:rPr>
              <a:t>¿Se abarca de todo un poco?</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200" b="0" i="0" u="none" strike="noStrike" kern="1200" cap="none" spc="0" normalizeH="0" baseline="0" noProof="0" smtClean="0">
                <a:ln>
                  <a:noFill/>
                </a:ln>
                <a:solidFill>
                  <a:schemeClr val="tx1"/>
                </a:solidFill>
                <a:effectLst/>
                <a:uLnTx/>
                <a:uFillTx/>
                <a:latin typeface="Tahoma" pitchFamily="34" charset="0"/>
                <a:ea typeface="ＭＳ Ｐゴシック" charset="-128"/>
                <a:cs typeface="Tahoma" pitchFamily="34" charset="0"/>
              </a:rPr>
              <a:t>¿Nos concentramos en algunos criterios?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200" b="0" i="0" u="none" strike="noStrike" kern="1200" cap="none" spc="0" normalizeH="0" baseline="0" noProof="0" smtClean="0">
                <a:ln>
                  <a:noFill/>
                </a:ln>
                <a:solidFill>
                  <a:schemeClr val="tx1"/>
                </a:solidFill>
                <a:effectLst/>
                <a:uLnTx/>
                <a:uFillTx/>
                <a:latin typeface="Tahoma" pitchFamily="34" charset="0"/>
                <a:ea typeface="ＭＳ Ｐゴシック" charset="-128"/>
                <a:cs typeface="Tahoma" pitchFamily="34" charset="0"/>
              </a:rPr>
              <a:t>¿Cuáles son los criterios más importantes?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200" b="0" i="0" u="none" strike="noStrike" kern="1200" cap="none" spc="0" normalizeH="0" baseline="0" noProof="0" smtClean="0">
                <a:ln>
                  <a:noFill/>
                </a:ln>
                <a:solidFill>
                  <a:schemeClr val="tx1"/>
                </a:solidFill>
                <a:effectLst/>
                <a:uLnTx/>
                <a:uFillTx/>
                <a:latin typeface="Tahoma" pitchFamily="34" charset="0"/>
                <a:ea typeface="ＭＳ Ｐゴシック" charset="-128"/>
                <a:cs typeface="Tahoma" pitchFamily="34" charset="0"/>
              </a:rPr>
              <a:t>¿A cuanto tiempo el Plan?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200" b="0" i="0" u="none" strike="noStrike" kern="1200" cap="none" spc="0" normalizeH="0" baseline="0" noProof="0" smtClean="0">
                <a:ln>
                  <a:noFill/>
                </a:ln>
                <a:solidFill>
                  <a:schemeClr val="tx1"/>
                </a:solidFill>
                <a:effectLst/>
                <a:uLnTx/>
                <a:uFillTx/>
                <a:latin typeface="Tahoma" pitchFamily="34" charset="0"/>
                <a:ea typeface="ＭＳ Ｐゴシック" charset="-128"/>
                <a:cs typeface="Tahoma" pitchFamily="34" charset="0"/>
              </a:rPr>
              <a:t>¿A quiénes se involucra?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200" b="0" i="0" u="none" strike="noStrike" kern="1200" cap="none" spc="0" normalizeH="0" baseline="0" noProof="0" smtClean="0">
                <a:ln>
                  <a:noFill/>
                </a:ln>
                <a:solidFill>
                  <a:schemeClr val="tx1"/>
                </a:solidFill>
                <a:effectLst/>
                <a:uLnTx/>
                <a:uFillTx/>
                <a:latin typeface="Tahoma" pitchFamily="34" charset="0"/>
                <a:ea typeface="ＭＳ Ｐゴシック" charset="-128"/>
                <a:cs typeface="Tahoma" pitchFamily="34" charset="0"/>
              </a:rPr>
              <a:t>¿Qué se hace con los puntajes más bajos?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ES" sz="2200" b="0" i="0" u="none" strike="noStrike" kern="1200" cap="none" spc="0" normalizeH="0" baseline="0" noProof="0" smtClean="0">
                <a:ln>
                  <a:noFill/>
                </a:ln>
                <a:solidFill>
                  <a:schemeClr val="tx1"/>
                </a:solidFill>
                <a:effectLst/>
                <a:uLnTx/>
                <a:uFillTx/>
                <a:latin typeface="Tahoma" pitchFamily="34" charset="0"/>
                <a:ea typeface="ＭＳ Ｐゴシック" charset="-128"/>
                <a:cs typeface="Tahoma" pitchFamily="34" charset="0"/>
              </a:rPr>
              <a:t>¿Y con los más altos?</a:t>
            </a:r>
            <a:endParaRPr kumimoji="0" lang="es-ES" sz="2200" b="0" i="0" u="none" strike="noStrike" kern="1200" cap="none" spc="0" normalizeH="0" baseline="0" noProof="0" dirty="0" smtClean="0">
              <a:ln>
                <a:noFill/>
              </a:ln>
              <a:solidFill>
                <a:schemeClr val="tx1"/>
              </a:solidFill>
              <a:effectLst/>
              <a:uLnTx/>
              <a:uFillTx/>
              <a:latin typeface="Tahoma" pitchFamily="34" charset="0"/>
              <a:ea typeface="ＭＳ Ｐゴシック" charset="-128"/>
              <a:cs typeface="Tahoma" pitchFamily="34" charset="0"/>
            </a:endParaRPr>
          </a:p>
        </p:txBody>
      </p:sp>
      <p:sp>
        <p:nvSpPr>
          <p:cNvPr id="6" name="Rectangle 4"/>
          <p:cNvSpPr>
            <a:spLocks noChangeArrowheads="1"/>
          </p:cNvSpPr>
          <p:nvPr/>
        </p:nvSpPr>
        <p:spPr bwMode="auto">
          <a:xfrm>
            <a:off x="827584" y="4581128"/>
            <a:ext cx="7772400" cy="1008112"/>
          </a:xfrm>
          <a:prstGeom prst="rect">
            <a:avLst/>
          </a:prstGeom>
          <a:solidFill>
            <a:srgbClr val="99FF99"/>
          </a:solidFill>
          <a:ln w="9525">
            <a:noFill/>
            <a:miter lim="800000"/>
            <a:headEnd/>
            <a:tailEnd/>
          </a:ln>
        </p:spPr>
        <p:txBody>
          <a:bodyPr/>
          <a:lstStyle/>
          <a:p>
            <a:pPr marL="719138" lvl="1" indent="-365125" algn="just" rtl="0" eaLnBrk="0" fontAlgn="base" hangingPunct="0">
              <a:spcBef>
                <a:spcPct val="20000"/>
              </a:spcBef>
              <a:spcAft>
                <a:spcPct val="0"/>
              </a:spcAft>
              <a:buClr>
                <a:srgbClr val="CC0000"/>
              </a:buClr>
              <a:buFont typeface="Wingdings" pitchFamily="2" charset="2"/>
              <a:buChar char="è"/>
            </a:pPr>
            <a:r>
              <a:rPr lang="es-ES" sz="2000" kern="1200" dirty="0">
                <a:solidFill>
                  <a:srgbClr val="000066"/>
                </a:solidFill>
                <a:latin typeface="Tahoma" pitchFamily="34" charset="0"/>
                <a:ea typeface="ＭＳ Ｐゴシック" charset="-128"/>
                <a:cs typeface="Tahoma" pitchFamily="34" charset="0"/>
              </a:rPr>
              <a:t>Depende de cada organización. A continuación se revisarán los principales aspectos a tener en cuenta a la hora de diseñar e implementar un Plan de Mejoras.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4294967295"/>
          </p:nvPr>
        </p:nvSpPr>
        <p:spPr>
          <a:xfrm>
            <a:off x="1763688" y="476672"/>
            <a:ext cx="5688012" cy="576262"/>
          </a:xfrm>
        </p:spPr>
        <p:txBody>
          <a:bodyPr>
            <a:normAutofit fontScale="25000" lnSpcReduction="20000"/>
          </a:bodyPr>
          <a:lstStyle/>
          <a:p>
            <a:pPr marL="0" indent="0" algn="ctr">
              <a:buNone/>
            </a:pPr>
            <a:r>
              <a:rPr lang="es-ES" sz="11200" b="1" dirty="0" smtClean="0">
                <a:latin typeface="Tahoma" pitchFamily="34" charset="0"/>
                <a:ea typeface="ＭＳ Ｐゴシック" charset="-128"/>
                <a:cs typeface="Tahoma" pitchFamily="34" charset="0"/>
              </a:rPr>
              <a:t>¿Cómo Partimos?</a:t>
            </a:r>
          </a:p>
          <a:p>
            <a:pPr marL="0" indent="0" algn="ctr">
              <a:buNone/>
            </a:pPr>
            <a:r>
              <a:rPr lang="es-ES" sz="9600" dirty="0" smtClean="0">
                <a:latin typeface="Tahoma" pitchFamily="34" charset="0"/>
                <a:ea typeface="ＭＳ Ｐゴシック" charset="-128"/>
                <a:cs typeface="Tahoma" pitchFamily="34" charset="0"/>
              </a:rPr>
              <a:t>Análisis de Contexto y Resultados</a:t>
            </a:r>
          </a:p>
        </p:txBody>
      </p:sp>
      <p:sp>
        <p:nvSpPr>
          <p:cNvPr id="19459" name="AutoShape 18" descr="http://www.esacademic.com/pictures/eswiki/80/Palacio_de_LaMoneda02.png"/>
          <p:cNvSpPr>
            <a:spLocks noChangeAspect="1" noChangeArrowheads="1"/>
          </p:cNvSpPr>
          <p:nvPr/>
        </p:nvSpPr>
        <p:spPr bwMode="auto">
          <a:xfrm>
            <a:off x="76200" y="-182563"/>
            <a:ext cx="304800" cy="304801"/>
          </a:xfrm>
          <a:prstGeom prst="rect">
            <a:avLst/>
          </a:prstGeom>
          <a:noFill/>
          <a:ln w="9525">
            <a:noFill/>
            <a:miter lim="800000"/>
            <a:headEnd/>
            <a:tailEnd/>
          </a:ln>
        </p:spPr>
        <p:txBody>
          <a:bodyPr/>
          <a:lstStyle/>
          <a:p>
            <a:pPr algn="l" rtl="0" fontAlgn="base">
              <a:spcBef>
                <a:spcPct val="0"/>
              </a:spcBef>
              <a:spcAft>
                <a:spcPct val="0"/>
              </a:spcAft>
            </a:pPr>
            <a:endParaRPr lang="es-ES" sz="2400" kern="1200">
              <a:solidFill>
                <a:srgbClr val="000000"/>
              </a:solidFill>
              <a:latin typeface="Arial" pitchFamily="34" charset="0"/>
              <a:ea typeface="ＭＳ Ｐゴシック" charset="-128"/>
              <a:cs typeface="+mn-cs"/>
            </a:endParaRPr>
          </a:p>
        </p:txBody>
      </p:sp>
      <p:sp>
        <p:nvSpPr>
          <p:cNvPr id="19469" name="12 CuadroTexto"/>
          <p:cNvSpPr txBox="1">
            <a:spLocks noChangeArrowheads="1"/>
          </p:cNvSpPr>
          <p:nvPr/>
        </p:nvSpPr>
        <p:spPr bwMode="auto">
          <a:xfrm>
            <a:off x="3419872" y="2348880"/>
            <a:ext cx="2148507" cy="1077218"/>
          </a:xfrm>
          <a:prstGeom prst="rect">
            <a:avLst/>
          </a:prstGeom>
          <a:noFill/>
          <a:ln w="9525">
            <a:noFill/>
            <a:miter lim="800000"/>
            <a:headEnd/>
            <a:tailEnd/>
          </a:ln>
        </p:spPr>
        <p:txBody>
          <a:bodyPr wrap="square">
            <a:spAutoFit/>
          </a:bodyPr>
          <a:lstStyle/>
          <a:p>
            <a:pPr algn="ctr" rtl="0" fontAlgn="base">
              <a:spcBef>
                <a:spcPct val="0"/>
              </a:spcBef>
              <a:spcAft>
                <a:spcPct val="0"/>
              </a:spcAft>
            </a:pPr>
            <a:r>
              <a:rPr lang="es-ES" sz="1600" b="1" kern="1200" dirty="0" smtClean="0">
                <a:solidFill>
                  <a:srgbClr val="000000"/>
                </a:solidFill>
                <a:latin typeface="Tahoma" pitchFamily="34" charset="0"/>
                <a:ea typeface="ＭＳ Ｐゴシック" charset="-128"/>
                <a:cs typeface="Tahoma" pitchFamily="34" charset="0"/>
              </a:rPr>
              <a:t>Requerimientos estratégicos políticos del territorio</a:t>
            </a:r>
            <a:endParaRPr lang="es-ES" sz="1600" b="1" kern="1200" dirty="0">
              <a:solidFill>
                <a:srgbClr val="000000"/>
              </a:solidFill>
              <a:latin typeface="Tahoma" pitchFamily="34" charset="0"/>
              <a:ea typeface="ＭＳ Ｐゴシック" charset="-128"/>
              <a:cs typeface="Tahoma" pitchFamily="34" charset="0"/>
            </a:endParaRPr>
          </a:p>
        </p:txBody>
      </p:sp>
      <p:grpSp>
        <p:nvGrpSpPr>
          <p:cNvPr id="2" name="13 Grupo"/>
          <p:cNvGrpSpPr>
            <a:grpSpLocks/>
          </p:cNvGrpSpPr>
          <p:nvPr/>
        </p:nvGrpSpPr>
        <p:grpSpPr bwMode="auto">
          <a:xfrm>
            <a:off x="323528" y="2348880"/>
            <a:ext cx="2901756" cy="1830388"/>
            <a:chOff x="4644008" y="2132856"/>
            <a:chExt cx="2900493" cy="1829544"/>
          </a:xfrm>
        </p:grpSpPr>
        <p:pic>
          <p:nvPicPr>
            <p:cNvPr id="19466" name="Picture 24" descr="Plan estratégico"/>
            <p:cNvPicPr>
              <a:picLocks noChangeAspect="1" noChangeArrowheads="1"/>
            </p:cNvPicPr>
            <p:nvPr/>
          </p:nvPicPr>
          <p:blipFill>
            <a:blip r:embed="rId2"/>
            <a:srcRect/>
            <a:stretch>
              <a:fillRect/>
            </a:stretch>
          </p:blipFill>
          <p:spPr bwMode="auto">
            <a:xfrm>
              <a:off x="5435600" y="2781300"/>
              <a:ext cx="1152525" cy="1181100"/>
            </a:xfrm>
            <a:prstGeom prst="rect">
              <a:avLst/>
            </a:prstGeom>
            <a:noFill/>
            <a:ln w="9525">
              <a:solidFill>
                <a:schemeClr val="tx1"/>
              </a:solidFill>
              <a:miter lim="800000"/>
              <a:headEnd/>
              <a:tailEnd/>
            </a:ln>
          </p:spPr>
        </p:pic>
        <p:sp>
          <p:nvSpPr>
            <p:cNvPr id="19467" name="14 CuadroTexto"/>
            <p:cNvSpPr txBox="1">
              <a:spLocks noChangeArrowheads="1"/>
            </p:cNvSpPr>
            <p:nvPr/>
          </p:nvSpPr>
          <p:spPr bwMode="auto">
            <a:xfrm>
              <a:off x="4644008" y="2132856"/>
              <a:ext cx="2900493" cy="584505"/>
            </a:xfrm>
            <a:prstGeom prst="rect">
              <a:avLst/>
            </a:prstGeom>
            <a:noFill/>
            <a:ln w="9525">
              <a:noFill/>
              <a:miter lim="800000"/>
              <a:headEnd/>
              <a:tailEnd/>
            </a:ln>
          </p:spPr>
          <p:txBody>
            <a:bodyPr wrap="none">
              <a:spAutoFit/>
            </a:bodyPr>
            <a:lstStyle/>
            <a:p>
              <a:pPr algn="ctr" rtl="0" fontAlgn="base">
                <a:spcBef>
                  <a:spcPct val="0"/>
                </a:spcBef>
                <a:spcAft>
                  <a:spcPct val="0"/>
                </a:spcAft>
              </a:pPr>
              <a:r>
                <a:rPr lang="es-ES" sz="1600" b="1" kern="1200" dirty="0">
                  <a:solidFill>
                    <a:srgbClr val="000000"/>
                  </a:solidFill>
                  <a:latin typeface="Tahoma" pitchFamily="34" charset="0"/>
                  <a:ea typeface="ＭＳ Ｐゴシック" charset="-128"/>
                  <a:cs typeface="Tahoma" pitchFamily="34" charset="0"/>
                </a:rPr>
                <a:t>Lineamientos </a:t>
              </a:r>
              <a:r>
                <a:rPr lang="es-ES" sz="1600" b="1" kern="1200" dirty="0" smtClean="0">
                  <a:solidFill>
                    <a:srgbClr val="000000"/>
                  </a:solidFill>
                  <a:latin typeface="Tahoma" pitchFamily="34" charset="0"/>
                  <a:ea typeface="ＭＳ Ｐゴシック" charset="-128"/>
                  <a:cs typeface="Tahoma" pitchFamily="34" charset="0"/>
                </a:rPr>
                <a:t>estratégicos</a:t>
              </a:r>
              <a:endParaRPr lang="es-ES" sz="1600" b="1" kern="1200" dirty="0">
                <a:solidFill>
                  <a:srgbClr val="000000"/>
                </a:solidFill>
                <a:latin typeface="Tahoma" pitchFamily="34" charset="0"/>
                <a:ea typeface="ＭＳ Ｐゴシック" charset="-128"/>
                <a:cs typeface="Tahoma" pitchFamily="34" charset="0"/>
              </a:endParaRPr>
            </a:p>
            <a:p>
              <a:pPr algn="ctr" rtl="0" fontAlgn="base">
                <a:spcBef>
                  <a:spcPct val="0"/>
                </a:spcBef>
                <a:spcAft>
                  <a:spcPct val="0"/>
                </a:spcAft>
              </a:pPr>
              <a:r>
                <a:rPr lang="es-ES" sz="1600" b="1" dirty="0" smtClean="0">
                  <a:solidFill>
                    <a:srgbClr val="000000"/>
                  </a:solidFill>
                  <a:latin typeface="Tahoma" pitchFamily="34" charset="0"/>
                  <a:ea typeface="ＭＳ Ｐゴシック" charset="-128"/>
                  <a:cs typeface="Tahoma" pitchFamily="34" charset="0"/>
                </a:rPr>
                <a:t>de la comuna (PLADECO)</a:t>
              </a:r>
              <a:endParaRPr lang="es-ES" sz="1600" b="1" kern="1200" dirty="0">
                <a:solidFill>
                  <a:srgbClr val="000000"/>
                </a:solidFill>
                <a:latin typeface="Tahoma" pitchFamily="34" charset="0"/>
                <a:ea typeface="ＭＳ Ｐゴシック" charset="-128"/>
                <a:cs typeface="Tahoma" pitchFamily="34" charset="0"/>
              </a:endParaRPr>
            </a:p>
          </p:txBody>
        </p:sp>
      </p:grpSp>
      <p:grpSp>
        <p:nvGrpSpPr>
          <p:cNvPr id="3" name="16 Grupo"/>
          <p:cNvGrpSpPr>
            <a:grpSpLocks/>
          </p:cNvGrpSpPr>
          <p:nvPr/>
        </p:nvGrpSpPr>
        <p:grpSpPr bwMode="auto">
          <a:xfrm>
            <a:off x="6300192" y="2420888"/>
            <a:ext cx="2092240" cy="2087563"/>
            <a:chOff x="5076825" y="4149725"/>
            <a:chExt cx="2092240" cy="2087563"/>
          </a:xfrm>
        </p:grpSpPr>
        <p:pic>
          <p:nvPicPr>
            <p:cNvPr id="19464" name="Picture 25"/>
            <p:cNvPicPr>
              <a:picLocks noChangeAspect="1" noChangeArrowheads="1"/>
            </p:cNvPicPr>
            <p:nvPr/>
          </p:nvPicPr>
          <p:blipFill>
            <a:blip r:embed="rId3"/>
            <a:srcRect l="31371" t="14391" r="28761" b="9813"/>
            <a:stretch>
              <a:fillRect/>
            </a:stretch>
          </p:blipFill>
          <p:spPr bwMode="auto">
            <a:xfrm>
              <a:off x="5508625" y="4797425"/>
              <a:ext cx="1009650" cy="1439863"/>
            </a:xfrm>
            <a:prstGeom prst="rect">
              <a:avLst/>
            </a:prstGeom>
            <a:noFill/>
            <a:ln w="9525">
              <a:solidFill>
                <a:schemeClr val="tx1"/>
              </a:solidFill>
              <a:miter lim="800000"/>
              <a:headEnd/>
              <a:tailEnd/>
            </a:ln>
          </p:spPr>
        </p:pic>
        <p:sp>
          <p:nvSpPr>
            <p:cNvPr id="19465" name="16 CuadroTexto"/>
            <p:cNvSpPr txBox="1">
              <a:spLocks noChangeArrowheads="1"/>
            </p:cNvSpPr>
            <p:nvPr/>
          </p:nvSpPr>
          <p:spPr bwMode="auto">
            <a:xfrm>
              <a:off x="5076825" y="4149725"/>
              <a:ext cx="2092240" cy="584775"/>
            </a:xfrm>
            <a:prstGeom prst="rect">
              <a:avLst/>
            </a:prstGeom>
            <a:noFill/>
            <a:ln w="9525">
              <a:noFill/>
              <a:miter lim="800000"/>
              <a:headEnd/>
              <a:tailEnd/>
            </a:ln>
          </p:spPr>
          <p:txBody>
            <a:bodyPr wrap="none">
              <a:spAutoFit/>
            </a:bodyPr>
            <a:lstStyle/>
            <a:p>
              <a:pPr algn="ctr" rtl="0" fontAlgn="base">
                <a:spcBef>
                  <a:spcPct val="0"/>
                </a:spcBef>
                <a:spcAft>
                  <a:spcPct val="0"/>
                </a:spcAft>
              </a:pPr>
              <a:r>
                <a:rPr lang="es-ES" sz="1600" b="1" kern="1200" dirty="0">
                  <a:solidFill>
                    <a:srgbClr val="000000"/>
                  </a:solidFill>
                  <a:latin typeface="Tahoma" pitchFamily="34" charset="0"/>
                  <a:ea typeface="ＭＳ Ｐゴシック" charset="-128"/>
                  <a:cs typeface="Tahoma" pitchFamily="34" charset="0"/>
                </a:rPr>
                <a:t>Informe de </a:t>
              </a:r>
            </a:p>
            <a:p>
              <a:pPr algn="ctr" rtl="0" fontAlgn="base">
                <a:spcBef>
                  <a:spcPct val="0"/>
                </a:spcBef>
                <a:spcAft>
                  <a:spcPct val="0"/>
                </a:spcAft>
              </a:pPr>
              <a:r>
                <a:rPr lang="es-ES" sz="1600" b="1" kern="1200" dirty="0">
                  <a:solidFill>
                    <a:srgbClr val="000000"/>
                  </a:solidFill>
                  <a:latin typeface="Tahoma" pitchFamily="34" charset="0"/>
                  <a:ea typeface="ＭＳ Ｐゴシック" charset="-128"/>
                  <a:cs typeface="Tahoma" pitchFamily="34" charset="0"/>
                </a:rPr>
                <a:t>Retroalimentación</a:t>
              </a:r>
            </a:p>
          </p:txBody>
        </p:sp>
      </p:grpSp>
      <p:pic>
        <p:nvPicPr>
          <p:cNvPr id="23554" name="Picture 2" descr="C:\Documents and Settings\ext.idm\Configuración local\Archivos temporales de Internet\Content.IE5\R28KJFWU\MC900361966[1].wmf"/>
          <p:cNvPicPr>
            <a:picLocks noChangeAspect="1" noChangeArrowheads="1"/>
          </p:cNvPicPr>
          <p:nvPr/>
        </p:nvPicPr>
        <p:blipFill>
          <a:blip r:embed="rId4"/>
          <a:srcRect/>
          <a:stretch>
            <a:fillRect/>
          </a:stretch>
        </p:blipFill>
        <p:spPr bwMode="auto">
          <a:xfrm>
            <a:off x="4211960" y="3356992"/>
            <a:ext cx="650992" cy="303898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95536" y="836712"/>
          <a:ext cx="8358247" cy="4503176"/>
        </p:xfrm>
        <a:graphic>
          <a:graphicData uri="http://schemas.openxmlformats.org/drawingml/2006/table">
            <a:tbl>
              <a:tblPr/>
              <a:tblGrid>
                <a:gridCol w="5000660"/>
                <a:gridCol w="1143008"/>
                <a:gridCol w="1143008"/>
                <a:gridCol w="1071571"/>
              </a:tblGrid>
              <a:tr h="710213">
                <a:tc>
                  <a:txBody>
                    <a:bodyPr/>
                    <a:lstStyle/>
                    <a:p>
                      <a:endParaRPr lang="es-ES" sz="800" dirty="0">
                        <a:latin typeface="Calibri"/>
                      </a:endParaRPr>
                    </a:p>
                  </a:txBody>
                  <a:tcPr marL="48338" marR="48338"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1000"/>
                        </a:spcAft>
                      </a:pPr>
                      <a:r>
                        <a:rPr lang="es-ES" sz="1050" b="1" dirty="0">
                          <a:solidFill>
                            <a:srgbClr val="FFFFFF"/>
                          </a:solidFill>
                          <a:latin typeface="Calibri"/>
                          <a:ea typeface="Calibri"/>
                          <a:cs typeface="Times New Roman"/>
                        </a:rPr>
                        <a:t>Máximo</a:t>
                      </a:r>
                      <a:endParaRPr lang="es-ES" sz="1050" dirty="0">
                        <a:latin typeface="Calibri"/>
                        <a:ea typeface="Calibri"/>
                        <a:cs typeface="Times New Roman"/>
                      </a:endParaRPr>
                    </a:p>
                  </a:txBody>
                  <a:tcPr marL="48338" marR="48338"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1000"/>
                        </a:spcAft>
                      </a:pPr>
                      <a:r>
                        <a:rPr lang="es-ES" sz="1050" b="1" dirty="0">
                          <a:solidFill>
                            <a:srgbClr val="FFFFFF"/>
                          </a:solidFill>
                          <a:latin typeface="Calibri"/>
                          <a:ea typeface="Calibri"/>
                          <a:cs typeface="Times New Roman"/>
                        </a:rPr>
                        <a:t>Puntaje obtenido</a:t>
                      </a:r>
                      <a:endParaRPr lang="es-ES" sz="1050" dirty="0">
                        <a:latin typeface="Calibri"/>
                        <a:ea typeface="Calibri"/>
                        <a:cs typeface="Times New Roman"/>
                      </a:endParaRPr>
                    </a:p>
                  </a:txBody>
                  <a:tcPr marL="48338" marR="48338"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1000"/>
                        </a:spcAft>
                      </a:pPr>
                      <a:r>
                        <a:rPr lang="es-ES" sz="1050" b="1" dirty="0">
                          <a:solidFill>
                            <a:srgbClr val="FFFFFF"/>
                          </a:solidFill>
                          <a:latin typeface="Calibri"/>
                          <a:ea typeface="Calibri"/>
                          <a:cs typeface="Times New Roman"/>
                        </a:rPr>
                        <a:t>% logro</a:t>
                      </a:r>
                      <a:endParaRPr lang="es-ES" sz="1050" dirty="0">
                        <a:latin typeface="Calibri"/>
                        <a:ea typeface="Calibri"/>
                        <a:cs typeface="Times New Roman"/>
                      </a:endParaRPr>
                    </a:p>
                  </a:txBody>
                  <a:tcPr marL="48338" marR="48338"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1. ESTRATEGIA</a:t>
                      </a:r>
                      <a:endParaRPr lang="es-ES" sz="800" dirty="0">
                        <a:latin typeface="Calibri"/>
                        <a:ea typeface="Calibri"/>
                        <a:cs typeface="Times New Roman"/>
                      </a:endParaRPr>
                    </a:p>
                  </a:txBody>
                  <a:tcPr marL="48338" marR="48338" marT="0" marB="0" anchor="ctr">
                    <a:lnL>
                      <a:noFill/>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24</a:t>
                      </a:r>
                      <a:endParaRPr lang="es-ES" sz="1400" dirty="0">
                        <a:latin typeface="Calibri"/>
                        <a:ea typeface="Calibri"/>
                        <a:cs typeface="Times New Roman"/>
                      </a:endParaRPr>
                    </a:p>
                  </a:txBody>
                  <a:tcPr marL="48338" marR="48338" marT="0" marB="0" anchor="ctr">
                    <a:lnL w="12700"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s-ES" sz="1400" b="1" i="0" u="none" strike="noStrike" dirty="0">
                          <a:latin typeface="Calibri" pitchFamily="34" charset="0"/>
                        </a:rPr>
                        <a:t>10</a:t>
                      </a:r>
                    </a:p>
                  </a:txBody>
                  <a:tcPr marL="0" marR="0" marT="0" marB="0" anchor="b">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es-ES" sz="1400" b="1" i="0" u="none" strike="noStrike" dirty="0">
                          <a:latin typeface="Calibri" pitchFamily="34" charset="0"/>
                        </a:rPr>
                        <a:t>42%</a:t>
                      </a:r>
                    </a:p>
                  </a:txBody>
                  <a:tcPr marL="0" marR="0" marT="0" marB="0" anchor="b">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2. LIDERAZGO</a:t>
                      </a:r>
                      <a:endParaRPr lang="es-ES" sz="800" dirty="0">
                        <a:latin typeface="Calibri"/>
                        <a:ea typeface="Calibri"/>
                        <a:cs typeface="Times New Roman"/>
                      </a:endParaRPr>
                    </a:p>
                  </a:txBody>
                  <a:tcPr marL="48338" marR="48338" marT="0" marB="0" anchor="ctr">
                    <a:lnL>
                      <a:noFill/>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18</a:t>
                      </a:r>
                      <a:endParaRPr lang="es-ES" sz="1400" dirty="0">
                        <a:latin typeface="Calibri"/>
                        <a:ea typeface="Calibri"/>
                        <a:cs typeface="Times New Roman"/>
                      </a:endParaRPr>
                    </a:p>
                  </a:txBody>
                  <a:tcPr marL="48338" marR="4833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400" b="1" i="0" u="none" strike="noStrike" dirty="0">
                          <a:latin typeface="Calibri" pitchFamily="34" charset="0"/>
                        </a:rPr>
                        <a:t>10</a:t>
                      </a:r>
                    </a:p>
                  </a:txBody>
                  <a:tcPr marL="0" marR="0" marT="0" marB="0" anchor="b">
                    <a:lnL>
                      <a:noFill/>
                    </a:lnL>
                    <a:lnR>
                      <a:noFill/>
                    </a:lnR>
                    <a:lnT>
                      <a:noFill/>
                    </a:lnT>
                    <a:lnB>
                      <a:noFill/>
                    </a:lnB>
                  </a:tcPr>
                </a:tc>
                <a:tc>
                  <a:txBody>
                    <a:bodyPr/>
                    <a:lstStyle/>
                    <a:p>
                      <a:pPr algn="ctr" fontAlgn="b"/>
                      <a:r>
                        <a:rPr lang="es-ES" sz="1400" b="1" i="0" u="none" strike="noStrike" dirty="0">
                          <a:latin typeface="Calibri" pitchFamily="34" charset="0"/>
                        </a:rPr>
                        <a:t>56%</a:t>
                      </a:r>
                    </a:p>
                  </a:txBody>
                  <a:tcPr marL="0" marR="0" marT="0" marB="0" anchor="b">
                    <a:lnL>
                      <a:noFill/>
                    </a:lnL>
                    <a:lnR>
                      <a:noFill/>
                    </a:lnR>
                    <a:lnT>
                      <a:noFill/>
                    </a:lnT>
                    <a:lnB>
                      <a:noFill/>
                    </a:lnB>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3. COMPETENCIAS DE LAS PERSONAS</a:t>
                      </a:r>
                      <a:endParaRPr lang="es-ES" sz="800" dirty="0">
                        <a:latin typeface="Calibri"/>
                        <a:ea typeface="Calibri"/>
                        <a:cs typeface="Times New Roman"/>
                      </a:endParaRPr>
                    </a:p>
                  </a:txBody>
                  <a:tcPr marL="48338" marR="48338" marT="0" marB="0" anchor="ctr">
                    <a:lnL>
                      <a:noFill/>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15</a:t>
                      </a:r>
                      <a:endParaRPr lang="es-ES" sz="1400" dirty="0">
                        <a:latin typeface="Calibri"/>
                        <a:ea typeface="Calibri"/>
                        <a:cs typeface="Times New Roman"/>
                      </a:endParaRPr>
                    </a:p>
                  </a:txBody>
                  <a:tcPr marL="48338" marR="48338" marT="0" marB="0" anchor="ctr">
                    <a:lnL w="1270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s-ES" sz="1400" b="1" i="0" u="none" strike="noStrike" dirty="0">
                          <a:latin typeface="Calibri" pitchFamily="34" charset="0"/>
                        </a:rPr>
                        <a:t>4</a:t>
                      </a:r>
                    </a:p>
                  </a:txBody>
                  <a:tcPr marL="0" marR="0" marT="0" marB="0" anchor="b">
                    <a:lnL>
                      <a:noFill/>
                    </a:lnL>
                    <a:lnR>
                      <a:noFill/>
                    </a:lnR>
                    <a:lnT>
                      <a:noFill/>
                    </a:lnT>
                    <a:lnB>
                      <a:noFill/>
                    </a:lnB>
                    <a:solidFill>
                      <a:srgbClr val="D8D8D8"/>
                    </a:solidFill>
                  </a:tcPr>
                </a:tc>
                <a:tc>
                  <a:txBody>
                    <a:bodyPr/>
                    <a:lstStyle/>
                    <a:p>
                      <a:pPr algn="ctr" fontAlgn="b"/>
                      <a:r>
                        <a:rPr lang="es-ES" sz="1400" b="1" i="0" u="none" strike="noStrike" dirty="0">
                          <a:latin typeface="Calibri" pitchFamily="34" charset="0"/>
                        </a:rPr>
                        <a:t>27%</a:t>
                      </a:r>
                    </a:p>
                  </a:txBody>
                  <a:tcPr marL="0" marR="0" marT="0" marB="0" anchor="b">
                    <a:lnL>
                      <a:noFill/>
                    </a:lnL>
                    <a:lnR>
                      <a:noFill/>
                    </a:lnR>
                    <a:lnT>
                      <a:noFill/>
                    </a:lnT>
                    <a:lnB>
                      <a:noFill/>
                    </a:lnB>
                    <a:solidFill>
                      <a:srgbClr val="D8D8D8"/>
                    </a:solidFill>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4. CAPACITACIÓN</a:t>
                      </a:r>
                      <a:endParaRPr lang="es-ES" sz="800" dirty="0">
                        <a:latin typeface="Calibri"/>
                        <a:ea typeface="Calibri"/>
                        <a:cs typeface="Times New Roman"/>
                      </a:endParaRPr>
                    </a:p>
                  </a:txBody>
                  <a:tcPr marL="48338" marR="48338" marT="0" marB="0" anchor="ctr">
                    <a:lnL>
                      <a:noFill/>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21</a:t>
                      </a:r>
                      <a:endParaRPr lang="es-ES" sz="1400" dirty="0">
                        <a:latin typeface="Calibri"/>
                        <a:ea typeface="Calibri"/>
                        <a:cs typeface="Times New Roman"/>
                      </a:endParaRPr>
                    </a:p>
                  </a:txBody>
                  <a:tcPr marL="48338" marR="4833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400" b="1" i="0" u="none" strike="noStrike">
                          <a:latin typeface="Calibri" pitchFamily="34" charset="0"/>
                        </a:rPr>
                        <a:t>1</a:t>
                      </a:r>
                    </a:p>
                  </a:txBody>
                  <a:tcPr marL="0" marR="0" marT="0" marB="0" anchor="b">
                    <a:lnL>
                      <a:noFill/>
                    </a:lnL>
                    <a:lnR>
                      <a:noFill/>
                    </a:lnR>
                    <a:lnT>
                      <a:noFill/>
                    </a:lnT>
                    <a:lnB>
                      <a:noFill/>
                    </a:lnB>
                  </a:tcPr>
                </a:tc>
                <a:tc>
                  <a:txBody>
                    <a:bodyPr/>
                    <a:lstStyle/>
                    <a:p>
                      <a:pPr algn="ctr" fontAlgn="b"/>
                      <a:r>
                        <a:rPr lang="es-ES" sz="1400" b="1" i="0" u="none" strike="noStrike" dirty="0">
                          <a:latin typeface="Calibri" pitchFamily="34" charset="0"/>
                        </a:rPr>
                        <a:t>5%</a:t>
                      </a:r>
                    </a:p>
                  </a:txBody>
                  <a:tcPr marL="0" marR="0" marT="0" marB="0" anchor="b">
                    <a:lnL>
                      <a:noFill/>
                    </a:lnL>
                    <a:lnR>
                      <a:noFill/>
                    </a:lnR>
                    <a:lnT>
                      <a:noFill/>
                    </a:lnT>
                    <a:lnB>
                      <a:noFill/>
                    </a:lnB>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5. BIENESTAR Y SEGURIDAD EN EL TRABAJO</a:t>
                      </a:r>
                      <a:endParaRPr lang="es-ES" sz="800" dirty="0">
                        <a:latin typeface="Calibri"/>
                        <a:ea typeface="Calibri"/>
                        <a:cs typeface="Times New Roman"/>
                      </a:endParaRPr>
                    </a:p>
                  </a:txBody>
                  <a:tcPr marL="48338" marR="48338" marT="0" marB="0" anchor="ctr">
                    <a:lnL>
                      <a:noFill/>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24</a:t>
                      </a:r>
                      <a:endParaRPr lang="es-ES" sz="1400" dirty="0">
                        <a:latin typeface="Calibri"/>
                        <a:ea typeface="Calibri"/>
                        <a:cs typeface="Times New Roman"/>
                      </a:endParaRPr>
                    </a:p>
                  </a:txBody>
                  <a:tcPr marL="48338" marR="48338" marT="0" marB="0" anchor="ctr">
                    <a:lnL w="1270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s-ES" sz="1400" b="1" i="0" u="none" strike="noStrike">
                          <a:latin typeface="Calibri" pitchFamily="34" charset="0"/>
                        </a:rPr>
                        <a:t>2</a:t>
                      </a:r>
                    </a:p>
                  </a:txBody>
                  <a:tcPr marL="0" marR="0" marT="0" marB="0" anchor="b">
                    <a:lnL>
                      <a:noFill/>
                    </a:lnL>
                    <a:lnR>
                      <a:noFill/>
                    </a:lnR>
                    <a:lnT>
                      <a:noFill/>
                    </a:lnT>
                    <a:lnB>
                      <a:noFill/>
                    </a:lnB>
                    <a:solidFill>
                      <a:srgbClr val="D8D8D8"/>
                    </a:solidFill>
                  </a:tcPr>
                </a:tc>
                <a:tc>
                  <a:txBody>
                    <a:bodyPr/>
                    <a:lstStyle/>
                    <a:p>
                      <a:pPr algn="ctr" fontAlgn="b"/>
                      <a:r>
                        <a:rPr lang="es-ES" sz="1400" b="1" i="0" u="none" strike="noStrike" dirty="0">
                          <a:latin typeface="Calibri" pitchFamily="34" charset="0"/>
                        </a:rPr>
                        <a:t>8%</a:t>
                      </a:r>
                    </a:p>
                  </a:txBody>
                  <a:tcPr marL="0" marR="0" marT="0" marB="0" anchor="b">
                    <a:lnL>
                      <a:noFill/>
                    </a:lnL>
                    <a:lnR>
                      <a:noFill/>
                    </a:lnR>
                    <a:lnT>
                      <a:noFill/>
                    </a:lnT>
                    <a:lnB>
                      <a:noFill/>
                    </a:lnB>
                    <a:solidFill>
                      <a:srgbClr val="D8D8D8"/>
                    </a:solidFill>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6. INGRESOS MUNICIPALES</a:t>
                      </a:r>
                      <a:endParaRPr lang="es-ES" sz="800" dirty="0">
                        <a:latin typeface="Calibri"/>
                        <a:ea typeface="Calibri"/>
                        <a:cs typeface="Times New Roman"/>
                      </a:endParaRPr>
                    </a:p>
                  </a:txBody>
                  <a:tcPr marL="48338" marR="48338" marT="0" marB="0" anchor="ctr">
                    <a:lnL>
                      <a:noFill/>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18</a:t>
                      </a:r>
                      <a:endParaRPr lang="es-ES" sz="1400" dirty="0">
                        <a:latin typeface="Calibri"/>
                        <a:ea typeface="Calibri"/>
                        <a:cs typeface="Times New Roman"/>
                      </a:endParaRPr>
                    </a:p>
                  </a:txBody>
                  <a:tcPr marL="48338" marR="4833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400" b="1" i="0" u="none" strike="noStrike">
                          <a:latin typeface="Calibri" pitchFamily="34" charset="0"/>
                        </a:rPr>
                        <a:t>8</a:t>
                      </a:r>
                    </a:p>
                  </a:txBody>
                  <a:tcPr marL="0" marR="0" marT="0" marB="0" anchor="b">
                    <a:lnL>
                      <a:noFill/>
                    </a:lnL>
                    <a:lnR>
                      <a:noFill/>
                    </a:lnR>
                    <a:lnT>
                      <a:noFill/>
                    </a:lnT>
                    <a:lnB>
                      <a:noFill/>
                    </a:lnB>
                  </a:tcPr>
                </a:tc>
                <a:tc>
                  <a:txBody>
                    <a:bodyPr/>
                    <a:lstStyle/>
                    <a:p>
                      <a:pPr algn="ctr" fontAlgn="b"/>
                      <a:r>
                        <a:rPr lang="es-ES" sz="1400" b="1" i="0" u="none" strike="noStrike" dirty="0">
                          <a:latin typeface="Calibri" pitchFamily="34" charset="0"/>
                        </a:rPr>
                        <a:t>44%</a:t>
                      </a:r>
                    </a:p>
                  </a:txBody>
                  <a:tcPr marL="0" marR="0" marT="0" marB="0" anchor="b">
                    <a:lnL>
                      <a:noFill/>
                    </a:lnL>
                    <a:lnR>
                      <a:noFill/>
                    </a:lnR>
                    <a:lnT>
                      <a:noFill/>
                    </a:lnT>
                    <a:lnB>
                      <a:noFill/>
                    </a:lnB>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7. PRESUPUESTO MUNICIPAL</a:t>
                      </a:r>
                      <a:endParaRPr lang="es-ES" sz="800" dirty="0">
                        <a:latin typeface="Calibri"/>
                        <a:ea typeface="Calibri"/>
                        <a:cs typeface="Times New Roman"/>
                      </a:endParaRPr>
                    </a:p>
                  </a:txBody>
                  <a:tcPr marL="48338" marR="48338" marT="0" marB="0" anchor="ctr">
                    <a:lnL>
                      <a:noFill/>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30</a:t>
                      </a:r>
                      <a:endParaRPr lang="es-ES" sz="1400" dirty="0">
                        <a:latin typeface="Calibri"/>
                        <a:ea typeface="Calibri"/>
                        <a:cs typeface="Times New Roman"/>
                      </a:endParaRPr>
                    </a:p>
                  </a:txBody>
                  <a:tcPr marL="48338" marR="48338" marT="0" marB="0" anchor="ctr">
                    <a:lnL w="1270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s-ES" sz="1400" b="1" i="0" u="none" strike="noStrike">
                          <a:latin typeface="Calibri" pitchFamily="34" charset="0"/>
                        </a:rPr>
                        <a:t>12</a:t>
                      </a:r>
                    </a:p>
                  </a:txBody>
                  <a:tcPr marL="0" marR="0" marT="0" marB="0" anchor="b">
                    <a:lnL>
                      <a:noFill/>
                    </a:lnL>
                    <a:lnR>
                      <a:noFill/>
                    </a:lnR>
                    <a:lnT>
                      <a:noFill/>
                    </a:lnT>
                    <a:lnB>
                      <a:noFill/>
                    </a:lnB>
                    <a:solidFill>
                      <a:srgbClr val="D8D8D8"/>
                    </a:solidFill>
                  </a:tcPr>
                </a:tc>
                <a:tc>
                  <a:txBody>
                    <a:bodyPr/>
                    <a:lstStyle/>
                    <a:p>
                      <a:pPr algn="ctr" fontAlgn="b"/>
                      <a:r>
                        <a:rPr lang="es-ES" sz="1400" b="1" i="0" u="none" strike="noStrike" dirty="0">
                          <a:latin typeface="Calibri" pitchFamily="34" charset="0"/>
                        </a:rPr>
                        <a:t>40%</a:t>
                      </a:r>
                    </a:p>
                  </a:txBody>
                  <a:tcPr marL="0" marR="0" marT="0" marB="0" anchor="b">
                    <a:lnL>
                      <a:noFill/>
                    </a:lnL>
                    <a:lnR>
                      <a:noFill/>
                    </a:lnR>
                    <a:lnT>
                      <a:noFill/>
                    </a:lnT>
                    <a:lnB>
                      <a:noFill/>
                    </a:lnB>
                    <a:solidFill>
                      <a:srgbClr val="D8D8D8"/>
                    </a:solidFill>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8. RECURSOS MATERIALES</a:t>
                      </a:r>
                      <a:endParaRPr lang="es-ES" sz="800" dirty="0">
                        <a:latin typeface="Calibri"/>
                        <a:ea typeface="Calibri"/>
                        <a:cs typeface="Times New Roman"/>
                      </a:endParaRPr>
                    </a:p>
                  </a:txBody>
                  <a:tcPr marL="48338" marR="48338" marT="0" marB="0" anchor="ctr">
                    <a:lnL>
                      <a:noFill/>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6</a:t>
                      </a:r>
                      <a:endParaRPr lang="es-ES" sz="1400" dirty="0">
                        <a:latin typeface="Calibri"/>
                        <a:ea typeface="Calibri"/>
                        <a:cs typeface="Times New Roman"/>
                      </a:endParaRPr>
                    </a:p>
                  </a:txBody>
                  <a:tcPr marL="48338" marR="48338"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ES" sz="1400" b="1" i="0" u="none" strike="noStrike">
                          <a:latin typeface="Calibri" pitchFamily="34" charset="0"/>
                        </a:rPr>
                        <a:t>2</a:t>
                      </a:r>
                    </a:p>
                  </a:txBody>
                  <a:tcPr marL="0" marR="0" marT="0" marB="0" anchor="b">
                    <a:lnL>
                      <a:noFill/>
                    </a:lnL>
                    <a:lnR>
                      <a:noFill/>
                    </a:lnR>
                    <a:lnT>
                      <a:noFill/>
                    </a:lnT>
                    <a:lnB>
                      <a:noFill/>
                    </a:lnB>
                  </a:tcPr>
                </a:tc>
                <a:tc>
                  <a:txBody>
                    <a:bodyPr/>
                    <a:lstStyle/>
                    <a:p>
                      <a:pPr algn="ctr" fontAlgn="b"/>
                      <a:r>
                        <a:rPr lang="es-ES" sz="1400" b="1" i="0" u="none" strike="noStrike" dirty="0">
                          <a:latin typeface="Calibri" pitchFamily="34" charset="0"/>
                        </a:rPr>
                        <a:t>33%</a:t>
                      </a:r>
                    </a:p>
                  </a:txBody>
                  <a:tcPr marL="0" marR="0" marT="0" marB="0" anchor="b">
                    <a:lnL>
                      <a:noFill/>
                    </a:lnL>
                    <a:lnR>
                      <a:noFill/>
                    </a:lnR>
                    <a:lnT>
                      <a:noFill/>
                    </a:lnT>
                    <a:lnB>
                      <a:noFill/>
                    </a:lnB>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9. SATISFACCIÓN DE USUARIOS Y USUARIAS</a:t>
                      </a:r>
                      <a:endParaRPr lang="es-ES" sz="800" dirty="0">
                        <a:latin typeface="Calibri"/>
                        <a:ea typeface="Calibri"/>
                        <a:cs typeface="Times New Roman"/>
                      </a:endParaRPr>
                    </a:p>
                  </a:txBody>
                  <a:tcPr marL="48338" marR="48338" marT="0" marB="0" anchor="ctr">
                    <a:lnL>
                      <a:noFill/>
                    </a:lnL>
                    <a:lnR w="12700" cap="flat" cmpd="sng" algn="ctr">
                      <a:solidFill>
                        <a:srgbClr val="000000"/>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30</a:t>
                      </a:r>
                      <a:endParaRPr lang="es-ES" sz="1400" dirty="0">
                        <a:latin typeface="Calibri"/>
                        <a:ea typeface="Calibri"/>
                        <a:cs typeface="Times New Roman"/>
                      </a:endParaRPr>
                    </a:p>
                  </a:txBody>
                  <a:tcPr marL="48338" marR="48338" marT="0" marB="0" anchor="ctr">
                    <a:lnL w="1270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fontAlgn="b"/>
                      <a:r>
                        <a:rPr lang="es-ES" sz="1400" b="1" i="0" u="none" strike="noStrike">
                          <a:latin typeface="Calibri" pitchFamily="34" charset="0"/>
                        </a:rPr>
                        <a:t>7</a:t>
                      </a:r>
                    </a:p>
                  </a:txBody>
                  <a:tcPr marL="0" marR="0" marT="0" marB="0" anchor="b">
                    <a:lnL>
                      <a:noFill/>
                    </a:lnL>
                    <a:lnR>
                      <a:noFill/>
                    </a:lnR>
                    <a:lnT>
                      <a:noFill/>
                    </a:lnT>
                    <a:lnB>
                      <a:noFill/>
                    </a:lnB>
                    <a:solidFill>
                      <a:srgbClr val="D8D8D8"/>
                    </a:solidFill>
                  </a:tcPr>
                </a:tc>
                <a:tc>
                  <a:txBody>
                    <a:bodyPr/>
                    <a:lstStyle/>
                    <a:p>
                      <a:pPr algn="ctr" fontAlgn="b"/>
                      <a:r>
                        <a:rPr lang="es-ES" sz="1400" b="1" i="0" u="none" strike="noStrike" dirty="0">
                          <a:latin typeface="Calibri" pitchFamily="34" charset="0"/>
                        </a:rPr>
                        <a:t>23%</a:t>
                      </a:r>
                    </a:p>
                  </a:txBody>
                  <a:tcPr marL="0" marR="0" marT="0" marB="0" anchor="b">
                    <a:lnL>
                      <a:noFill/>
                    </a:lnL>
                    <a:lnR>
                      <a:noFill/>
                    </a:lnR>
                    <a:lnT>
                      <a:noFill/>
                    </a:lnT>
                    <a:lnB>
                      <a:noFill/>
                    </a:lnB>
                    <a:solidFill>
                      <a:srgbClr val="D8D8D8"/>
                    </a:solidFill>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10. COMUNICACIÓN CON USUARIOS Y USUARIAS</a:t>
                      </a:r>
                      <a:endParaRPr lang="es-ES" sz="800" dirty="0">
                        <a:latin typeface="Calibri"/>
                        <a:ea typeface="Calibri"/>
                        <a:cs typeface="Times New Roman"/>
                      </a:endParaRPr>
                    </a:p>
                  </a:txBody>
                  <a:tcPr marL="48338" marR="48338" marT="0" marB="0" anchor="ctr">
                    <a:lnL>
                      <a:noFill/>
                    </a:lnL>
                    <a:lnR w="12700" cap="flat" cmpd="sng" algn="ctr">
                      <a:solidFill>
                        <a:schemeClr val="tx1"/>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15</a:t>
                      </a:r>
                      <a:endParaRPr lang="es-ES" sz="1400" dirty="0">
                        <a:latin typeface="Calibri"/>
                        <a:ea typeface="Calibri"/>
                        <a:cs typeface="Times New Roman"/>
                      </a:endParaRPr>
                    </a:p>
                  </a:txBody>
                  <a:tcPr marL="48338" marR="48338"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ES" sz="1400" b="1" i="0" u="none" strike="noStrike">
                          <a:latin typeface="Calibri" pitchFamily="34" charset="0"/>
                        </a:rPr>
                        <a:t>4</a:t>
                      </a:r>
                    </a:p>
                  </a:txBody>
                  <a:tcPr marL="0" marR="0" marT="0" marB="0" anchor="b">
                    <a:lnL>
                      <a:noFill/>
                    </a:lnL>
                    <a:lnR>
                      <a:noFill/>
                    </a:lnR>
                    <a:lnT>
                      <a:noFill/>
                    </a:lnT>
                    <a:lnB>
                      <a:noFill/>
                    </a:lnB>
                  </a:tcPr>
                </a:tc>
                <a:tc>
                  <a:txBody>
                    <a:bodyPr/>
                    <a:lstStyle/>
                    <a:p>
                      <a:pPr algn="ctr" fontAlgn="b"/>
                      <a:r>
                        <a:rPr lang="es-ES" sz="1400" b="1" i="0" u="none" strike="noStrike" dirty="0">
                          <a:latin typeface="Calibri" pitchFamily="34" charset="0"/>
                        </a:rPr>
                        <a:t>27%</a:t>
                      </a:r>
                    </a:p>
                  </a:txBody>
                  <a:tcPr marL="0" marR="0" marT="0" marB="0" anchor="b">
                    <a:lnL>
                      <a:noFill/>
                    </a:lnL>
                    <a:lnR>
                      <a:noFill/>
                    </a:lnR>
                    <a:lnT>
                      <a:noFill/>
                    </a:lnT>
                    <a:lnB>
                      <a:noFill/>
                    </a:lnB>
                  </a:tcPr>
                </a:tc>
              </a:tr>
              <a:tr h="291369">
                <a:tc>
                  <a:txBody>
                    <a:bodyPr/>
                    <a:lstStyle/>
                    <a:p>
                      <a:pPr>
                        <a:lnSpc>
                          <a:spcPct val="115000"/>
                        </a:lnSpc>
                        <a:spcAft>
                          <a:spcPts val="1000"/>
                        </a:spcAft>
                      </a:pPr>
                      <a:r>
                        <a:rPr lang="es-ES" sz="1100" b="1" dirty="0">
                          <a:solidFill>
                            <a:srgbClr val="FFFFFF"/>
                          </a:solidFill>
                          <a:latin typeface="Calibri"/>
                          <a:ea typeface="Calibri"/>
                          <a:cs typeface="Times New Roman"/>
                        </a:rPr>
                        <a:t>11. PROCESOS DE PRESTACIÓN DE SERVICIOS MUNICIPALES</a:t>
                      </a:r>
                      <a:endParaRPr lang="es-ES" sz="800" dirty="0">
                        <a:latin typeface="Calibri"/>
                        <a:ea typeface="Calibri"/>
                        <a:cs typeface="Times New Roman"/>
                      </a:endParaRPr>
                    </a:p>
                  </a:txBody>
                  <a:tcPr marL="48338" marR="48338" marT="0" marB="0" anchor="ctr">
                    <a:lnL>
                      <a:noFill/>
                    </a:lnL>
                    <a:lnR w="12700" cap="flat" cmpd="sng" algn="ctr">
                      <a:solidFill>
                        <a:schemeClr val="tx1"/>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15</a:t>
                      </a:r>
                      <a:endParaRPr lang="es-ES" sz="1400" dirty="0">
                        <a:latin typeface="Calibri"/>
                        <a:ea typeface="Calibri"/>
                        <a:cs typeface="Times New Roman"/>
                      </a:endParaRPr>
                    </a:p>
                  </a:txBody>
                  <a:tcPr marL="48338" marR="48338" marT="0" marB="0" anchor="ctr">
                    <a:lnL w="12700" cap="flat" cmpd="sng" algn="ctr">
                      <a:solidFill>
                        <a:schemeClr val="tx1"/>
                      </a:solidFill>
                      <a:prstDash val="solid"/>
                      <a:round/>
                      <a:headEnd type="none" w="med" len="med"/>
                      <a:tailEnd type="none" w="med" len="med"/>
                    </a:lnL>
                    <a:lnR>
                      <a:noFill/>
                    </a:lnR>
                    <a:lnT>
                      <a:noFill/>
                    </a:lnT>
                    <a:lnB>
                      <a:noFill/>
                    </a:lnB>
                    <a:solidFill>
                      <a:srgbClr val="D8D8D8"/>
                    </a:solidFill>
                  </a:tcPr>
                </a:tc>
                <a:tc>
                  <a:txBody>
                    <a:bodyPr/>
                    <a:lstStyle/>
                    <a:p>
                      <a:pPr algn="ctr" fontAlgn="b"/>
                      <a:r>
                        <a:rPr lang="es-ES" sz="1400" b="1" i="0" u="none" strike="noStrike">
                          <a:latin typeface="Calibri" pitchFamily="34" charset="0"/>
                        </a:rPr>
                        <a:t>2</a:t>
                      </a:r>
                    </a:p>
                  </a:txBody>
                  <a:tcPr marL="0" marR="0" marT="0" marB="0" anchor="b">
                    <a:lnL>
                      <a:noFill/>
                    </a:lnL>
                    <a:lnR>
                      <a:noFill/>
                    </a:lnR>
                    <a:lnT>
                      <a:noFill/>
                    </a:lnT>
                    <a:lnB>
                      <a:noFill/>
                    </a:lnB>
                    <a:solidFill>
                      <a:srgbClr val="D8D8D8"/>
                    </a:solidFill>
                  </a:tcPr>
                </a:tc>
                <a:tc>
                  <a:txBody>
                    <a:bodyPr/>
                    <a:lstStyle/>
                    <a:p>
                      <a:pPr algn="ctr" fontAlgn="b"/>
                      <a:r>
                        <a:rPr lang="es-ES" sz="1400" b="1" i="0" u="none" strike="noStrike" dirty="0">
                          <a:latin typeface="Calibri" pitchFamily="34" charset="0"/>
                        </a:rPr>
                        <a:t>13%</a:t>
                      </a:r>
                    </a:p>
                  </a:txBody>
                  <a:tcPr marL="0" marR="0" marT="0" marB="0" anchor="b">
                    <a:lnL>
                      <a:noFill/>
                    </a:lnL>
                    <a:lnR>
                      <a:noFill/>
                    </a:lnR>
                    <a:lnT>
                      <a:noFill/>
                    </a:lnT>
                    <a:lnB>
                      <a:noFill/>
                    </a:lnB>
                    <a:solidFill>
                      <a:srgbClr val="D8D8D8"/>
                    </a:solidFill>
                  </a:tcPr>
                </a:tc>
              </a:tr>
              <a:tr h="299570">
                <a:tc>
                  <a:txBody>
                    <a:bodyPr/>
                    <a:lstStyle/>
                    <a:p>
                      <a:pPr>
                        <a:lnSpc>
                          <a:spcPct val="115000"/>
                        </a:lnSpc>
                        <a:spcAft>
                          <a:spcPts val="1000"/>
                        </a:spcAft>
                      </a:pPr>
                      <a:r>
                        <a:rPr lang="es-ES" sz="1100" b="1" dirty="0" smtClean="0">
                          <a:solidFill>
                            <a:srgbClr val="FFFFFF"/>
                          </a:solidFill>
                          <a:latin typeface="Calibri"/>
                          <a:ea typeface="Calibri"/>
                          <a:cs typeface="Times New Roman"/>
                        </a:rPr>
                        <a:t>12</a:t>
                      </a:r>
                      <a:r>
                        <a:rPr lang="es-ES" sz="1100" b="1" dirty="0">
                          <a:solidFill>
                            <a:srgbClr val="FFFFFF"/>
                          </a:solidFill>
                          <a:latin typeface="Calibri"/>
                          <a:ea typeface="Calibri"/>
                          <a:cs typeface="Times New Roman"/>
                        </a:rPr>
                        <a:t>. PROCESOS DE APOYO PARA LA PRESTACIÓN DE SERVICIOS MUNICIPALES</a:t>
                      </a:r>
                      <a:endParaRPr lang="es-ES" sz="800" dirty="0">
                        <a:latin typeface="Calibri"/>
                        <a:ea typeface="Calibri"/>
                        <a:cs typeface="Times New Roman"/>
                      </a:endParaRPr>
                    </a:p>
                  </a:txBody>
                  <a:tcPr marL="48338" marR="48338" marT="0" marB="0" anchor="ctr">
                    <a:lnL>
                      <a:noFill/>
                    </a:lnL>
                    <a:lnR w="12700" cap="flat" cmpd="sng" algn="ctr">
                      <a:solidFill>
                        <a:schemeClr val="tx1"/>
                      </a:solidFill>
                      <a:prstDash val="solid"/>
                      <a:round/>
                      <a:headEnd type="none" w="med" len="med"/>
                      <a:tailEnd type="none" w="med" len="med"/>
                    </a:lnR>
                    <a:lnT>
                      <a:noFill/>
                    </a:lnT>
                    <a:lnB>
                      <a:noFill/>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18</a:t>
                      </a:r>
                      <a:endParaRPr lang="es-ES" sz="1400" dirty="0">
                        <a:latin typeface="Calibri"/>
                        <a:ea typeface="Calibri"/>
                        <a:cs typeface="Times New Roman"/>
                      </a:endParaRPr>
                    </a:p>
                  </a:txBody>
                  <a:tcPr marL="48338" marR="48338" marT="0"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s-ES" sz="1400" b="1" i="0" u="none" strike="noStrike">
                          <a:latin typeface="Calibri" pitchFamily="34" charset="0"/>
                        </a:rPr>
                        <a:t>8</a:t>
                      </a:r>
                    </a:p>
                  </a:txBody>
                  <a:tcPr marL="0" marR="0" marT="0" marB="0" anchor="b">
                    <a:lnL>
                      <a:noFill/>
                    </a:lnL>
                    <a:lnR>
                      <a:noFill/>
                    </a:lnR>
                    <a:lnT>
                      <a:noFill/>
                    </a:lnT>
                    <a:lnB>
                      <a:noFill/>
                    </a:lnB>
                  </a:tcPr>
                </a:tc>
                <a:tc>
                  <a:txBody>
                    <a:bodyPr/>
                    <a:lstStyle/>
                    <a:p>
                      <a:pPr algn="ctr" fontAlgn="b"/>
                      <a:r>
                        <a:rPr lang="es-ES" sz="1400" b="1" i="0" u="none" strike="noStrike" dirty="0">
                          <a:latin typeface="Calibri" pitchFamily="34" charset="0"/>
                        </a:rPr>
                        <a:t>44%</a:t>
                      </a:r>
                    </a:p>
                  </a:txBody>
                  <a:tcPr marL="0" marR="0" marT="0" marB="0" anchor="b">
                    <a:lnL>
                      <a:noFill/>
                    </a:lnL>
                    <a:lnR>
                      <a:noFill/>
                    </a:lnR>
                    <a:lnT>
                      <a:noFill/>
                    </a:lnT>
                    <a:lnB>
                      <a:noFill/>
                    </a:lnB>
                  </a:tcPr>
                </a:tc>
              </a:tr>
              <a:tr h="288334">
                <a:tc>
                  <a:txBody>
                    <a:bodyPr/>
                    <a:lstStyle/>
                    <a:p>
                      <a:pPr>
                        <a:lnSpc>
                          <a:spcPct val="115000"/>
                        </a:lnSpc>
                        <a:spcAft>
                          <a:spcPts val="1000"/>
                        </a:spcAft>
                      </a:pPr>
                      <a:r>
                        <a:rPr lang="es-ES" sz="1400" b="1" dirty="0">
                          <a:solidFill>
                            <a:srgbClr val="FFFFFF"/>
                          </a:solidFill>
                          <a:latin typeface="Calibri"/>
                          <a:ea typeface="Calibri"/>
                          <a:cs typeface="Times New Roman"/>
                        </a:rPr>
                        <a:t>TOTAL</a:t>
                      </a:r>
                      <a:endParaRPr lang="es-ES" sz="1400" b="1" dirty="0">
                        <a:latin typeface="Calibri"/>
                        <a:ea typeface="Calibri"/>
                        <a:cs typeface="Times New Roman"/>
                      </a:endParaRPr>
                    </a:p>
                  </a:txBody>
                  <a:tcPr marL="48338" marR="48338" marT="0" marB="0" anchor="ctr">
                    <a:lnL>
                      <a:noFill/>
                    </a:lnL>
                    <a:lnR w="12700"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C0504D"/>
                    </a:solidFill>
                  </a:tcPr>
                </a:tc>
                <a:tc>
                  <a:txBody>
                    <a:bodyPr/>
                    <a:lstStyle/>
                    <a:p>
                      <a:pPr algn="ctr">
                        <a:lnSpc>
                          <a:spcPct val="115000"/>
                        </a:lnSpc>
                        <a:spcAft>
                          <a:spcPts val="1000"/>
                        </a:spcAft>
                      </a:pPr>
                      <a:r>
                        <a:rPr lang="es-ES" sz="1400" b="1" dirty="0">
                          <a:latin typeface="Calibri"/>
                          <a:ea typeface="Calibri"/>
                          <a:cs typeface="Times New Roman"/>
                        </a:rPr>
                        <a:t>234</a:t>
                      </a:r>
                      <a:endParaRPr lang="es-ES" sz="1400" dirty="0">
                        <a:latin typeface="Calibri"/>
                        <a:ea typeface="Calibri"/>
                        <a:cs typeface="Times New Roman"/>
                      </a:endParaRPr>
                    </a:p>
                  </a:txBody>
                  <a:tcPr marL="48338" marR="48338" marT="0" marB="0" anchor="ctr">
                    <a:lnL w="12700" cap="flat" cmpd="sng" algn="ctr">
                      <a:solidFill>
                        <a:schemeClr val="tx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fontAlgn="b"/>
                      <a:r>
                        <a:rPr lang="es-ES" sz="1400" b="1" i="0" u="none" strike="noStrike" dirty="0">
                          <a:latin typeface="Calibri" pitchFamily="34" charset="0"/>
                        </a:rPr>
                        <a:t>70</a:t>
                      </a:r>
                    </a:p>
                  </a:txBody>
                  <a:tcPr marL="0" marR="0" marT="0" marB="0" anchor="b">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fontAlgn="b"/>
                      <a:r>
                        <a:rPr lang="es-ES" sz="1400" b="1" i="0" u="none" strike="noStrike" dirty="0">
                          <a:latin typeface="Calibri" pitchFamily="34" charset="0"/>
                        </a:rPr>
                        <a:t>30%</a:t>
                      </a:r>
                    </a:p>
                  </a:txBody>
                  <a:tcPr marL="0" marR="0" marT="0" marB="0" anchor="b">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4 Rectángulo"/>
          <p:cNvSpPr/>
          <p:nvPr/>
        </p:nvSpPr>
        <p:spPr>
          <a:xfrm>
            <a:off x="2627784" y="188640"/>
            <a:ext cx="4735720" cy="461665"/>
          </a:xfrm>
          <a:prstGeom prst="rect">
            <a:avLst/>
          </a:prstGeom>
        </p:spPr>
        <p:txBody>
          <a:bodyPr wrap="none">
            <a:spAutoFit/>
          </a:bodyPr>
          <a:lstStyle/>
          <a:p>
            <a:pPr algn="ctr"/>
            <a:r>
              <a:rPr lang="es-ES" sz="2400" dirty="0" smtClean="0">
                <a:latin typeface="Tahoma" pitchFamily="34" charset="0"/>
                <a:ea typeface="ＭＳ Ｐゴシック" charset="-128"/>
                <a:cs typeface="Tahoma" pitchFamily="34" charset="0"/>
              </a:rPr>
              <a:t>Análisis de Contexto y Resultados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1"/>
          <p:cNvGraphicFramePr>
            <a:graphicFrameLocks/>
          </p:cNvGraphicFramePr>
          <p:nvPr/>
        </p:nvGraphicFramePr>
        <p:xfrm>
          <a:off x="0" y="620688"/>
          <a:ext cx="9144000" cy="528641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627784" y="188640"/>
            <a:ext cx="4735720" cy="461665"/>
          </a:xfrm>
          <a:prstGeom prst="rect">
            <a:avLst/>
          </a:prstGeom>
        </p:spPr>
        <p:txBody>
          <a:bodyPr wrap="none">
            <a:spAutoFit/>
          </a:bodyPr>
          <a:lstStyle/>
          <a:p>
            <a:pPr algn="ctr"/>
            <a:r>
              <a:rPr lang="es-ES" sz="2400" dirty="0" smtClean="0">
                <a:latin typeface="Tahoma" pitchFamily="34" charset="0"/>
                <a:ea typeface="ＭＳ Ｐゴシック" charset="-128"/>
                <a:cs typeface="Tahoma" pitchFamily="34" charset="0"/>
              </a:rPr>
              <a:t>Análisis de Contexto y Resultados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27784" y="188640"/>
            <a:ext cx="4735720" cy="461665"/>
          </a:xfrm>
          <a:prstGeom prst="rect">
            <a:avLst/>
          </a:prstGeom>
        </p:spPr>
        <p:txBody>
          <a:bodyPr wrap="none">
            <a:spAutoFit/>
          </a:bodyPr>
          <a:lstStyle/>
          <a:p>
            <a:pPr algn="ctr"/>
            <a:r>
              <a:rPr lang="es-ES" sz="2400" dirty="0" smtClean="0">
                <a:latin typeface="Tahoma" pitchFamily="34" charset="0"/>
                <a:ea typeface="ＭＳ Ｐゴシック" charset="-128"/>
                <a:cs typeface="Tahoma" pitchFamily="34" charset="0"/>
              </a:rPr>
              <a:t>Análisis de Contexto y Resultados</a:t>
            </a:r>
          </a:p>
        </p:txBody>
      </p:sp>
      <p:sp>
        <p:nvSpPr>
          <p:cNvPr id="4" name="3 CuadroTexto"/>
          <p:cNvSpPr txBox="1"/>
          <p:nvPr/>
        </p:nvSpPr>
        <p:spPr>
          <a:xfrm>
            <a:off x="827584" y="1484784"/>
            <a:ext cx="7416824" cy="2246769"/>
          </a:xfrm>
          <a:prstGeom prst="rect">
            <a:avLst/>
          </a:prstGeom>
          <a:noFill/>
        </p:spPr>
        <p:txBody>
          <a:bodyPr wrap="square" rtlCol="0">
            <a:spAutoFit/>
          </a:bodyPr>
          <a:lstStyle/>
          <a:p>
            <a:pPr algn="just"/>
            <a:r>
              <a:rPr lang="es-ES" sz="2000" dirty="0" smtClean="0">
                <a:latin typeface="Tahoma" pitchFamily="34" charset="0"/>
                <a:cs typeface="Tahoma" pitchFamily="34" charset="0"/>
              </a:rPr>
              <a:t>Independiente de la presentación a todo el municipio de los resultados de la Autoevaluación. El Comité de Mejora, debe analizar el Informe de Retroalimentación a la luz de los lineamientos estratégicos del municipio, del contexto territorial y de los requerimientos políticos del entorno comunal. Fruto de este análisis debiese resolverse, al menos, las </a:t>
            </a:r>
            <a:r>
              <a:rPr lang="es-ES" sz="2000" b="1" dirty="0" smtClean="0">
                <a:latin typeface="Tahoma" pitchFamily="34" charset="0"/>
                <a:cs typeface="Tahoma" pitchFamily="34" charset="0"/>
              </a:rPr>
              <a:t>Áreas de Mejora</a:t>
            </a:r>
            <a:endParaRPr lang="es-ES" sz="2000" b="1"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764704"/>
            <a:ext cx="4248472" cy="4616648"/>
          </a:xfrm>
          <a:prstGeom prst="rect">
            <a:avLst/>
          </a:prstGeom>
          <a:noFill/>
        </p:spPr>
        <p:txBody>
          <a:bodyPr wrap="square" rtlCol="0">
            <a:spAutoFit/>
          </a:bodyPr>
          <a:lstStyle/>
          <a:p>
            <a:pPr algn="ctr"/>
            <a:r>
              <a:rPr lang="es-ES" b="1" u="sng" dirty="0" smtClean="0"/>
              <a:t>Ejercicio</a:t>
            </a:r>
            <a:endParaRPr lang="es-ES" b="1" u="sng" dirty="0" smtClean="0"/>
          </a:p>
          <a:p>
            <a:pPr algn="just">
              <a:lnSpc>
                <a:spcPct val="150000"/>
              </a:lnSpc>
              <a:spcAft>
                <a:spcPts val="1800"/>
              </a:spcAft>
              <a:buFont typeface="Arial" pitchFamily="34" charset="0"/>
              <a:buChar char="•"/>
            </a:pPr>
            <a:r>
              <a:rPr lang="es-ES" dirty="0" smtClean="0"/>
              <a:t>Formar grupos </a:t>
            </a:r>
            <a:r>
              <a:rPr lang="es-ES" dirty="0" smtClean="0"/>
              <a:t>por municipios</a:t>
            </a:r>
          </a:p>
          <a:p>
            <a:pPr algn="just">
              <a:lnSpc>
                <a:spcPct val="150000"/>
              </a:lnSpc>
              <a:spcAft>
                <a:spcPts val="1800"/>
              </a:spcAft>
              <a:buFont typeface="Arial" pitchFamily="34" charset="0"/>
              <a:buChar char="•"/>
            </a:pPr>
            <a:r>
              <a:rPr lang="es-ES" dirty="0" smtClean="0"/>
              <a:t>H</a:t>
            </a:r>
            <a:r>
              <a:rPr lang="es-ES" dirty="0" smtClean="0"/>
              <a:t>acer un “simulacro” de lectura técnica de los resultados del gráfico y tabla</a:t>
            </a:r>
          </a:p>
          <a:p>
            <a:pPr algn="just">
              <a:lnSpc>
                <a:spcPct val="150000"/>
              </a:lnSpc>
              <a:spcAft>
                <a:spcPts val="1800"/>
              </a:spcAft>
              <a:buFont typeface="Arial" pitchFamily="34" charset="0"/>
              <a:buChar char="•"/>
            </a:pPr>
            <a:r>
              <a:rPr lang="es-ES" dirty="0" smtClean="0"/>
              <a:t>Entregar antecedentes de contexto relevantes para el municipio en cuestión</a:t>
            </a:r>
          </a:p>
          <a:p>
            <a:pPr algn="just">
              <a:lnSpc>
                <a:spcPct val="150000"/>
              </a:lnSpc>
              <a:spcAft>
                <a:spcPts val="1800"/>
              </a:spcAft>
              <a:buFont typeface="Arial" pitchFamily="34" charset="0"/>
              <a:buChar char="•"/>
            </a:pPr>
            <a:r>
              <a:rPr lang="es-ES" dirty="0" smtClean="0"/>
              <a:t>Seleccionar 8 </a:t>
            </a:r>
            <a:r>
              <a:rPr lang="es-ES" dirty="0" err="1" smtClean="0"/>
              <a:t>subcriterios</a:t>
            </a:r>
            <a:r>
              <a:rPr lang="es-ES" dirty="0" smtClean="0"/>
              <a:t> argumentando la decisión (Áreas de Mejora)</a:t>
            </a:r>
          </a:p>
          <a:p>
            <a:pPr algn="just">
              <a:lnSpc>
                <a:spcPct val="150000"/>
              </a:lnSpc>
              <a:spcAft>
                <a:spcPts val="1800"/>
              </a:spcAft>
              <a:buFont typeface="Arial" pitchFamily="34" charset="0"/>
              <a:buChar char="•"/>
            </a:pPr>
            <a:r>
              <a:rPr lang="es-ES" dirty="0" smtClean="0"/>
              <a:t>Presentar</a:t>
            </a:r>
            <a:endParaRPr lang="es-ES" dirty="0"/>
          </a:p>
        </p:txBody>
      </p:sp>
      <p:pic>
        <p:nvPicPr>
          <p:cNvPr id="4" name="Picture 3" descr="C:\Documents and Settings\ext.idm\Configuración local\Archivos temporales de Internet\Content.IE5\R35K281T\MP900423043[1].jpg"/>
          <p:cNvPicPr>
            <a:picLocks noChangeAspect="1" noChangeArrowheads="1"/>
          </p:cNvPicPr>
          <p:nvPr/>
        </p:nvPicPr>
        <p:blipFill>
          <a:blip r:embed="rId2" cstate="print"/>
          <a:srcRect/>
          <a:stretch>
            <a:fillRect/>
          </a:stretch>
        </p:blipFill>
        <p:spPr bwMode="auto">
          <a:xfrm>
            <a:off x="4788024" y="620688"/>
            <a:ext cx="3789040" cy="378904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Documents and Settings\ext.idm\Configuración local\Archivos temporales de Internet\Content.IE5\UYP0I0TA\MP900403444[1].jpg"/>
          <p:cNvPicPr>
            <a:picLocks noChangeAspect="1" noChangeArrowheads="1"/>
          </p:cNvPicPr>
          <p:nvPr/>
        </p:nvPicPr>
        <p:blipFill>
          <a:blip r:embed="rId2"/>
          <a:srcRect/>
          <a:stretch>
            <a:fillRect/>
          </a:stretch>
        </p:blipFill>
        <p:spPr bwMode="auto">
          <a:xfrm>
            <a:off x="5292080" y="836712"/>
            <a:ext cx="2915052" cy="4376853"/>
          </a:xfrm>
          <a:prstGeom prst="rect">
            <a:avLst/>
          </a:prstGeom>
          <a:noFill/>
        </p:spPr>
      </p:pic>
      <p:sp>
        <p:nvSpPr>
          <p:cNvPr id="4" name="3 CuadroTexto"/>
          <p:cNvSpPr txBox="1"/>
          <p:nvPr/>
        </p:nvSpPr>
        <p:spPr>
          <a:xfrm>
            <a:off x="1187624" y="2204864"/>
            <a:ext cx="3019994" cy="584775"/>
          </a:xfrm>
          <a:prstGeom prst="rect">
            <a:avLst/>
          </a:prstGeom>
          <a:noFill/>
        </p:spPr>
        <p:txBody>
          <a:bodyPr wrap="none" rtlCol="0">
            <a:spAutoFit/>
          </a:bodyPr>
          <a:lstStyle/>
          <a:p>
            <a:r>
              <a:rPr lang="es-ES" sz="3200" b="1" dirty="0" smtClean="0"/>
              <a:t>¡¡¡ A almorzar !!!</a:t>
            </a:r>
            <a:endParaRPr lang="es-ES" sz="32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91680" y="476672"/>
            <a:ext cx="5875134" cy="461665"/>
          </a:xfrm>
          <a:prstGeom prst="rect">
            <a:avLst/>
          </a:prstGeom>
        </p:spPr>
        <p:txBody>
          <a:bodyPr wrap="none">
            <a:spAutoFit/>
          </a:bodyPr>
          <a:lstStyle/>
          <a:p>
            <a:pPr algn="ctr"/>
            <a:r>
              <a:rPr lang="es-ES" sz="2400" dirty="0" smtClean="0">
                <a:latin typeface="Tahoma" pitchFamily="34" charset="0"/>
                <a:ea typeface="ＭＳ Ｐゴシック" charset="-128"/>
                <a:cs typeface="Tahoma" pitchFamily="34" charset="0"/>
              </a:rPr>
              <a:t>¿Qué Hacer con Las Áreas Seleccionadas?</a:t>
            </a:r>
            <a:endParaRPr lang="es-ES" sz="2400" dirty="0" smtClean="0">
              <a:latin typeface="Tahoma" pitchFamily="34" charset="0"/>
              <a:ea typeface="ＭＳ Ｐゴシック" charset="-128"/>
              <a:cs typeface="Tahom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ctrTitle"/>
          </p:nvPr>
        </p:nvSpPr>
        <p:spPr>
          <a:xfrm>
            <a:off x="1838325" y="188913"/>
            <a:ext cx="5326063" cy="792162"/>
          </a:xfrm>
        </p:spPr>
        <p:txBody>
          <a:bodyPr>
            <a:normAutofit/>
          </a:bodyPr>
          <a:lstStyle/>
          <a:p>
            <a:r>
              <a:rPr lang="es-ES" sz="2800" b="1" dirty="0" smtClean="0">
                <a:latin typeface="Tahoma" pitchFamily="34" charset="0"/>
                <a:ea typeface="ＭＳ Ｐゴシック" charset="-128"/>
                <a:cs typeface="Tahoma" pitchFamily="34" charset="0"/>
              </a:rPr>
              <a:t>Introducción</a:t>
            </a:r>
          </a:p>
        </p:txBody>
      </p:sp>
      <p:sp>
        <p:nvSpPr>
          <p:cNvPr id="8195" name="2 CuadroTexto"/>
          <p:cNvSpPr txBox="1">
            <a:spLocks noChangeArrowheads="1"/>
          </p:cNvSpPr>
          <p:nvPr/>
        </p:nvSpPr>
        <p:spPr bwMode="auto">
          <a:xfrm>
            <a:off x="539552" y="1556792"/>
            <a:ext cx="8208963" cy="3170099"/>
          </a:xfrm>
          <a:prstGeom prst="rect">
            <a:avLst/>
          </a:prstGeom>
          <a:noFill/>
          <a:ln w="9525">
            <a:noFill/>
            <a:miter lim="800000"/>
            <a:headEnd/>
            <a:tailEnd/>
          </a:ln>
        </p:spPr>
        <p:txBody>
          <a:bodyPr>
            <a:spAutoFit/>
          </a:bodyPr>
          <a:lstStyle/>
          <a:p>
            <a:pPr algn="just" rtl="0" fontAlgn="base">
              <a:spcBef>
                <a:spcPct val="0"/>
              </a:spcBef>
              <a:spcAft>
                <a:spcPct val="0"/>
              </a:spcAft>
            </a:pPr>
            <a:r>
              <a:rPr lang="es-ES" altLang="es-ES" sz="2000" kern="1200" dirty="0">
                <a:solidFill>
                  <a:srgbClr val="000000"/>
                </a:solidFill>
                <a:latin typeface="Tahoma" pitchFamily="34" charset="0"/>
                <a:ea typeface="ＭＳ Ｐゴシック" charset="-128"/>
                <a:cs typeface="Tahoma" pitchFamily="34" charset="0"/>
              </a:rPr>
              <a:t>“</a:t>
            </a:r>
            <a:r>
              <a:rPr lang="es-ES" sz="2000" kern="1200" dirty="0">
                <a:solidFill>
                  <a:srgbClr val="000000"/>
                </a:solidFill>
                <a:latin typeface="Tahoma" pitchFamily="34" charset="0"/>
                <a:ea typeface="ＭＳ Ｐゴシック" charset="-128"/>
                <a:cs typeface="Tahoma" pitchFamily="34" charset="0"/>
              </a:rPr>
              <a:t>Estamos en el camino de la mejora…pero aún no hemos mejorado.</a:t>
            </a:r>
          </a:p>
          <a:p>
            <a:pPr algn="just" rtl="0" fontAlgn="base">
              <a:spcBef>
                <a:spcPct val="0"/>
              </a:spcBef>
              <a:spcAft>
                <a:spcPct val="0"/>
              </a:spcAft>
            </a:pPr>
            <a:endParaRPr lang="es-ES" sz="2000" kern="1200" dirty="0">
              <a:solidFill>
                <a:srgbClr val="000000"/>
              </a:solidFill>
              <a:latin typeface="Tahoma" pitchFamily="34" charset="0"/>
              <a:ea typeface="ＭＳ Ｐゴシック" charset="-128"/>
              <a:cs typeface="Tahoma" pitchFamily="34" charset="0"/>
            </a:endParaRPr>
          </a:p>
          <a:p>
            <a:pPr algn="just" rtl="0" fontAlgn="base">
              <a:spcBef>
                <a:spcPct val="0"/>
              </a:spcBef>
              <a:spcAft>
                <a:spcPct val="0"/>
              </a:spcAft>
            </a:pPr>
            <a:r>
              <a:rPr lang="es-ES" sz="2000" kern="1200" dirty="0">
                <a:solidFill>
                  <a:srgbClr val="000000"/>
                </a:solidFill>
                <a:latin typeface="Tahoma" pitchFamily="34" charset="0"/>
                <a:ea typeface="ＭＳ Ｐゴシック" charset="-128"/>
                <a:cs typeface="Tahoma" pitchFamily="34" charset="0"/>
              </a:rPr>
              <a:t>Tenemos un diagnóstico, conocemos nuestras fortalezas y las oportunidades de mejora…pero aún no hemos mejorado.</a:t>
            </a:r>
          </a:p>
          <a:p>
            <a:pPr algn="just" rtl="0" fontAlgn="base">
              <a:spcBef>
                <a:spcPct val="0"/>
              </a:spcBef>
              <a:spcAft>
                <a:spcPct val="0"/>
              </a:spcAft>
            </a:pPr>
            <a:endParaRPr lang="es-ES" sz="2000" kern="1200" dirty="0">
              <a:solidFill>
                <a:srgbClr val="000000"/>
              </a:solidFill>
              <a:latin typeface="Tahoma" pitchFamily="34" charset="0"/>
              <a:ea typeface="ＭＳ Ｐゴシック" charset="-128"/>
              <a:cs typeface="Tahoma" pitchFamily="34" charset="0"/>
            </a:endParaRPr>
          </a:p>
          <a:p>
            <a:pPr algn="just" rtl="0" fontAlgn="base">
              <a:spcBef>
                <a:spcPct val="0"/>
              </a:spcBef>
              <a:spcAft>
                <a:spcPct val="0"/>
              </a:spcAft>
            </a:pPr>
            <a:r>
              <a:rPr lang="es-ES" sz="2000" kern="1200" dirty="0">
                <a:solidFill>
                  <a:srgbClr val="000000"/>
                </a:solidFill>
                <a:latin typeface="Tahoma" pitchFamily="34" charset="0"/>
                <a:ea typeface="ＭＳ Ｐゴシック" charset="-128"/>
                <a:cs typeface="Tahoma" pitchFamily="34" charset="0"/>
              </a:rPr>
              <a:t>Con esta información vamos a diseñar un buen plan de mejora…pero aún no hemos mejorado.</a:t>
            </a:r>
          </a:p>
          <a:p>
            <a:pPr algn="just" rtl="0" fontAlgn="base">
              <a:spcBef>
                <a:spcPct val="0"/>
              </a:spcBef>
              <a:spcAft>
                <a:spcPct val="0"/>
              </a:spcAft>
            </a:pPr>
            <a:endParaRPr lang="es-ES" sz="2000" kern="1200" dirty="0">
              <a:solidFill>
                <a:srgbClr val="000000"/>
              </a:solidFill>
              <a:latin typeface="Tahoma" pitchFamily="34" charset="0"/>
              <a:ea typeface="ＭＳ Ｐゴシック" charset="-128"/>
              <a:cs typeface="Tahoma" pitchFamily="34" charset="0"/>
            </a:endParaRPr>
          </a:p>
          <a:p>
            <a:pPr algn="just" rtl="0" fontAlgn="base">
              <a:spcBef>
                <a:spcPct val="0"/>
              </a:spcBef>
              <a:spcAft>
                <a:spcPct val="0"/>
              </a:spcAft>
            </a:pPr>
            <a:r>
              <a:rPr lang="es-ES" sz="2000" kern="1200" dirty="0">
                <a:solidFill>
                  <a:srgbClr val="000000"/>
                </a:solidFill>
                <a:latin typeface="Tahoma" pitchFamily="34" charset="0"/>
                <a:ea typeface="ＭＳ Ｐゴシック" charset="-128"/>
                <a:cs typeface="Tahoma" pitchFamily="34" charset="0"/>
              </a:rPr>
              <a:t>Sólo si ejecutamos el plan rigurosamente y medimos el avance, podremos </a:t>
            </a:r>
            <a:r>
              <a:rPr lang="es-ES" sz="2000" kern="1200" dirty="0" smtClean="0">
                <a:solidFill>
                  <a:srgbClr val="000000"/>
                </a:solidFill>
                <a:latin typeface="Tahoma" pitchFamily="34" charset="0"/>
                <a:ea typeface="ＭＳ Ｐゴシック" charset="-128"/>
                <a:cs typeface="Tahoma" pitchFamily="34" charset="0"/>
              </a:rPr>
              <a:t>decir: </a:t>
            </a:r>
            <a:r>
              <a:rPr lang="es-ES" sz="2000" b="1" kern="1200" dirty="0">
                <a:solidFill>
                  <a:srgbClr val="000000"/>
                </a:solidFill>
                <a:latin typeface="Tahoma" pitchFamily="34" charset="0"/>
                <a:ea typeface="ＭＳ Ｐゴシック" charset="-128"/>
                <a:cs typeface="Tahoma" pitchFamily="34" charset="0"/>
              </a:rPr>
              <a:t>¡hemos mejorado!.</a:t>
            </a:r>
            <a:r>
              <a:rPr lang="es-ES" altLang="es-ES" sz="2000" b="1" kern="1200" dirty="0">
                <a:solidFill>
                  <a:srgbClr val="000000"/>
                </a:solidFill>
                <a:latin typeface="Tahoma" pitchFamily="34" charset="0"/>
                <a:ea typeface="ＭＳ Ｐゴシック" charset="-128"/>
                <a:cs typeface="Tahoma" pitchFamily="34" charset="0"/>
              </a:rPr>
              <a:t>”</a:t>
            </a:r>
            <a:endParaRPr lang="es-ES" sz="2000" b="1" kern="1200" dirty="0">
              <a:solidFill>
                <a:srgbClr val="000000"/>
              </a:solidFill>
              <a:latin typeface="Tahoma" pitchFamily="34" charset="0"/>
              <a:ea typeface="ＭＳ Ｐゴシック" charset="-128"/>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691680" y="476672"/>
            <a:ext cx="5875134" cy="461665"/>
          </a:xfrm>
          <a:prstGeom prst="rect">
            <a:avLst/>
          </a:prstGeom>
        </p:spPr>
        <p:txBody>
          <a:bodyPr wrap="none">
            <a:spAutoFit/>
          </a:bodyPr>
          <a:lstStyle/>
          <a:p>
            <a:pPr algn="ctr"/>
            <a:r>
              <a:rPr lang="es-ES" sz="2400" dirty="0" smtClean="0">
                <a:latin typeface="Tahoma" pitchFamily="34" charset="0"/>
                <a:ea typeface="ＭＳ Ｐゴシック" charset="-128"/>
                <a:cs typeface="Tahoma" pitchFamily="34" charset="0"/>
              </a:rPr>
              <a:t>¿Qué Hacer con Las Áreas Seleccionadas?</a:t>
            </a:r>
            <a:endParaRPr lang="es-ES" sz="2400" dirty="0" smtClean="0">
              <a:latin typeface="Tahoma" pitchFamily="34" charset="0"/>
              <a:ea typeface="ＭＳ Ｐゴシック" charset="-128"/>
              <a:cs typeface="Tahoma" pitchFamily="34" charset="0"/>
            </a:endParaRPr>
          </a:p>
        </p:txBody>
      </p:sp>
      <p:sp>
        <p:nvSpPr>
          <p:cNvPr id="4" name="3 CuadroTexto"/>
          <p:cNvSpPr txBox="1"/>
          <p:nvPr/>
        </p:nvSpPr>
        <p:spPr>
          <a:xfrm>
            <a:off x="395536" y="1412776"/>
            <a:ext cx="5184576" cy="3584058"/>
          </a:xfrm>
          <a:prstGeom prst="rect">
            <a:avLst/>
          </a:prstGeom>
          <a:noFill/>
        </p:spPr>
        <p:txBody>
          <a:bodyPr wrap="square" rtlCol="0">
            <a:spAutoFit/>
          </a:bodyPr>
          <a:lstStyle/>
          <a:p>
            <a:pPr marL="273050" indent="-273050" algn="just">
              <a:lnSpc>
                <a:spcPct val="150000"/>
              </a:lnSpc>
              <a:spcAft>
                <a:spcPts val="1200"/>
              </a:spcAft>
              <a:buFont typeface="Arial" pitchFamily="34" charset="0"/>
              <a:buChar char="•"/>
            </a:pPr>
            <a:r>
              <a:rPr lang="es-ES" sz="2000" b="1" dirty="0" smtClean="0"/>
              <a:t>Cada Área de Mejora tiene asociada, al menos, una Herramienta de Gestión</a:t>
            </a:r>
          </a:p>
          <a:p>
            <a:pPr marL="273050" indent="-273050" algn="just">
              <a:lnSpc>
                <a:spcPct val="150000"/>
              </a:lnSpc>
              <a:spcAft>
                <a:spcPts val="1200"/>
              </a:spcAft>
              <a:buFont typeface="Arial" pitchFamily="34" charset="0"/>
              <a:buChar char="•"/>
            </a:pPr>
            <a:r>
              <a:rPr lang="es-ES" sz="2000" b="1" dirty="0" smtClean="0"/>
              <a:t>El Informe de Retroalimentación, entrega antecedentes respecto del estado de esas Herramientas en el municipio</a:t>
            </a:r>
          </a:p>
          <a:p>
            <a:pPr marL="273050" indent="-273050" algn="just">
              <a:lnSpc>
                <a:spcPct val="150000"/>
              </a:lnSpc>
              <a:spcAft>
                <a:spcPts val="1200"/>
              </a:spcAft>
              <a:buFont typeface="Arial" pitchFamily="34" charset="0"/>
              <a:buChar char="•"/>
            </a:pPr>
            <a:r>
              <a:rPr lang="es-ES" sz="2000" b="1" dirty="0" smtClean="0"/>
              <a:t>Con lo anterior, el municipio cuenta con un listado de Herramientas a implementar</a:t>
            </a:r>
            <a:endParaRPr lang="es-ES" sz="2000" b="1" dirty="0"/>
          </a:p>
        </p:txBody>
      </p:sp>
      <p:pic>
        <p:nvPicPr>
          <p:cNvPr id="1026" name="Picture 2" descr="C:\Archivos de programa\Microsoft Office\MEDIA\CAGCAT10\j0252349.wmf"/>
          <p:cNvPicPr>
            <a:picLocks noChangeAspect="1" noChangeArrowheads="1"/>
          </p:cNvPicPr>
          <p:nvPr/>
        </p:nvPicPr>
        <p:blipFill>
          <a:blip r:embed="rId2"/>
          <a:srcRect/>
          <a:stretch>
            <a:fillRect/>
          </a:stretch>
        </p:blipFill>
        <p:spPr bwMode="auto">
          <a:xfrm>
            <a:off x="6516216" y="1124744"/>
            <a:ext cx="1826971" cy="1110996"/>
          </a:xfrm>
          <a:prstGeom prst="rect">
            <a:avLst/>
          </a:prstGeom>
          <a:noFill/>
        </p:spPr>
      </p:pic>
      <p:pic>
        <p:nvPicPr>
          <p:cNvPr id="1027" name="Picture 3" descr="C:\Archivos de programa\Microsoft Office\MEDIA\CAGCAT10\j0199727.wmf"/>
          <p:cNvPicPr>
            <a:picLocks noChangeAspect="1" noChangeArrowheads="1"/>
          </p:cNvPicPr>
          <p:nvPr/>
        </p:nvPicPr>
        <p:blipFill>
          <a:blip r:embed="rId3"/>
          <a:srcRect/>
          <a:stretch>
            <a:fillRect/>
          </a:stretch>
        </p:blipFill>
        <p:spPr bwMode="auto">
          <a:xfrm>
            <a:off x="6660232" y="2348880"/>
            <a:ext cx="1769364" cy="1739189"/>
          </a:xfrm>
          <a:prstGeom prst="rect">
            <a:avLst/>
          </a:prstGeom>
          <a:noFill/>
        </p:spPr>
      </p:pic>
      <p:pic>
        <p:nvPicPr>
          <p:cNvPr id="1028" name="Picture 4" descr="C:\Documents and Settings\ext.idm\Configuración local\Archivos temporales de Internet\Content.IE5\B4DUWW9V\MC900334886[1].wmf"/>
          <p:cNvPicPr>
            <a:picLocks noChangeAspect="1" noChangeArrowheads="1"/>
          </p:cNvPicPr>
          <p:nvPr/>
        </p:nvPicPr>
        <p:blipFill>
          <a:blip r:embed="rId4"/>
          <a:srcRect/>
          <a:stretch>
            <a:fillRect/>
          </a:stretch>
        </p:blipFill>
        <p:spPr bwMode="auto">
          <a:xfrm>
            <a:off x="6588224" y="4365104"/>
            <a:ext cx="1832458" cy="162488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755576" y="332656"/>
          <a:ext cx="7704856" cy="5557104"/>
        </p:xfrm>
        <a:graphic>
          <a:graphicData uri="http://schemas.openxmlformats.org/drawingml/2006/table">
            <a:tbl>
              <a:tblPr/>
              <a:tblGrid>
                <a:gridCol w="3852813"/>
                <a:gridCol w="3852043"/>
              </a:tblGrid>
              <a:tr h="328878">
                <a:tc>
                  <a:txBody>
                    <a:bodyPr/>
                    <a:lstStyle/>
                    <a:p>
                      <a:pPr algn="ctr">
                        <a:lnSpc>
                          <a:spcPct val="115000"/>
                        </a:lnSpc>
                        <a:spcAft>
                          <a:spcPts val="1000"/>
                        </a:spcAft>
                      </a:pPr>
                      <a:r>
                        <a:rPr lang="es-ES" sz="2000" b="1" dirty="0" smtClean="0">
                          <a:solidFill>
                            <a:schemeClr val="bg1"/>
                          </a:solidFill>
                          <a:latin typeface="Calibri"/>
                          <a:ea typeface="Calibri"/>
                          <a:cs typeface="Times New Roman"/>
                        </a:rPr>
                        <a:t>Áreas de Mejora</a:t>
                      </a:r>
                      <a:endParaRPr lang="es-ES" sz="2000" b="1" dirty="0">
                        <a:solidFill>
                          <a:schemeClr val="bg1"/>
                        </a:solidFill>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algn="ctr">
                        <a:lnSpc>
                          <a:spcPct val="150000"/>
                        </a:lnSpc>
                        <a:spcAft>
                          <a:spcPts val="1000"/>
                        </a:spcAft>
                      </a:pPr>
                      <a:r>
                        <a:rPr lang="es-ES" sz="2000" b="1" dirty="0" smtClean="0">
                          <a:latin typeface="Calibri"/>
                          <a:ea typeface="Calibri"/>
                          <a:cs typeface="Times New Roman"/>
                        </a:rPr>
                        <a:t>Herramientas de Gestión</a:t>
                      </a:r>
                      <a:endParaRPr lang="es-ES" sz="2000" b="1" dirty="0">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1. ESTRATEGIA</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algn="just">
                        <a:lnSpc>
                          <a:spcPct val="150000"/>
                        </a:lnSpc>
                        <a:spcAft>
                          <a:spcPts val="0"/>
                        </a:spcAft>
                        <a:buFont typeface="Arial" pitchFamily="34" charset="0"/>
                        <a:buChar char="•"/>
                      </a:pPr>
                      <a:r>
                        <a:rPr lang="es-ES" sz="1200" b="0" dirty="0" smtClean="0">
                          <a:latin typeface="Calibri"/>
                          <a:ea typeface="Calibri"/>
                          <a:cs typeface="Times New Roman"/>
                        </a:rPr>
                        <a:t>Planificación estratégica</a:t>
                      </a:r>
                      <a:endParaRPr lang="es-ES" sz="1200" b="0" dirty="0">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2. LIDERAZGO</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Mecanismos de Control Interno</a:t>
                      </a:r>
                    </a:p>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Información Pública</a:t>
                      </a:r>
                    </a:p>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Sistema de Comunicaciones Interno</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3. COMPETENCIAS DE LAS PERSONAS</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Política de RRHH</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4. CAPACITACIÓN</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Gestión de Competencias y Capacitación</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5. BIENESTAR Y SEGURIDAD EN EL TRABAJO</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Política de Bienestar</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6. INGRESOS MUNICIPALES</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Gestión de Cobranzas</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7. PRESUPUESTO MUNICIPAL</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Planificación del Presupuesto Municipal</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8. RECURSOS MATERIALES</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Control y Mantención de Inventario</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9. SATISFACCIÓN DE USUARIOS Y USUARIAS</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marL="0" marR="0" indent="0" algn="just" defTabSz="914400" rtl="0" eaLnBrk="1" fontAlgn="auto" latinLnBrk="0" hangingPunct="1">
                        <a:lnSpc>
                          <a:spcPct val="150000"/>
                        </a:lnSpc>
                        <a:spcBef>
                          <a:spcPts val="0"/>
                        </a:spcBef>
                        <a:spcAft>
                          <a:spcPts val="0"/>
                        </a:spcAft>
                        <a:buClrTx/>
                        <a:buSzTx/>
                        <a:buFont typeface="Arial" pitchFamily="34" charset="0"/>
                        <a:buChar char="•"/>
                        <a:tabLst/>
                        <a:defRPr/>
                      </a:pPr>
                      <a:r>
                        <a:rPr lang="es-ES" sz="1200" b="0" kern="1200" dirty="0" smtClean="0">
                          <a:solidFill>
                            <a:schemeClr val="tx1"/>
                          </a:solidFill>
                          <a:latin typeface="+mn-lt"/>
                          <a:ea typeface="Calibri"/>
                          <a:cs typeface="Times New Roman"/>
                        </a:rPr>
                        <a:t>Identificación y Segmentación de </a:t>
                      </a:r>
                      <a:r>
                        <a:rPr lang="es-ES" sz="1200" b="0" kern="1200" dirty="0" err="1" smtClean="0">
                          <a:solidFill>
                            <a:schemeClr val="tx1"/>
                          </a:solidFill>
                          <a:latin typeface="+mn-lt"/>
                          <a:ea typeface="Calibri"/>
                          <a:cs typeface="Times New Roman"/>
                        </a:rPr>
                        <a:t>Usuari@s</a:t>
                      </a:r>
                      <a:endParaRPr lang="es-ES" sz="1200" b="0" kern="1200" dirty="0" smtClean="0">
                        <a:solidFill>
                          <a:schemeClr val="tx1"/>
                        </a:solidFill>
                        <a:latin typeface="+mn-lt"/>
                        <a:ea typeface="Calibri"/>
                        <a:cs typeface="Times New Roman"/>
                      </a:endParaRPr>
                    </a:p>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Medición de Satisfacción</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10. COMUNICACIÓN CON USUARIOS Y USUARIAS</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OIRS Para</a:t>
                      </a:r>
                      <a:r>
                        <a:rPr lang="es-ES" sz="1200" b="0" kern="1200" baseline="0" dirty="0" smtClean="0">
                          <a:solidFill>
                            <a:schemeClr val="tx1"/>
                          </a:solidFill>
                          <a:latin typeface="Calibri"/>
                          <a:ea typeface="Calibri"/>
                          <a:cs typeface="Times New Roman"/>
                        </a:rPr>
                        <a:t> el Mejoramiento de la Gestión</a:t>
                      </a:r>
                    </a:p>
                    <a:p>
                      <a:pPr marL="0" algn="just" defTabSz="914400" rtl="0" eaLnBrk="1" latinLnBrk="0" hangingPunct="1">
                        <a:lnSpc>
                          <a:spcPct val="150000"/>
                        </a:lnSpc>
                        <a:spcAft>
                          <a:spcPts val="0"/>
                        </a:spcAft>
                        <a:buFont typeface="Arial" pitchFamily="34" charset="0"/>
                        <a:buChar char="•"/>
                      </a:pPr>
                      <a:r>
                        <a:rPr lang="es-ES" sz="1200" b="0" kern="1200" baseline="0" dirty="0" smtClean="0">
                          <a:solidFill>
                            <a:schemeClr val="tx1"/>
                          </a:solidFill>
                          <a:latin typeface="Calibri"/>
                          <a:ea typeface="Calibri"/>
                          <a:cs typeface="Times New Roman"/>
                        </a:rPr>
                        <a:t>Sistema de Comunicación con </a:t>
                      </a:r>
                      <a:r>
                        <a:rPr lang="es-ES" sz="1200" b="0" kern="1200" baseline="0" dirty="0" err="1" smtClean="0">
                          <a:solidFill>
                            <a:schemeClr val="tx1"/>
                          </a:solidFill>
                          <a:latin typeface="Calibri"/>
                          <a:ea typeface="Calibri"/>
                          <a:cs typeface="Times New Roman"/>
                        </a:rPr>
                        <a:t>Usuari@s</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28878">
                <a:tc>
                  <a:txBody>
                    <a:bodyPr/>
                    <a:lstStyle/>
                    <a:p>
                      <a:pPr>
                        <a:lnSpc>
                          <a:spcPct val="115000"/>
                        </a:lnSpc>
                        <a:spcAft>
                          <a:spcPts val="1000"/>
                        </a:spcAft>
                      </a:pPr>
                      <a:r>
                        <a:rPr lang="es-ES" sz="1100" b="0" dirty="0">
                          <a:solidFill>
                            <a:srgbClr val="FFFFFF"/>
                          </a:solidFill>
                          <a:latin typeface="Calibri"/>
                          <a:ea typeface="Calibri"/>
                          <a:cs typeface="Times New Roman"/>
                        </a:rPr>
                        <a:t>11. PROCESOS DE PRESTACIÓN DE SERVICIOS MUNICIPALES</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504D"/>
                    </a:solidFill>
                  </a:tcPr>
                </a:tc>
                <a:tc>
                  <a:txBody>
                    <a:bodyPr/>
                    <a:lstStyle/>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Gestión de Procesos</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8D8D8"/>
                    </a:solidFill>
                  </a:tcPr>
                </a:tc>
              </a:tr>
              <a:tr h="338135">
                <a:tc>
                  <a:txBody>
                    <a:bodyPr/>
                    <a:lstStyle/>
                    <a:p>
                      <a:pPr>
                        <a:lnSpc>
                          <a:spcPct val="115000"/>
                        </a:lnSpc>
                        <a:spcAft>
                          <a:spcPts val="1000"/>
                        </a:spcAft>
                      </a:pPr>
                      <a:r>
                        <a:rPr lang="es-ES" sz="1100" b="0" dirty="0" smtClean="0">
                          <a:solidFill>
                            <a:srgbClr val="FFFFFF"/>
                          </a:solidFill>
                          <a:latin typeface="Calibri"/>
                          <a:ea typeface="Calibri"/>
                          <a:cs typeface="Times New Roman"/>
                        </a:rPr>
                        <a:t>12</a:t>
                      </a:r>
                      <a:r>
                        <a:rPr lang="es-ES" sz="1100" b="0" dirty="0">
                          <a:solidFill>
                            <a:srgbClr val="FFFFFF"/>
                          </a:solidFill>
                          <a:latin typeface="Calibri"/>
                          <a:ea typeface="Calibri"/>
                          <a:cs typeface="Times New Roman"/>
                        </a:rPr>
                        <a:t>. PROCESOS DE APOYO PARA LA PRESTACIÓN DE SERVICIOS MUNICIPALES</a:t>
                      </a:r>
                      <a:endParaRPr lang="es-ES" sz="800" b="0" dirty="0">
                        <a:latin typeface="Calibri"/>
                        <a:ea typeface="Calibri"/>
                        <a:cs typeface="Times New Roman"/>
                      </a:endParaRPr>
                    </a:p>
                  </a:txBody>
                  <a:tcPr marL="48338" marR="48338"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0504D"/>
                    </a:solidFill>
                  </a:tcPr>
                </a:tc>
                <a:tc>
                  <a:txBody>
                    <a:bodyPr/>
                    <a:lstStyle/>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Sistema de Compras Públicas</a:t>
                      </a:r>
                    </a:p>
                    <a:p>
                      <a:pPr marL="0" algn="just" defTabSz="914400" rtl="0" eaLnBrk="1" latinLnBrk="0" hangingPunct="1">
                        <a:lnSpc>
                          <a:spcPct val="150000"/>
                        </a:lnSpc>
                        <a:spcAft>
                          <a:spcPts val="0"/>
                        </a:spcAft>
                        <a:buFont typeface="Arial" pitchFamily="34" charset="0"/>
                        <a:buChar char="•"/>
                      </a:pPr>
                      <a:r>
                        <a:rPr lang="es-ES" sz="1200" b="0" kern="1200" dirty="0" smtClean="0">
                          <a:solidFill>
                            <a:schemeClr val="tx1"/>
                          </a:solidFill>
                          <a:latin typeface="Calibri"/>
                          <a:ea typeface="Calibri"/>
                          <a:cs typeface="Times New Roman"/>
                        </a:rPr>
                        <a:t>Gestión de Proveedores</a:t>
                      </a:r>
                      <a:endParaRPr lang="es-ES" sz="1200" b="0" kern="1200" dirty="0">
                        <a:solidFill>
                          <a:schemeClr val="tx1"/>
                        </a:solidFill>
                        <a:latin typeface="Calibri"/>
                        <a:ea typeface="Calibri"/>
                        <a:cs typeface="Times New Roman"/>
                      </a:endParaRPr>
                    </a:p>
                  </a:txBody>
                  <a:tcPr marL="48338" marR="48338"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691680" y="188640"/>
          <a:ext cx="6096000" cy="5703524"/>
        </p:xfrm>
        <a:graphic>
          <a:graphicData uri="http://schemas.openxmlformats.org/drawingml/2006/table">
            <a:tbl>
              <a:tblPr firstRow="1" bandRow="1">
                <a:tableStyleId>{5C22544A-7EE6-4342-B048-85BDC9FD1C3A}</a:tableStyleId>
              </a:tblPr>
              <a:tblGrid>
                <a:gridCol w="3744416"/>
                <a:gridCol w="864096"/>
                <a:gridCol w="792088"/>
                <a:gridCol w="695400"/>
              </a:tblGrid>
              <a:tr h="413362">
                <a:tc>
                  <a:txBody>
                    <a:bodyPr/>
                    <a:lstStyle/>
                    <a:p>
                      <a:pPr algn="ctr"/>
                      <a:r>
                        <a:rPr lang="es-ES" sz="1800" dirty="0" smtClean="0"/>
                        <a:t>Herramientas de Gestión</a:t>
                      </a:r>
                      <a:endParaRPr lang="es-ES" sz="1800" dirty="0"/>
                    </a:p>
                  </a:txBody>
                  <a:tcPr anchor="ctr"/>
                </a:tc>
                <a:tc>
                  <a:txBody>
                    <a:bodyPr/>
                    <a:lstStyle/>
                    <a:p>
                      <a:pPr algn="ctr"/>
                      <a:r>
                        <a:rPr lang="es-ES" sz="1000" dirty="0" smtClean="0"/>
                        <a:t>Herramienta sin Instalar</a:t>
                      </a:r>
                      <a:endParaRPr lang="es-ES" sz="1000" dirty="0"/>
                    </a:p>
                  </a:txBody>
                  <a:tcPr anchor="ctr"/>
                </a:tc>
                <a:tc>
                  <a:txBody>
                    <a:bodyPr/>
                    <a:lstStyle/>
                    <a:p>
                      <a:pPr algn="ctr"/>
                      <a:r>
                        <a:rPr lang="es-ES" sz="1000" dirty="0" smtClean="0"/>
                        <a:t>Instalación Precaria</a:t>
                      </a:r>
                      <a:endParaRPr lang="es-ES" sz="1000" dirty="0"/>
                    </a:p>
                  </a:txBody>
                  <a:tcPr anchor="ctr">
                    <a:lnR w="6350" cap="flat" cmpd="sng" algn="ctr">
                      <a:solidFill>
                        <a:schemeClr val="bg1"/>
                      </a:solidFill>
                      <a:prstDash val="solid"/>
                      <a:round/>
                      <a:headEnd type="none" w="med" len="med"/>
                      <a:tailEnd type="none" w="med" len="med"/>
                    </a:lnR>
                  </a:tcPr>
                </a:tc>
                <a:tc>
                  <a:txBody>
                    <a:bodyPr/>
                    <a:lstStyle/>
                    <a:p>
                      <a:pPr algn="ctr"/>
                      <a:r>
                        <a:rPr lang="es-ES" sz="1000" dirty="0" smtClean="0"/>
                        <a:t>Instalada</a:t>
                      </a:r>
                      <a:endParaRPr lang="es-ES" sz="1000" dirty="0"/>
                    </a:p>
                  </a:txBody>
                  <a:tcPr anchor="ctr">
                    <a:lnL w="6350" cap="flat" cmpd="sng" algn="ctr">
                      <a:solidFill>
                        <a:schemeClr val="bg1"/>
                      </a:solidFill>
                      <a:prstDash val="solid"/>
                      <a:round/>
                      <a:headEnd type="none" w="med" len="med"/>
                      <a:tailEnd type="none" w="med" len="med"/>
                    </a:lnL>
                  </a:tcPr>
                </a:tc>
              </a:tr>
              <a:tr h="271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smtClean="0">
                          <a:latin typeface="+mn-lt"/>
                          <a:ea typeface="Calibri"/>
                          <a:cs typeface="Times New Roman"/>
                        </a:rPr>
                        <a:t>Planificación estratégica</a:t>
                      </a: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Mecanismos de Control Interno</a:t>
                      </a:r>
                    </a:p>
                  </a:txBody>
                  <a:tcPr anchor="ctr"/>
                </a:tc>
                <a:tc>
                  <a:txBody>
                    <a:bodyPr/>
                    <a:lstStyle/>
                    <a:p>
                      <a:endParaRPr lang="es-ES" sz="1000"/>
                    </a:p>
                  </a:txBody>
                  <a:tcPr/>
                </a:tc>
                <a:tc>
                  <a:txBody>
                    <a:bodyPr/>
                    <a:lstStyle/>
                    <a:p>
                      <a:endParaRPr lang="es-ES" sz="1000"/>
                    </a:p>
                  </a:txBody>
                  <a:tcPr>
                    <a:lnR w="6350" cap="flat" cmpd="sng" algn="ctr">
                      <a:solidFill>
                        <a:schemeClr val="bg1"/>
                      </a:solidFill>
                      <a:prstDash val="solid"/>
                      <a:round/>
                      <a:headEnd type="none" w="med" len="med"/>
                      <a:tailEnd type="none" w="med" len="med"/>
                    </a:lnR>
                  </a:tcPr>
                </a:tc>
                <a:tc>
                  <a:txBody>
                    <a:bodyPr/>
                    <a:lstStyle/>
                    <a:p>
                      <a:endParaRPr lang="es-ES" sz="100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Información Pública</a:t>
                      </a:r>
                    </a:p>
                  </a:txBody>
                  <a:tcPr anchor="ctr"/>
                </a:tc>
                <a:tc>
                  <a:txBody>
                    <a:bodyPr/>
                    <a:lstStyle/>
                    <a:p>
                      <a:endParaRPr lang="es-ES" sz="1000" dirty="0"/>
                    </a:p>
                  </a:txBody>
                  <a:tcPr/>
                </a:tc>
                <a:tc>
                  <a:txBody>
                    <a:bodyPr/>
                    <a:lstStyle/>
                    <a:p>
                      <a:endParaRPr lang="es-ES" sz="1000"/>
                    </a:p>
                  </a:txBody>
                  <a:tcPr>
                    <a:lnR w="6350" cap="flat" cmpd="sng" algn="ctr">
                      <a:solidFill>
                        <a:schemeClr val="bg1"/>
                      </a:solidFill>
                      <a:prstDash val="solid"/>
                      <a:round/>
                      <a:headEnd type="none" w="med" len="med"/>
                      <a:tailEnd type="none" w="med" len="med"/>
                    </a:lnR>
                  </a:tcPr>
                </a:tc>
                <a:tc>
                  <a:txBody>
                    <a:bodyPr/>
                    <a:lstStyle/>
                    <a:p>
                      <a:endParaRPr lang="es-ES" sz="100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Sistema de Comunicaciones Interno</a:t>
                      </a:r>
                    </a:p>
                  </a:txBody>
                  <a:tcPr anchor="ctr"/>
                </a:tc>
                <a:tc>
                  <a:txBody>
                    <a:bodyPr/>
                    <a:lstStyle/>
                    <a:p>
                      <a:endParaRPr lang="es-ES" sz="1000" dirty="0"/>
                    </a:p>
                  </a:txBody>
                  <a:tcPr/>
                </a:tc>
                <a:tc>
                  <a:txBody>
                    <a:bodyPr/>
                    <a:lstStyle/>
                    <a:p>
                      <a:endParaRPr lang="es-ES" sz="1000"/>
                    </a:p>
                  </a:txBody>
                  <a:tcPr>
                    <a:lnR w="6350" cap="flat" cmpd="sng" algn="ctr">
                      <a:solidFill>
                        <a:schemeClr val="bg1"/>
                      </a:solidFill>
                      <a:prstDash val="solid"/>
                      <a:round/>
                      <a:headEnd type="none" w="med" len="med"/>
                      <a:tailEnd type="none" w="med" len="med"/>
                    </a:lnR>
                  </a:tcPr>
                </a:tc>
                <a:tc>
                  <a:txBody>
                    <a:bodyPr/>
                    <a:lstStyle/>
                    <a:p>
                      <a:endParaRPr lang="es-ES" sz="100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Política de RRHH</a:t>
                      </a:r>
                    </a:p>
                  </a:txBody>
                  <a:tcPr anchor="ctr"/>
                </a:tc>
                <a:tc>
                  <a:txBody>
                    <a:bodyPr/>
                    <a:lstStyle/>
                    <a:p>
                      <a:endParaRPr lang="es-ES" sz="1000" dirty="0"/>
                    </a:p>
                  </a:txBody>
                  <a:tcPr/>
                </a:tc>
                <a:tc>
                  <a:txBody>
                    <a:bodyPr/>
                    <a:lstStyle/>
                    <a:p>
                      <a:endParaRPr lang="es-ES" sz="1000"/>
                    </a:p>
                  </a:txBody>
                  <a:tcPr>
                    <a:lnR w="6350" cap="flat" cmpd="sng" algn="ctr">
                      <a:solidFill>
                        <a:schemeClr val="bg1"/>
                      </a:solidFill>
                      <a:prstDash val="solid"/>
                      <a:round/>
                      <a:headEnd type="none" w="med" len="med"/>
                      <a:tailEnd type="none" w="med" len="med"/>
                    </a:lnR>
                  </a:tcPr>
                </a:tc>
                <a:tc>
                  <a:txBody>
                    <a:bodyPr/>
                    <a:lstStyle/>
                    <a:p>
                      <a:endParaRPr lang="es-ES" sz="100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Gestión de Competencias y Capacitación</a:t>
                      </a:r>
                    </a:p>
                  </a:txBody>
                  <a:tcPr anchor="ctr"/>
                </a:tc>
                <a:tc>
                  <a:txBody>
                    <a:bodyPr/>
                    <a:lstStyle/>
                    <a:p>
                      <a:endParaRPr lang="es-ES" sz="1000" dirty="0"/>
                    </a:p>
                  </a:txBody>
                  <a:tcPr/>
                </a:tc>
                <a:tc>
                  <a:txBody>
                    <a:bodyPr/>
                    <a:lstStyle/>
                    <a:p>
                      <a:endParaRPr lang="es-ES" sz="1000"/>
                    </a:p>
                  </a:txBody>
                  <a:tcPr>
                    <a:lnR w="6350" cap="flat" cmpd="sng" algn="ctr">
                      <a:solidFill>
                        <a:schemeClr val="bg1"/>
                      </a:solidFill>
                      <a:prstDash val="solid"/>
                      <a:round/>
                      <a:headEnd type="none" w="med" len="med"/>
                      <a:tailEnd type="none" w="med" len="med"/>
                    </a:lnR>
                  </a:tcPr>
                </a:tc>
                <a:tc>
                  <a:txBody>
                    <a:bodyPr/>
                    <a:lstStyle/>
                    <a:p>
                      <a:endParaRPr lang="es-ES" sz="100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Política de Bienestar</a:t>
                      </a: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Gestión de Cobranzas</a:t>
                      </a: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Planificación del Presupuesto Municipal</a:t>
                      </a: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Control y Mantención de Inventario</a:t>
                      </a: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Identificación y Segmentación de </a:t>
                      </a:r>
                      <a:r>
                        <a:rPr lang="es-ES" sz="1400" b="1" kern="1200" dirty="0" err="1" smtClean="0">
                          <a:solidFill>
                            <a:schemeClr val="tx1"/>
                          </a:solidFill>
                          <a:latin typeface="+mn-lt"/>
                          <a:ea typeface="Calibri"/>
                          <a:cs typeface="Times New Roman"/>
                        </a:rPr>
                        <a:t>Usuari@s</a:t>
                      </a:r>
                      <a:endParaRPr lang="es-ES" sz="1400" b="1" kern="1200" dirty="0" smtClean="0">
                        <a:solidFill>
                          <a:schemeClr val="tx1"/>
                        </a:solidFill>
                        <a:latin typeface="+mn-lt"/>
                        <a:ea typeface="Calibri"/>
                        <a:cs typeface="Times New Roman"/>
                      </a:endParaRP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Medición de Satisfacción</a:t>
                      </a: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OIRS Para</a:t>
                      </a:r>
                      <a:r>
                        <a:rPr lang="es-ES" sz="1400" b="1" kern="1200" baseline="0" dirty="0" smtClean="0">
                          <a:solidFill>
                            <a:schemeClr val="tx1"/>
                          </a:solidFill>
                          <a:latin typeface="+mn-lt"/>
                          <a:ea typeface="Calibri"/>
                          <a:cs typeface="Times New Roman"/>
                        </a:rPr>
                        <a:t> el Mejoramiento de la Gestión</a:t>
                      </a: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baseline="0" dirty="0" smtClean="0">
                          <a:solidFill>
                            <a:schemeClr val="tx1"/>
                          </a:solidFill>
                          <a:latin typeface="+mn-lt"/>
                          <a:ea typeface="Calibri"/>
                          <a:cs typeface="Times New Roman"/>
                        </a:rPr>
                        <a:t>Sistema de Comunicación con </a:t>
                      </a:r>
                      <a:r>
                        <a:rPr lang="es-ES" sz="1400" b="1" kern="1200" baseline="0" dirty="0" err="1" smtClean="0">
                          <a:solidFill>
                            <a:schemeClr val="tx1"/>
                          </a:solidFill>
                          <a:latin typeface="+mn-lt"/>
                          <a:ea typeface="Calibri"/>
                          <a:cs typeface="Times New Roman"/>
                        </a:rPr>
                        <a:t>Usuari@s</a:t>
                      </a:r>
                      <a:endParaRPr lang="es-ES" sz="1400" b="1" kern="1200" dirty="0" smtClean="0">
                        <a:solidFill>
                          <a:schemeClr val="tx1"/>
                        </a:solidFill>
                        <a:latin typeface="+mn-lt"/>
                        <a:ea typeface="Calibri"/>
                        <a:cs typeface="Times New Roman"/>
                      </a:endParaRP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Gestión de Procesos</a:t>
                      </a: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284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Sistema de Compras Públicas</a:t>
                      </a: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r h="413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latin typeface="+mn-lt"/>
                          <a:ea typeface="Calibri"/>
                          <a:cs typeface="Times New Roman"/>
                        </a:rPr>
                        <a:t>Gestión de Proveedores</a:t>
                      </a:r>
                    </a:p>
                  </a:txBody>
                  <a:tcPr anchor="ctr"/>
                </a:tc>
                <a:tc>
                  <a:txBody>
                    <a:bodyPr/>
                    <a:lstStyle/>
                    <a:p>
                      <a:endParaRPr lang="es-ES" sz="1000" dirty="0"/>
                    </a:p>
                  </a:txBody>
                  <a:tcPr/>
                </a:tc>
                <a:tc>
                  <a:txBody>
                    <a:bodyPr/>
                    <a:lstStyle/>
                    <a:p>
                      <a:endParaRPr lang="es-ES" sz="1000" dirty="0"/>
                    </a:p>
                  </a:txBody>
                  <a:tcPr>
                    <a:lnR w="6350" cap="flat" cmpd="sng" algn="ctr">
                      <a:solidFill>
                        <a:schemeClr val="bg1"/>
                      </a:solidFill>
                      <a:prstDash val="solid"/>
                      <a:round/>
                      <a:headEnd type="none" w="med" len="med"/>
                      <a:tailEnd type="none" w="med" len="med"/>
                    </a:lnR>
                  </a:tcPr>
                </a:tc>
                <a:tc>
                  <a:txBody>
                    <a:bodyPr/>
                    <a:lstStyle/>
                    <a:p>
                      <a:endParaRPr lang="es-ES" sz="1000" dirty="0"/>
                    </a:p>
                  </a:txBody>
                  <a:tcPr>
                    <a:lnL w="6350" cap="flat" cmpd="sng" algn="ctr">
                      <a:solidFill>
                        <a:schemeClr val="bg1"/>
                      </a:solidFill>
                      <a:prstDash val="solid"/>
                      <a:round/>
                      <a:headEnd type="none" w="med" len="med"/>
                      <a:tailEnd type="none" w="med" len="med"/>
                    </a:ln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331640" y="476672"/>
            <a:ext cx="6375015" cy="461665"/>
          </a:xfrm>
          <a:prstGeom prst="rect">
            <a:avLst/>
          </a:prstGeom>
        </p:spPr>
        <p:txBody>
          <a:bodyPr wrap="none">
            <a:spAutoFit/>
          </a:bodyPr>
          <a:lstStyle/>
          <a:p>
            <a:pPr algn="ctr"/>
            <a:r>
              <a:rPr lang="es-ES" sz="2400" dirty="0" smtClean="0">
                <a:latin typeface="Tahoma" pitchFamily="34" charset="0"/>
                <a:ea typeface="ＭＳ Ｐゴシック" charset="-128"/>
                <a:cs typeface="Tahoma" pitchFamily="34" charset="0"/>
              </a:rPr>
              <a:t>¿Qué Hacer con Las Herramientas Asociadas?</a:t>
            </a:r>
            <a:endParaRPr lang="es-ES" sz="2400" dirty="0" smtClean="0">
              <a:latin typeface="Tahoma" pitchFamily="34" charset="0"/>
              <a:ea typeface="ＭＳ Ｐゴシック" charset="-128"/>
              <a:cs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987824" y="548680"/>
            <a:ext cx="3076484" cy="461665"/>
          </a:xfrm>
          <a:prstGeom prst="rect">
            <a:avLst/>
          </a:prstGeom>
        </p:spPr>
        <p:txBody>
          <a:bodyPr wrap="none">
            <a:spAutoFit/>
          </a:bodyPr>
          <a:lstStyle/>
          <a:p>
            <a:pPr algn="ctr"/>
            <a:r>
              <a:rPr lang="es-ES" sz="2400" dirty="0" smtClean="0">
                <a:latin typeface="Tahoma" pitchFamily="34" charset="0"/>
                <a:ea typeface="ＭＳ Ｐゴシック" charset="-128"/>
                <a:cs typeface="Tahoma" pitchFamily="34" charset="0"/>
              </a:rPr>
              <a:t>Matriz de Priorización</a:t>
            </a:r>
            <a:endParaRPr lang="es-ES" sz="2400" dirty="0" smtClean="0">
              <a:latin typeface="Tahoma" pitchFamily="34" charset="0"/>
              <a:ea typeface="ＭＳ Ｐゴシック" charset="-128"/>
              <a:cs typeface="Tahoma" pitchFamily="34" charset="0"/>
            </a:endParaRPr>
          </a:p>
        </p:txBody>
      </p:sp>
      <p:graphicFrame>
        <p:nvGraphicFramePr>
          <p:cNvPr id="4" name="3 Tabla"/>
          <p:cNvGraphicFramePr>
            <a:graphicFrameLocks noGrp="1"/>
          </p:cNvGraphicFramePr>
          <p:nvPr/>
        </p:nvGraphicFramePr>
        <p:xfrm>
          <a:off x="395537" y="1484784"/>
          <a:ext cx="8424934" cy="3960439"/>
        </p:xfrm>
        <a:graphic>
          <a:graphicData uri="http://schemas.openxmlformats.org/drawingml/2006/table">
            <a:tbl>
              <a:tblPr/>
              <a:tblGrid>
                <a:gridCol w="1368151"/>
                <a:gridCol w="1152128"/>
                <a:gridCol w="1088895"/>
                <a:gridCol w="1203940"/>
                <a:gridCol w="1203940"/>
                <a:gridCol w="1203940"/>
                <a:gridCol w="1203940"/>
              </a:tblGrid>
              <a:tr h="671295">
                <a:tc>
                  <a:txBody>
                    <a:bodyPr/>
                    <a:lstStyle/>
                    <a:p>
                      <a:pPr algn="ctr">
                        <a:spcAft>
                          <a:spcPts val="0"/>
                        </a:spcAft>
                      </a:pPr>
                      <a:r>
                        <a:rPr lang="es-ES" sz="1400" b="1" dirty="0">
                          <a:solidFill>
                            <a:srgbClr val="FFFFFF"/>
                          </a:solidFill>
                          <a:latin typeface="Century Gothic"/>
                          <a:ea typeface="Times New Roman"/>
                          <a:cs typeface="Times New Roman"/>
                        </a:rPr>
                        <a:t>Herramientas</a:t>
                      </a:r>
                      <a:endParaRPr lang="es-ES" sz="14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I</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400" b="1" dirty="0">
                          <a:solidFill>
                            <a:srgbClr val="FFFFFF"/>
                          </a:solidFill>
                          <a:latin typeface="Century Gothic"/>
                          <a:ea typeface="Times New Roman"/>
                          <a:cs typeface="Times New Roman"/>
                        </a:rPr>
                        <a:t>Total</a:t>
                      </a:r>
                      <a:endParaRPr lang="es-ES" sz="14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500921">
                <a:tc>
                  <a:txBody>
                    <a:bodyPr/>
                    <a:lstStyle/>
                    <a:p>
                      <a:pPr algn="ctr">
                        <a:spcAft>
                          <a:spcPts val="0"/>
                        </a:spcAft>
                      </a:pPr>
                      <a:r>
                        <a:rPr lang="es-ES" sz="1000" b="1" dirty="0">
                          <a:solidFill>
                            <a:srgbClr val="FFFFFF"/>
                          </a:solidFill>
                          <a:latin typeface="Century Gothic"/>
                          <a:ea typeface="Times New Roman"/>
                          <a:cs typeface="Times New Roman"/>
                        </a:rPr>
                        <a:t>P. Estratégica</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64174">
                <a:tc>
                  <a:txBody>
                    <a:bodyPr/>
                    <a:lstStyle/>
                    <a:p>
                      <a:pPr algn="ctr">
                        <a:spcAft>
                          <a:spcPts val="0"/>
                        </a:spcAft>
                      </a:pPr>
                      <a:r>
                        <a:rPr lang="es-ES" sz="1000" b="1" dirty="0">
                          <a:solidFill>
                            <a:srgbClr val="FFFFFF"/>
                          </a:solidFill>
                          <a:latin typeface="Century Gothic"/>
                          <a:ea typeface="Times New Roman"/>
                          <a:cs typeface="Times New Roman"/>
                        </a:rPr>
                        <a:t>Capacitación</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558053">
                <a:tc>
                  <a:txBody>
                    <a:bodyPr/>
                    <a:lstStyle/>
                    <a:p>
                      <a:pPr algn="ctr">
                        <a:spcAft>
                          <a:spcPts val="0"/>
                        </a:spcAft>
                      </a:pPr>
                      <a:r>
                        <a:rPr lang="es-ES" sz="1000" b="1" dirty="0">
                          <a:solidFill>
                            <a:srgbClr val="FFFFFF"/>
                          </a:solidFill>
                          <a:latin typeface="Century Gothic"/>
                          <a:ea typeface="Times New Roman"/>
                          <a:cs typeface="Times New Roman"/>
                        </a:rPr>
                        <a:t>Procesos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51932">
                <a:tc>
                  <a:txBody>
                    <a:bodyPr/>
                    <a:lstStyle/>
                    <a:p>
                      <a:pPr algn="ctr">
                        <a:spcAft>
                          <a:spcPts val="0"/>
                        </a:spcAft>
                      </a:pPr>
                      <a:r>
                        <a:rPr lang="es-ES" sz="1000" b="1" dirty="0">
                          <a:solidFill>
                            <a:srgbClr val="FFFFFF"/>
                          </a:solidFill>
                          <a:latin typeface="Century Gothic"/>
                          <a:ea typeface="Times New Roman"/>
                          <a:cs typeface="Times New Roman"/>
                        </a:rPr>
                        <a:t>Satisfacción </a:t>
                      </a:r>
                      <a:r>
                        <a:rPr lang="es-ES" sz="1000" b="1" dirty="0" err="1">
                          <a:solidFill>
                            <a:srgbClr val="FFFFFF"/>
                          </a:solidFill>
                          <a:latin typeface="Century Gothic"/>
                          <a:ea typeface="Times New Roman"/>
                          <a:cs typeface="Times New Roman"/>
                        </a:rPr>
                        <a:t>usuari@s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560093">
                <a:tc>
                  <a:txBody>
                    <a:bodyPr/>
                    <a:lstStyle/>
                    <a:p>
                      <a:pPr algn="ctr">
                        <a:spcAft>
                          <a:spcPts val="0"/>
                        </a:spcAft>
                      </a:pPr>
                      <a:r>
                        <a:rPr lang="es-ES" sz="1000" b="1" dirty="0">
                          <a:solidFill>
                            <a:srgbClr val="FFFFFF"/>
                          </a:solidFill>
                          <a:latin typeface="Century Gothic"/>
                          <a:ea typeface="Times New Roman"/>
                          <a:cs typeface="Times New Roman"/>
                        </a:rPr>
                        <a:t>Bienestar</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53971">
                <a:tc>
                  <a:txBody>
                    <a:bodyPr/>
                    <a:lstStyle/>
                    <a:p>
                      <a:pPr algn="ctr">
                        <a:spcAft>
                          <a:spcPts val="0"/>
                        </a:spcAft>
                      </a:pPr>
                      <a:r>
                        <a:rPr lang="es-ES" sz="1000" b="1" dirty="0">
                          <a:solidFill>
                            <a:srgbClr val="FFFFFF"/>
                          </a:solidFill>
                          <a:latin typeface="Century Gothic"/>
                          <a:ea typeface="Times New Roman"/>
                          <a:cs typeface="Times New Roman"/>
                        </a:rPr>
                        <a:t>Gestión de Cobranzas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23528" y="1196752"/>
          <a:ext cx="8424934" cy="3960439"/>
        </p:xfrm>
        <a:graphic>
          <a:graphicData uri="http://schemas.openxmlformats.org/drawingml/2006/table">
            <a:tbl>
              <a:tblPr/>
              <a:tblGrid>
                <a:gridCol w="1368151"/>
                <a:gridCol w="1152128"/>
                <a:gridCol w="1088895"/>
                <a:gridCol w="1203940"/>
                <a:gridCol w="1203940"/>
                <a:gridCol w="1203940"/>
                <a:gridCol w="1203940"/>
              </a:tblGrid>
              <a:tr h="671295">
                <a:tc>
                  <a:txBody>
                    <a:bodyPr/>
                    <a:lstStyle/>
                    <a:p>
                      <a:pPr algn="ctr">
                        <a:spcAft>
                          <a:spcPts val="0"/>
                        </a:spcAft>
                      </a:pPr>
                      <a:r>
                        <a:rPr lang="es-ES" sz="1400" b="1" dirty="0">
                          <a:solidFill>
                            <a:srgbClr val="FFFFFF"/>
                          </a:solidFill>
                          <a:latin typeface="Century Gothic"/>
                          <a:ea typeface="Times New Roman"/>
                          <a:cs typeface="Times New Roman"/>
                        </a:rPr>
                        <a:t>Herramientas</a:t>
                      </a:r>
                      <a:endParaRPr lang="es-ES" sz="14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a:solidFill>
                            <a:srgbClr val="FFFFFF"/>
                          </a:solidFill>
                          <a:latin typeface="Century Gothic"/>
                          <a:ea typeface="Times New Roman"/>
                          <a:cs typeface="Times New Roman"/>
                        </a:rPr>
                        <a:t>Recursos económicos</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Contexto Favorable</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Consolidación </a:t>
                      </a:r>
                      <a:r>
                        <a:rPr lang="es-ES" sz="1000" b="1" dirty="0">
                          <a:solidFill>
                            <a:srgbClr val="FFFFFF"/>
                          </a:solidFill>
                          <a:latin typeface="Century Gothic"/>
                          <a:ea typeface="Times New Roman"/>
                          <a:cs typeface="Times New Roman"/>
                        </a:rPr>
                        <a:t>de una </a:t>
                      </a:r>
                      <a:r>
                        <a:rPr lang="es-ES" sz="1000" b="1" dirty="0" smtClean="0">
                          <a:solidFill>
                            <a:srgbClr val="FFFFFF"/>
                          </a:solidFill>
                          <a:latin typeface="Century Gothic"/>
                          <a:ea typeface="Times New Roman"/>
                          <a:cs typeface="Times New Roman"/>
                        </a:rPr>
                        <a:t>Estrategia Municipal</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Impacto </a:t>
                      </a:r>
                      <a:r>
                        <a:rPr lang="es-ES" sz="1000" b="1" dirty="0">
                          <a:solidFill>
                            <a:srgbClr val="FFFFFF"/>
                          </a:solidFill>
                          <a:latin typeface="Century Gothic"/>
                          <a:ea typeface="Times New Roman"/>
                          <a:cs typeface="Times New Roman"/>
                        </a:rPr>
                        <a:t>en el </a:t>
                      </a:r>
                      <a:r>
                        <a:rPr lang="es-ES" sz="1000" b="1" dirty="0" smtClean="0">
                          <a:solidFill>
                            <a:srgbClr val="FFFFFF"/>
                          </a:solidFill>
                          <a:latin typeface="Century Gothic"/>
                          <a:ea typeface="Times New Roman"/>
                          <a:cs typeface="Times New Roman"/>
                        </a:rPr>
                        <a:t>Puntaje </a:t>
                      </a:r>
                      <a:r>
                        <a:rPr lang="es-ES" sz="1000" b="1" dirty="0">
                          <a:solidFill>
                            <a:srgbClr val="FFFFFF"/>
                          </a:solidFill>
                          <a:latin typeface="Century Gothic"/>
                          <a:ea typeface="Times New Roman"/>
                          <a:cs typeface="Times New Roman"/>
                        </a:rPr>
                        <a:t>del Modelo</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Impacto Positivo </a:t>
                      </a:r>
                      <a:r>
                        <a:rPr lang="es-ES" sz="1000" b="1" dirty="0">
                          <a:solidFill>
                            <a:srgbClr val="FFFFFF"/>
                          </a:solidFill>
                          <a:latin typeface="Century Gothic"/>
                          <a:ea typeface="Times New Roman"/>
                          <a:cs typeface="Times New Roman"/>
                        </a:rPr>
                        <a:t>en el </a:t>
                      </a:r>
                      <a:r>
                        <a:rPr lang="es-ES" sz="1000" b="1" dirty="0" smtClean="0">
                          <a:solidFill>
                            <a:srgbClr val="FFFFFF"/>
                          </a:solidFill>
                          <a:latin typeface="Century Gothic"/>
                          <a:ea typeface="Times New Roman"/>
                          <a:cs typeface="Times New Roman"/>
                        </a:rPr>
                        <a:t>Clima Interno</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400" b="1" dirty="0">
                          <a:solidFill>
                            <a:srgbClr val="FFFFFF"/>
                          </a:solidFill>
                          <a:latin typeface="Century Gothic"/>
                          <a:ea typeface="Times New Roman"/>
                          <a:cs typeface="Times New Roman"/>
                        </a:rPr>
                        <a:t>Total</a:t>
                      </a:r>
                      <a:endParaRPr lang="es-ES" sz="14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500921">
                <a:tc>
                  <a:txBody>
                    <a:bodyPr/>
                    <a:lstStyle/>
                    <a:p>
                      <a:pPr algn="ctr">
                        <a:spcAft>
                          <a:spcPts val="0"/>
                        </a:spcAft>
                      </a:pPr>
                      <a:r>
                        <a:rPr lang="es-ES" sz="1000" b="1" dirty="0">
                          <a:solidFill>
                            <a:srgbClr val="FFFFFF"/>
                          </a:solidFill>
                          <a:latin typeface="Century Gothic"/>
                          <a:ea typeface="Times New Roman"/>
                          <a:cs typeface="Times New Roman"/>
                        </a:rPr>
                        <a:t>P. Estratégica</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64174">
                <a:tc>
                  <a:txBody>
                    <a:bodyPr/>
                    <a:lstStyle/>
                    <a:p>
                      <a:pPr algn="ctr">
                        <a:spcAft>
                          <a:spcPts val="0"/>
                        </a:spcAft>
                      </a:pPr>
                      <a:r>
                        <a:rPr lang="es-ES" sz="1000" b="1" dirty="0">
                          <a:solidFill>
                            <a:srgbClr val="FFFFFF"/>
                          </a:solidFill>
                          <a:latin typeface="Century Gothic"/>
                          <a:ea typeface="Times New Roman"/>
                          <a:cs typeface="Times New Roman"/>
                        </a:rPr>
                        <a:t>Capacitación</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558053">
                <a:tc>
                  <a:txBody>
                    <a:bodyPr/>
                    <a:lstStyle/>
                    <a:p>
                      <a:pPr algn="ctr">
                        <a:spcAft>
                          <a:spcPts val="0"/>
                        </a:spcAft>
                      </a:pPr>
                      <a:r>
                        <a:rPr lang="es-ES" sz="1000" b="1" dirty="0">
                          <a:solidFill>
                            <a:srgbClr val="FFFFFF"/>
                          </a:solidFill>
                          <a:latin typeface="Century Gothic"/>
                          <a:ea typeface="Times New Roman"/>
                          <a:cs typeface="Times New Roman"/>
                        </a:rPr>
                        <a:t>Procesos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51932">
                <a:tc>
                  <a:txBody>
                    <a:bodyPr/>
                    <a:lstStyle/>
                    <a:p>
                      <a:pPr algn="ctr">
                        <a:spcAft>
                          <a:spcPts val="0"/>
                        </a:spcAft>
                      </a:pPr>
                      <a:r>
                        <a:rPr lang="es-ES" sz="1000" b="1" dirty="0">
                          <a:solidFill>
                            <a:srgbClr val="FFFFFF"/>
                          </a:solidFill>
                          <a:latin typeface="Century Gothic"/>
                          <a:ea typeface="Times New Roman"/>
                          <a:cs typeface="Times New Roman"/>
                        </a:rPr>
                        <a:t>Satisfacción </a:t>
                      </a:r>
                      <a:r>
                        <a:rPr lang="es-ES" sz="1000" b="1" dirty="0" err="1">
                          <a:solidFill>
                            <a:srgbClr val="FFFFFF"/>
                          </a:solidFill>
                          <a:latin typeface="Century Gothic"/>
                          <a:ea typeface="Times New Roman"/>
                          <a:cs typeface="Times New Roman"/>
                        </a:rPr>
                        <a:t>usuari@s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560093">
                <a:tc>
                  <a:txBody>
                    <a:bodyPr/>
                    <a:lstStyle/>
                    <a:p>
                      <a:pPr algn="ctr">
                        <a:spcAft>
                          <a:spcPts val="0"/>
                        </a:spcAft>
                      </a:pPr>
                      <a:r>
                        <a:rPr lang="es-ES" sz="1000" b="1" dirty="0">
                          <a:solidFill>
                            <a:srgbClr val="FFFFFF"/>
                          </a:solidFill>
                          <a:latin typeface="Century Gothic"/>
                          <a:ea typeface="Times New Roman"/>
                          <a:cs typeface="Times New Roman"/>
                        </a:rPr>
                        <a:t>Bienestar</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53971">
                <a:tc>
                  <a:txBody>
                    <a:bodyPr/>
                    <a:lstStyle/>
                    <a:p>
                      <a:pPr algn="ctr">
                        <a:spcAft>
                          <a:spcPts val="0"/>
                        </a:spcAft>
                      </a:pPr>
                      <a:r>
                        <a:rPr lang="es-ES" sz="1000" b="1" dirty="0">
                          <a:solidFill>
                            <a:srgbClr val="FFFFFF"/>
                          </a:solidFill>
                          <a:latin typeface="Century Gothic"/>
                          <a:ea typeface="Times New Roman"/>
                          <a:cs typeface="Times New Roman"/>
                        </a:rPr>
                        <a:t>Gestión de Cobranzas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bl>
          </a:graphicData>
        </a:graphic>
      </p:graphicFrame>
      <p:sp>
        <p:nvSpPr>
          <p:cNvPr id="4" name="3 CuadroTexto"/>
          <p:cNvSpPr txBox="1"/>
          <p:nvPr/>
        </p:nvSpPr>
        <p:spPr>
          <a:xfrm>
            <a:off x="1979712" y="548680"/>
            <a:ext cx="5877699" cy="369332"/>
          </a:xfrm>
          <a:prstGeom prst="rect">
            <a:avLst/>
          </a:prstGeom>
          <a:noFill/>
        </p:spPr>
        <p:txBody>
          <a:bodyPr wrap="none" rtlCol="0">
            <a:spAutoFit/>
          </a:bodyPr>
          <a:lstStyle/>
          <a:p>
            <a:r>
              <a:rPr lang="es-ES" dirty="0" smtClean="0"/>
              <a:t>Defina Criterios relevantes y/o estratégicos para el municipio</a:t>
            </a:r>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95537" y="1484784"/>
          <a:ext cx="8424934" cy="3960439"/>
        </p:xfrm>
        <a:graphic>
          <a:graphicData uri="http://schemas.openxmlformats.org/drawingml/2006/table">
            <a:tbl>
              <a:tblPr/>
              <a:tblGrid>
                <a:gridCol w="1368151"/>
                <a:gridCol w="1152128"/>
                <a:gridCol w="1088895"/>
                <a:gridCol w="1203940"/>
                <a:gridCol w="1203940"/>
                <a:gridCol w="1203940"/>
                <a:gridCol w="1203940"/>
              </a:tblGrid>
              <a:tr h="671295">
                <a:tc>
                  <a:txBody>
                    <a:bodyPr/>
                    <a:lstStyle/>
                    <a:p>
                      <a:pPr algn="ctr">
                        <a:spcAft>
                          <a:spcPts val="0"/>
                        </a:spcAft>
                      </a:pPr>
                      <a:r>
                        <a:rPr lang="es-ES" sz="1400" b="1" dirty="0">
                          <a:solidFill>
                            <a:srgbClr val="FFFFFF"/>
                          </a:solidFill>
                          <a:latin typeface="Century Gothic"/>
                          <a:ea typeface="Times New Roman"/>
                          <a:cs typeface="Times New Roman"/>
                        </a:rPr>
                        <a:t>Herramientas</a:t>
                      </a:r>
                      <a:endParaRPr lang="es-ES" sz="14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a:solidFill>
                            <a:srgbClr val="FFFFFF"/>
                          </a:solidFill>
                          <a:latin typeface="Century Gothic"/>
                          <a:ea typeface="Times New Roman"/>
                          <a:cs typeface="Times New Roman"/>
                        </a:rPr>
                        <a:t>Recursos económicos</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Contexto Favorable</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Consolidación </a:t>
                      </a:r>
                      <a:r>
                        <a:rPr lang="es-ES" sz="1000" b="1" dirty="0">
                          <a:solidFill>
                            <a:srgbClr val="FFFFFF"/>
                          </a:solidFill>
                          <a:latin typeface="Century Gothic"/>
                          <a:ea typeface="Times New Roman"/>
                          <a:cs typeface="Times New Roman"/>
                        </a:rPr>
                        <a:t>de una </a:t>
                      </a:r>
                      <a:r>
                        <a:rPr lang="es-ES" sz="1000" b="1" dirty="0" smtClean="0">
                          <a:solidFill>
                            <a:srgbClr val="FFFFFF"/>
                          </a:solidFill>
                          <a:latin typeface="Century Gothic"/>
                          <a:ea typeface="Times New Roman"/>
                          <a:cs typeface="Times New Roman"/>
                        </a:rPr>
                        <a:t>Estrategia Municipal</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Impacto </a:t>
                      </a:r>
                      <a:r>
                        <a:rPr lang="es-ES" sz="1000" b="1" dirty="0">
                          <a:solidFill>
                            <a:srgbClr val="FFFFFF"/>
                          </a:solidFill>
                          <a:latin typeface="Century Gothic"/>
                          <a:ea typeface="Times New Roman"/>
                          <a:cs typeface="Times New Roman"/>
                        </a:rPr>
                        <a:t>en el </a:t>
                      </a:r>
                      <a:r>
                        <a:rPr lang="es-ES" sz="1000" b="1" dirty="0" smtClean="0">
                          <a:solidFill>
                            <a:srgbClr val="FFFFFF"/>
                          </a:solidFill>
                          <a:latin typeface="Century Gothic"/>
                          <a:ea typeface="Times New Roman"/>
                          <a:cs typeface="Times New Roman"/>
                        </a:rPr>
                        <a:t>Puntaje </a:t>
                      </a:r>
                      <a:r>
                        <a:rPr lang="es-ES" sz="1000" b="1" dirty="0">
                          <a:solidFill>
                            <a:srgbClr val="FFFFFF"/>
                          </a:solidFill>
                          <a:latin typeface="Century Gothic"/>
                          <a:ea typeface="Times New Roman"/>
                          <a:cs typeface="Times New Roman"/>
                        </a:rPr>
                        <a:t>del Modelo</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Impacto Positivo </a:t>
                      </a:r>
                      <a:r>
                        <a:rPr lang="es-ES" sz="1000" b="1" dirty="0">
                          <a:solidFill>
                            <a:srgbClr val="FFFFFF"/>
                          </a:solidFill>
                          <a:latin typeface="Century Gothic"/>
                          <a:ea typeface="Times New Roman"/>
                          <a:cs typeface="Times New Roman"/>
                        </a:rPr>
                        <a:t>en el </a:t>
                      </a:r>
                      <a:r>
                        <a:rPr lang="es-ES" sz="1000" b="1" dirty="0" smtClean="0">
                          <a:solidFill>
                            <a:srgbClr val="FFFFFF"/>
                          </a:solidFill>
                          <a:latin typeface="Century Gothic"/>
                          <a:ea typeface="Times New Roman"/>
                          <a:cs typeface="Times New Roman"/>
                        </a:rPr>
                        <a:t>Clima Interno</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400" b="1" dirty="0">
                          <a:solidFill>
                            <a:srgbClr val="FFFFFF"/>
                          </a:solidFill>
                          <a:latin typeface="Century Gothic"/>
                          <a:ea typeface="Times New Roman"/>
                          <a:cs typeface="Times New Roman"/>
                        </a:rPr>
                        <a:t>Total</a:t>
                      </a:r>
                      <a:endParaRPr lang="es-ES" sz="14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500921">
                <a:tc>
                  <a:txBody>
                    <a:bodyPr/>
                    <a:lstStyle/>
                    <a:p>
                      <a:pPr algn="ctr">
                        <a:spcAft>
                          <a:spcPts val="0"/>
                        </a:spcAft>
                      </a:pPr>
                      <a:r>
                        <a:rPr lang="es-ES" sz="1000" b="1" dirty="0">
                          <a:solidFill>
                            <a:srgbClr val="FFFFFF"/>
                          </a:solidFill>
                          <a:latin typeface="Century Gothic"/>
                          <a:ea typeface="Times New Roman"/>
                          <a:cs typeface="Times New Roman"/>
                        </a:rPr>
                        <a:t>P. Estratégica</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3</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dirty="0" smtClean="0">
                          <a:latin typeface="Century Gothic"/>
                          <a:ea typeface="Times New Roman"/>
                          <a:cs typeface="Times New Roman"/>
                        </a:rPr>
                        <a:t>28</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64174">
                <a:tc>
                  <a:txBody>
                    <a:bodyPr/>
                    <a:lstStyle/>
                    <a:p>
                      <a:pPr algn="ctr">
                        <a:spcAft>
                          <a:spcPts val="0"/>
                        </a:spcAft>
                      </a:pPr>
                      <a:r>
                        <a:rPr lang="es-ES" sz="1000" b="1" dirty="0">
                          <a:solidFill>
                            <a:srgbClr val="FFFFFF"/>
                          </a:solidFill>
                          <a:latin typeface="Century Gothic"/>
                          <a:ea typeface="Times New Roman"/>
                          <a:cs typeface="Times New Roman"/>
                        </a:rPr>
                        <a:t>Capacitación</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dirty="0" smtClean="0">
                          <a:latin typeface="Century Gothic"/>
                          <a:ea typeface="Times New Roman"/>
                          <a:cs typeface="Times New Roman"/>
                        </a:rPr>
                        <a:t>32</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558053">
                <a:tc>
                  <a:txBody>
                    <a:bodyPr/>
                    <a:lstStyle/>
                    <a:p>
                      <a:pPr algn="ctr">
                        <a:spcAft>
                          <a:spcPts val="0"/>
                        </a:spcAft>
                      </a:pPr>
                      <a:r>
                        <a:rPr lang="es-ES" sz="1000" b="1" dirty="0">
                          <a:solidFill>
                            <a:srgbClr val="FFFFFF"/>
                          </a:solidFill>
                          <a:latin typeface="Century Gothic"/>
                          <a:ea typeface="Times New Roman"/>
                          <a:cs typeface="Times New Roman"/>
                        </a:rPr>
                        <a:t>Procesos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5</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dirty="0">
                          <a:latin typeface="Century Gothic"/>
                          <a:ea typeface="Times New Roman"/>
                          <a:cs typeface="Times New Roman"/>
                        </a:rPr>
                        <a:t>4</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dirty="0" smtClean="0">
                          <a:latin typeface="Century Gothic"/>
                          <a:ea typeface="Times New Roman"/>
                          <a:cs typeface="Times New Roman"/>
                        </a:rPr>
                        <a:t>24</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51932">
                <a:tc>
                  <a:txBody>
                    <a:bodyPr/>
                    <a:lstStyle/>
                    <a:p>
                      <a:pPr algn="ctr">
                        <a:spcAft>
                          <a:spcPts val="0"/>
                        </a:spcAft>
                      </a:pPr>
                      <a:r>
                        <a:rPr lang="es-ES" sz="1000" b="1" dirty="0">
                          <a:solidFill>
                            <a:srgbClr val="FFFFFF"/>
                          </a:solidFill>
                          <a:latin typeface="Century Gothic"/>
                          <a:ea typeface="Times New Roman"/>
                          <a:cs typeface="Times New Roman"/>
                        </a:rPr>
                        <a:t>Satisfacción </a:t>
                      </a:r>
                      <a:r>
                        <a:rPr lang="es-ES" sz="1000" b="1" dirty="0" err="1">
                          <a:solidFill>
                            <a:srgbClr val="FFFFFF"/>
                          </a:solidFill>
                          <a:latin typeface="Century Gothic"/>
                          <a:ea typeface="Times New Roman"/>
                          <a:cs typeface="Times New Roman"/>
                        </a:rPr>
                        <a:t>usuari@s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5</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5</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5</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5</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dirty="0" smtClean="0">
                          <a:latin typeface="Century Gothic"/>
                          <a:ea typeface="Times New Roman"/>
                          <a:cs typeface="Times New Roman"/>
                        </a:rPr>
                        <a:t>27</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560093">
                <a:tc>
                  <a:txBody>
                    <a:bodyPr/>
                    <a:lstStyle/>
                    <a:p>
                      <a:pPr algn="ctr">
                        <a:spcAft>
                          <a:spcPts val="0"/>
                        </a:spcAft>
                      </a:pPr>
                      <a:r>
                        <a:rPr lang="es-ES" sz="1000" b="1" dirty="0">
                          <a:solidFill>
                            <a:srgbClr val="FFFFFF"/>
                          </a:solidFill>
                          <a:latin typeface="Century Gothic"/>
                          <a:ea typeface="Times New Roman"/>
                          <a:cs typeface="Times New Roman"/>
                        </a:rPr>
                        <a:t>Bienestar</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6</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dirty="0" smtClean="0">
                          <a:latin typeface="Century Gothic"/>
                          <a:ea typeface="Times New Roman"/>
                          <a:cs typeface="Times New Roman"/>
                        </a:rPr>
                        <a:t>31</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53971">
                <a:tc>
                  <a:txBody>
                    <a:bodyPr/>
                    <a:lstStyle/>
                    <a:p>
                      <a:pPr algn="ctr">
                        <a:spcAft>
                          <a:spcPts val="0"/>
                        </a:spcAft>
                      </a:pPr>
                      <a:r>
                        <a:rPr lang="es-ES" sz="1000" b="1" dirty="0">
                          <a:solidFill>
                            <a:srgbClr val="FFFFFF"/>
                          </a:solidFill>
                          <a:latin typeface="Century Gothic"/>
                          <a:ea typeface="Times New Roman"/>
                          <a:cs typeface="Times New Roman"/>
                        </a:rPr>
                        <a:t>Gestión de Cobranzas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3</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6</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dirty="0" smtClean="0">
                          <a:latin typeface="Century Gothic"/>
                          <a:ea typeface="Times New Roman"/>
                          <a:cs typeface="Times New Roman"/>
                        </a:rPr>
                        <a:t>21</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bl>
          </a:graphicData>
        </a:graphic>
      </p:graphicFrame>
      <p:sp>
        <p:nvSpPr>
          <p:cNvPr id="4" name="3 CuadroTexto"/>
          <p:cNvSpPr txBox="1"/>
          <p:nvPr/>
        </p:nvSpPr>
        <p:spPr>
          <a:xfrm>
            <a:off x="1763688" y="548680"/>
            <a:ext cx="6506781" cy="369332"/>
          </a:xfrm>
          <a:prstGeom prst="rect">
            <a:avLst/>
          </a:prstGeom>
          <a:noFill/>
        </p:spPr>
        <p:txBody>
          <a:bodyPr wrap="none" rtlCol="0">
            <a:spAutoFit/>
          </a:bodyPr>
          <a:lstStyle/>
          <a:p>
            <a:r>
              <a:rPr lang="es-ES" dirty="0" smtClean="0"/>
              <a:t>Inicie la discusión para determinar importancia de las Herramientas</a:t>
            </a:r>
            <a:endParaRPr lang="es-E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404664"/>
            <a:ext cx="8791766" cy="461665"/>
          </a:xfrm>
          <a:prstGeom prst="rect">
            <a:avLst/>
          </a:prstGeom>
          <a:noFill/>
        </p:spPr>
        <p:txBody>
          <a:bodyPr wrap="none" rtlCol="0">
            <a:spAutoFit/>
          </a:bodyPr>
          <a:lstStyle/>
          <a:p>
            <a:r>
              <a:rPr lang="es-ES" sz="2400" b="1" dirty="0" smtClean="0"/>
              <a:t>Inicie la discusión para determinar importancia de las Herramientas</a:t>
            </a:r>
            <a:endParaRPr lang="es-ES" sz="2400" b="1" dirty="0"/>
          </a:p>
        </p:txBody>
      </p:sp>
      <p:sp>
        <p:nvSpPr>
          <p:cNvPr id="5" name="4 CuadroTexto"/>
          <p:cNvSpPr txBox="1"/>
          <p:nvPr/>
        </p:nvSpPr>
        <p:spPr>
          <a:xfrm>
            <a:off x="1043608" y="1052736"/>
            <a:ext cx="6840760" cy="5019964"/>
          </a:xfrm>
          <a:prstGeom prst="rect">
            <a:avLst/>
          </a:prstGeom>
          <a:noFill/>
        </p:spPr>
        <p:txBody>
          <a:bodyPr wrap="square" rtlCol="0">
            <a:spAutoFit/>
          </a:bodyPr>
          <a:lstStyle/>
          <a:p>
            <a:pPr marL="176213" indent="-176213">
              <a:lnSpc>
                <a:spcPct val="150000"/>
              </a:lnSpc>
              <a:spcBef>
                <a:spcPts val="1200"/>
              </a:spcBef>
              <a:spcAft>
                <a:spcPts val="1200"/>
              </a:spcAft>
              <a:buFont typeface="Arial" pitchFamily="34" charset="0"/>
              <a:buChar char="•"/>
            </a:pPr>
            <a:r>
              <a:rPr lang="es-ES" b="1" dirty="0" smtClean="0"/>
              <a:t>Asegúrese que todo el Comité comprende de igual manera las características e implicancias de la Herramienta</a:t>
            </a:r>
          </a:p>
          <a:p>
            <a:pPr marL="176213" indent="-176213">
              <a:lnSpc>
                <a:spcPct val="150000"/>
              </a:lnSpc>
              <a:spcBef>
                <a:spcPts val="1200"/>
              </a:spcBef>
              <a:spcAft>
                <a:spcPts val="1200"/>
              </a:spcAft>
              <a:buFont typeface="Arial" pitchFamily="34" charset="0"/>
              <a:buChar char="•"/>
            </a:pPr>
            <a:r>
              <a:rPr lang="es-ES" b="1" dirty="0" smtClean="0"/>
              <a:t>Asigne notas de 1 a 7 en dónde siempre el 7 es la situación más positiva respecto al criterio definido</a:t>
            </a:r>
          </a:p>
          <a:p>
            <a:pPr marL="176213" indent="-176213">
              <a:lnSpc>
                <a:spcPct val="150000"/>
              </a:lnSpc>
              <a:spcBef>
                <a:spcPts val="1200"/>
              </a:spcBef>
              <a:spcAft>
                <a:spcPts val="1200"/>
              </a:spcAft>
              <a:buFont typeface="Arial" pitchFamily="34" charset="0"/>
              <a:buChar char="•"/>
            </a:pPr>
            <a:r>
              <a:rPr lang="es-ES" b="1" dirty="0" smtClean="0"/>
              <a:t>Haga una lectura por columna para procurar aplicar el mismo criterio a todas las Herramientas</a:t>
            </a:r>
          </a:p>
          <a:p>
            <a:pPr marL="176213" indent="-176213">
              <a:lnSpc>
                <a:spcPct val="150000"/>
              </a:lnSpc>
              <a:spcBef>
                <a:spcPts val="1200"/>
              </a:spcBef>
              <a:spcAft>
                <a:spcPts val="1200"/>
              </a:spcAft>
              <a:buFont typeface="Arial" pitchFamily="34" charset="0"/>
              <a:buChar char="•"/>
            </a:pPr>
            <a:r>
              <a:rPr lang="es-ES" b="1" dirty="0" smtClean="0"/>
              <a:t>Una vez calificadas todas las Herramientas en cada uno de los criterios definidos, sume horizontalmente y consigne el puntaje final</a:t>
            </a:r>
          </a:p>
          <a:p>
            <a:pPr marL="176213" indent="-176213">
              <a:lnSpc>
                <a:spcPct val="150000"/>
              </a:lnSpc>
              <a:spcBef>
                <a:spcPts val="1200"/>
              </a:spcBef>
              <a:spcAft>
                <a:spcPts val="1200"/>
              </a:spcAft>
              <a:buFont typeface="Arial" pitchFamily="34" charset="0"/>
              <a:buChar char="•"/>
            </a:pPr>
            <a:r>
              <a:rPr lang="es-ES" b="1" dirty="0" smtClean="0"/>
              <a:t>Finalmente, ordene las Herramientas de mayor a menor puntaje</a:t>
            </a:r>
            <a:endParaRPr lang="es-ES"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95536" y="980728"/>
          <a:ext cx="8496943" cy="4176464"/>
        </p:xfrm>
        <a:graphic>
          <a:graphicData uri="http://schemas.openxmlformats.org/drawingml/2006/table">
            <a:tbl>
              <a:tblPr/>
              <a:tblGrid>
                <a:gridCol w="1379845"/>
                <a:gridCol w="1161976"/>
                <a:gridCol w="1098202"/>
                <a:gridCol w="1214230"/>
                <a:gridCol w="1214230"/>
                <a:gridCol w="1214230"/>
                <a:gridCol w="1214230"/>
              </a:tblGrid>
              <a:tr h="707911">
                <a:tc>
                  <a:txBody>
                    <a:bodyPr/>
                    <a:lstStyle/>
                    <a:p>
                      <a:pPr algn="ctr">
                        <a:spcAft>
                          <a:spcPts val="0"/>
                        </a:spcAft>
                      </a:pPr>
                      <a:r>
                        <a:rPr lang="es-ES" sz="1400" b="1" dirty="0">
                          <a:solidFill>
                            <a:srgbClr val="FFFFFF"/>
                          </a:solidFill>
                          <a:latin typeface="Century Gothic"/>
                          <a:ea typeface="Times New Roman"/>
                          <a:cs typeface="Times New Roman"/>
                        </a:rPr>
                        <a:t>Herramientas</a:t>
                      </a:r>
                      <a:endParaRPr lang="es-ES" sz="14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a:solidFill>
                            <a:srgbClr val="FFFFFF"/>
                          </a:solidFill>
                          <a:latin typeface="Century Gothic"/>
                          <a:ea typeface="Times New Roman"/>
                          <a:cs typeface="Times New Roman"/>
                        </a:rPr>
                        <a:t>Recursos económicos</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Contexto Favorable</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Consolidación </a:t>
                      </a:r>
                      <a:r>
                        <a:rPr lang="es-ES" sz="1000" b="1" dirty="0">
                          <a:solidFill>
                            <a:srgbClr val="FFFFFF"/>
                          </a:solidFill>
                          <a:latin typeface="Century Gothic"/>
                          <a:ea typeface="Times New Roman"/>
                          <a:cs typeface="Times New Roman"/>
                        </a:rPr>
                        <a:t>de una </a:t>
                      </a:r>
                      <a:r>
                        <a:rPr lang="es-ES" sz="1000" b="1" dirty="0" smtClean="0">
                          <a:solidFill>
                            <a:srgbClr val="FFFFFF"/>
                          </a:solidFill>
                          <a:latin typeface="Century Gothic"/>
                          <a:ea typeface="Times New Roman"/>
                          <a:cs typeface="Times New Roman"/>
                        </a:rPr>
                        <a:t>Estrategia Municipal</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Impacto </a:t>
                      </a:r>
                      <a:r>
                        <a:rPr lang="es-ES" sz="1000" b="1" dirty="0">
                          <a:solidFill>
                            <a:srgbClr val="FFFFFF"/>
                          </a:solidFill>
                          <a:latin typeface="Century Gothic"/>
                          <a:ea typeface="Times New Roman"/>
                          <a:cs typeface="Times New Roman"/>
                        </a:rPr>
                        <a:t>en el </a:t>
                      </a:r>
                      <a:r>
                        <a:rPr lang="es-ES" sz="1000" b="1" dirty="0" smtClean="0">
                          <a:solidFill>
                            <a:srgbClr val="FFFFFF"/>
                          </a:solidFill>
                          <a:latin typeface="Century Gothic"/>
                          <a:ea typeface="Times New Roman"/>
                          <a:cs typeface="Times New Roman"/>
                        </a:rPr>
                        <a:t>Puntaje </a:t>
                      </a:r>
                      <a:r>
                        <a:rPr lang="es-ES" sz="1000" b="1" dirty="0">
                          <a:solidFill>
                            <a:srgbClr val="FFFFFF"/>
                          </a:solidFill>
                          <a:latin typeface="Century Gothic"/>
                          <a:ea typeface="Times New Roman"/>
                          <a:cs typeface="Times New Roman"/>
                        </a:rPr>
                        <a:t>del Modelo</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dirty="0" smtClean="0">
                          <a:solidFill>
                            <a:srgbClr val="FFFFFF"/>
                          </a:solidFill>
                          <a:latin typeface="Century Gothic"/>
                          <a:ea typeface="Times New Roman"/>
                          <a:cs typeface="Times New Roman"/>
                        </a:rPr>
                        <a:t>Impacto Positivo </a:t>
                      </a:r>
                      <a:r>
                        <a:rPr lang="es-ES" sz="1000" b="1" dirty="0">
                          <a:solidFill>
                            <a:srgbClr val="FFFFFF"/>
                          </a:solidFill>
                          <a:latin typeface="Century Gothic"/>
                          <a:ea typeface="Times New Roman"/>
                          <a:cs typeface="Times New Roman"/>
                        </a:rPr>
                        <a:t>en el </a:t>
                      </a:r>
                      <a:r>
                        <a:rPr lang="es-ES" sz="1000" b="1" dirty="0" smtClean="0">
                          <a:solidFill>
                            <a:srgbClr val="FFFFFF"/>
                          </a:solidFill>
                          <a:latin typeface="Century Gothic"/>
                          <a:ea typeface="Times New Roman"/>
                          <a:cs typeface="Times New Roman"/>
                        </a:rPr>
                        <a:t>Clima Interno</a:t>
                      </a:r>
                      <a:endParaRPr lang="es-ES" sz="10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400" b="1" dirty="0">
                          <a:solidFill>
                            <a:srgbClr val="FFFFFF"/>
                          </a:solidFill>
                          <a:latin typeface="Century Gothic"/>
                          <a:ea typeface="Times New Roman"/>
                          <a:cs typeface="Times New Roman"/>
                        </a:rPr>
                        <a:t>Total</a:t>
                      </a:r>
                      <a:endParaRPr lang="es-ES" sz="14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ACC6"/>
                    </a:solidFill>
                  </a:tcPr>
                </a:tc>
              </a:tr>
              <a:tr h="528244">
                <a:tc>
                  <a:txBody>
                    <a:bodyPr/>
                    <a:lstStyle/>
                    <a:p>
                      <a:pPr algn="ctr">
                        <a:spcAft>
                          <a:spcPts val="0"/>
                        </a:spcAft>
                      </a:pPr>
                      <a:r>
                        <a:rPr lang="es-ES" sz="1000" b="1" dirty="0">
                          <a:solidFill>
                            <a:srgbClr val="FFFFFF"/>
                          </a:solidFill>
                          <a:latin typeface="Century Gothic"/>
                          <a:ea typeface="Times New Roman"/>
                          <a:cs typeface="Times New Roman"/>
                        </a:rPr>
                        <a:t>P. Estratégica</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3</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dirty="0" smtClean="0">
                          <a:latin typeface="Century Gothic"/>
                          <a:ea typeface="Times New Roman"/>
                          <a:cs typeface="Times New Roman"/>
                        </a:rPr>
                        <a:t>28</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94947">
                <a:tc>
                  <a:txBody>
                    <a:bodyPr/>
                    <a:lstStyle/>
                    <a:p>
                      <a:pPr algn="ctr">
                        <a:spcAft>
                          <a:spcPts val="0"/>
                        </a:spcAft>
                      </a:pPr>
                      <a:r>
                        <a:rPr lang="es-ES" sz="1000" b="1" dirty="0">
                          <a:solidFill>
                            <a:srgbClr val="FFFFFF"/>
                          </a:solidFill>
                          <a:latin typeface="Century Gothic"/>
                          <a:ea typeface="Times New Roman"/>
                          <a:cs typeface="Times New Roman"/>
                        </a:rPr>
                        <a:t>Capacitación</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dirty="0" smtClean="0">
                          <a:latin typeface="Century Gothic"/>
                          <a:ea typeface="Times New Roman"/>
                          <a:cs typeface="Times New Roman"/>
                        </a:rPr>
                        <a:t>32</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588492">
                <a:tc>
                  <a:txBody>
                    <a:bodyPr/>
                    <a:lstStyle/>
                    <a:p>
                      <a:pPr algn="ctr">
                        <a:spcAft>
                          <a:spcPts val="0"/>
                        </a:spcAft>
                      </a:pPr>
                      <a:r>
                        <a:rPr lang="es-ES" sz="1000" b="1" dirty="0">
                          <a:solidFill>
                            <a:srgbClr val="FFFFFF"/>
                          </a:solidFill>
                          <a:latin typeface="Century Gothic"/>
                          <a:ea typeface="Times New Roman"/>
                          <a:cs typeface="Times New Roman"/>
                        </a:rPr>
                        <a:t>Procesos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5</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dirty="0">
                          <a:latin typeface="Century Gothic"/>
                          <a:ea typeface="Times New Roman"/>
                          <a:cs typeface="Times New Roman"/>
                        </a:rPr>
                        <a:t>4</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dirty="0" smtClean="0">
                          <a:latin typeface="Century Gothic"/>
                          <a:ea typeface="Times New Roman"/>
                          <a:cs typeface="Times New Roman"/>
                        </a:rPr>
                        <a:t>24</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82038">
                <a:tc>
                  <a:txBody>
                    <a:bodyPr/>
                    <a:lstStyle/>
                    <a:p>
                      <a:pPr algn="ctr">
                        <a:spcAft>
                          <a:spcPts val="0"/>
                        </a:spcAft>
                      </a:pPr>
                      <a:r>
                        <a:rPr lang="es-ES" sz="1000" b="1" dirty="0">
                          <a:solidFill>
                            <a:srgbClr val="FFFFFF"/>
                          </a:solidFill>
                          <a:latin typeface="Century Gothic"/>
                          <a:ea typeface="Times New Roman"/>
                          <a:cs typeface="Times New Roman"/>
                        </a:rPr>
                        <a:t>Satisfacción </a:t>
                      </a:r>
                      <a:r>
                        <a:rPr lang="es-ES" sz="1000" b="1" dirty="0" err="1">
                          <a:solidFill>
                            <a:srgbClr val="FFFFFF"/>
                          </a:solidFill>
                          <a:latin typeface="Century Gothic"/>
                          <a:ea typeface="Times New Roman"/>
                          <a:cs typeface="Times New Roman"/>
                        </a:rPr>
                        <a:t>usuari@s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5</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5</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5</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5</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dirty="0" smtClean="0">
                          <a:latin typeface="Century Gothic"/>
                          <a:ea typeface="Times New Roman"/>
                          <a:cs typeface="Times New Roman"/>
                        </a:rPr>
                        <a:t>27</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r h="590644">
                <a:tc>
                  <a:txBody>
                    <a:bodyPr/>
                    <a:lstStyle/>
                    <a:p>
                      <a:pPr algn="ctr">
                        <a:spcAft>
                          <a:spcPts val="0"/>
                        </a:spcAft>
                      </a:pPr>
                      <a:r>
                        <a:rPr lang="es-ES" sz="1000" b="1" dirty="0">
                          <a:solidFill>
                            <a:srgbClr val="FFFFFF"/>
                          </a:solidFill>
                          <a:latin typeface="Century Gothic"/>
                          <a:ea typeface="Times New Roman"/>
                          <a:cs typeface="Times New Roman"/>
                        </a:rPr>
                        <a:t>Bienestar</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6</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a:latin typeface="Century Gothic"/>
                          <a:ea typeface="Times New Roman"/>
                          <a:cs typeface="Times New Roman"/>
                        </a:rPr>
                        <a:t>7</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gn="ctr">
                        <a:spcAft>
                          <a:spcPts val="0"/>
                        </a:spcAft>
                      </a:pPr>
                      <a:r>
                        <a:rPr lang="es-ES" sz="1000" b="1" dirty="0" smtClean="0">
                          <a:latin typeface="Century Gothic"/>
                          <a:ea typeface="Times New Roman"/>
                          <a:cs typeface="Times New Roman"/>
                        </a:rPr>
                        <a:t>31</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84188">
                <a:tc>
                  <a:txBody>
                    <a:bodyPr/>
                    <a:lstStyle/>
                    <a:p>
                      <a:pPr algn="ctr">
                        <a:spcAft>
                          <a:spcPts val="0"/>
                        </a:spcAft>
                      </a:pPr>
                      <a:r>
                        <a:rPr lang="es-ES" sz="1000" b="1" dirty="0">
                          <a:solidFill>
                            <a:srgbClr val="FFFFFF"/>
                          </a:solidFill>
                          <a:latin typeface="Century Gothic"/>
                          <a:ea typeface="Times New Roman"/>
                          <a:cs typeface="Times New Roman"/>
                        </a:rPr>
                        <a:t>Gestión de Cobranzas</a:t>
                      </a:r>
                      <a:endParaRPr lang="es-ES" sz="1000" b="1"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ACC6"/>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3</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6</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a:latin typeface="Century Gothic"/>
                          <a:ea typeface="Times New Roman"/>
                          <a:cs typeface="Times New Roman"/>
                        </a:rPr>
                        <a:t>4</a:t>
                      </a:r>
                      <a:endParaRPr lang="es-ES" sz="120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c>
                  <a:txBody>
                    <a:bodyPr/>
                    <a:lstStyle/>
                    <a:p>
                      <a:pPr algn="ctr">
                        <a:spcAft>
                          <a:spcPts val="0"/>
                        </a:spcAft>
                      </a:pPr>
                      <a:r>
                        <a:rPr lang="es-ES" sz="1000" b="1" dirty="0" smtClean="0">
                          <a:latin typeface="Century Gothic"/>
                          <a:ea typeface="Times New Roman"/>
                          <a:cs typeface="Times New Roman"/>
                        </a:rPr>
                        <a:t>21</a:t>
                      </a:r>
                      <a:endParaRPr lang="es-ES" sz="1200" dirty="0">
                        <a:latin typeface="Tahoma"/>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EAF1"/>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764704"/>
            <a:ext cx="4248472" cy="5032147"/>
          </a:xfrm>
          <a:prstGeom prst="rect">
            <a:avLst/>
          </a:prstGeom>
          <a:noFill/>
        </p:spPr>
        <p:txBody>
          <a:bodyPr wrap="square" rtlCol="0">
            <a:spAutoFit/>
          </a:bodyPr>
          <a:lstStyle/>
          <a:p>
            <a:pPr algn="ctr"/>
            <a:r>
              <a:rPr lang="es-ES" b="1" u="sng" dirty="0" smtClean="0"/>
              <a:t>Ejercicio</a:t>
            </a:r>
            <a:endParaRPr lang="es-ES" b="1" u="sng" dirty="0" smtClean="0"/>
          </a:p>
          <a:p>
            <a:pPr algn="just">
              <a:lnSpc>
                <a:spcPct val="150000"/>
              </a:lnSpc>
              <a:spcAft>
                <a:spcPts val="1800"/>
              </a:spcAft>
              <a:buFont typeface="Arial" pitchFamily="34" charset="0"/>
              <a:buChar char="•"/>
            </a:pPr>
            <a:r>
              <a:rPr lang="es-ES" dirty="0" smtClean="0"/>
              <a:t>Formar grupos </a:t>
            </a:r>
            <a:r>
              <a:rPr lang="es-ES" dirty="0" smtClean="0"/>
              <a:t>por municipios</a:t>
            </a:r>
          </a:p>
          <a:p>
            <a:pPr algn="just">
              <a:lnSpc>
                <a:spcPct val="150000"/>
              </a:lnSpc>
              <a:spcAft>
                <a:spcPts val="1800"/>
              </a:spcAft>
              <a:buFont typeface="Arial" pitchFamily="34" charset="0"/>
              <a:buChar char="•"/>
            </a:pPr>
            <a:r>
              <a:rPr lang="es-ES" dirty="0" smtClean="0"/>
              <a:t>Con las 8 </a:t>
            </a:r>
            <a:r>
              <a:rPr lang="es-ES" dirty="0" err="1" smtClean="0"/>
              <a:t>Aáreas</a:t>
            </a:r>
            <a:r>
              <a:rPr lang="es-ES" dirty="0" smtClean="0"/>
              <a:t> de Mejora seleccionadas en el ejercicio anterior, asocie las Herramientas correspondientes.</a:t>
            </a:r>
            <a:endParaRPr lang="es-ES" dirty="0" smtClean="0"/>
          </a:p>
          <a:p>
            <a:pPr algn="just">
              <a:lnSpc>
                <a:spcPct val="150000"/>
              </a:lnSpc>
              <a:spcAft>
                <a:spcPts val="1800"/>
              </a:spcAft>
              <a:buFont typeface="Arial" pitchFamily="34" charset="0"/>
              <a:buChar char="•"/>
            </a:pPr>
            <a:r>
              <a:rPr lang="es-ES" dirty="0" smtClean="0"/>
              <a:t>Defina al menos 5 criterios para incorporar en la matriz de priorización</a:t>
            </a:r>
          </a:p>
          <a:p>
            <a:pPr algn="just">
              <a:lnSpc>
                <a:spcPct val="150000"/>
              </a:lnSpc>
              <a:spcAft>
                <a:spcPts val="1800"/>
              </a:spcAft>
              <a:buFont typeface="Arial" pitchFamily="34" charset="0"/>
              <a:buChar char="•"/>
            </a:pPr>
            <a:r>
              <a:rPr lang="es-ES" dirty="0" smtClean="0"/>
              <a:t>Seleccionar 5 Herramientas argumentando la decisión</a:t>
            </a:r>
          </a:p>
          <a:p>
            <a:pPr algn="just">
              <a:lnSpc>
                <a:spcPct val="150000"/>
              </a:lnSpc>
              <a:spcAft>
                <a:spcPts val="1800"/>
              </a:spcAft>
              <a:buFont typeface="Arial" pitchFamily="34" charset="0"/>
              <a:buChar char="•"/>
            </a:pPr>
            <a:r>
              <a:rPr lang="es-ES" dirty="0" smtClean="0"/>
              <a:t>Presentar</a:t>
            </a:r>
            <a:endParaRPr lang="es-ES" dirty="0"/>
          </a:p>
        </p:txBody>
      </p:sp>
      <p:pic>
        <p:nvPicPr>
          <p:cNvPr id="4" name="Picture 3" descr="C:\Documents and Settings\ext.idm\Configuración local\Archivos temporales de Internet\Content.IE5\R35K281T\MP900423043[1].jpg"/>
          <p:cNvPicPr>
            <a:picLocks noChangeAspect="1" noChangeArrowheads="1"/>
          </p:cNvPicPr>
          <p:nvPr/>
        </p:nvPicPr>
        <p:blipFill>
          <a:blip r:embed="rId2" cstate="print"/>
          <a:srcRect/>
          <a:stretch>
            <a:fillRect/>
          </a:stretch>
        </p:blipFill>
        <p:spPr bwMode="auto">
          <a:xfrm>
            <a:off x="4788024" y="620688"/>
            <a:ext cx="3789040" cy="378904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p:nvPr>
        </p:nvSpPr>
        <p:spPr>
          <a:xfrm>
            <a:off x="1908175" y="347663"/>
            <a:ext cx="5472113" cy="633412"/>
          </a:xfrm>
        </p:spPr>
        <p:txBody>
          <a:bodyPr>
            <a:normAutofit fontScale="90000"/>
          </a:bodyPr>
          <a:lstStyle/>
          <a:p>
            <a:r>
              <a:rPr lang="es-ES" sz="3100" b="1" dirty="0" smtClean="0">
                <a:latin typeface="Tahoma" pitchFamily="34" charset="0"/>
                <a:ea typeface="ＭＳ Ｐゴシック" charset="-128"/>
                <a:cs typeface="Tahoma" pitchFamily="34" charset="0"/>
              </a:rPr>
              <a:t>¿Qué es un Plan de Mejoras?</a:t>
            </a:r>
          </a:p>
        </p:txBody>
      </p:sp>
      <p:sp>
        <p:nvSpPr>
          <p:cNvPr id="9218" name="Rectangle 3"/>
          <p:cNvSpPr>
            <a:spLocks noGrp="1" noChangeArrowheads="1"/>
          </p:cNvSpPr>
          <p:nvPr>
            <p:ph type="body" idx="4294967295"/>
          </p:nvPr>
        </p:nvSpPr>
        <p:spPr>
          <a:xfrm>
            <a:off x="971600" y="1268760"/>
            <a:ext cx="7772400" cy="3311525"/>
          </a:xfrm>
        </p:spPr>
        <p:txBody>
          <a:bodyPr/>
          <a:lstStyle/>
          <a:p>
            <a:pPr marL="0" indent="0" algn="just"/>
            <a:r>
              <a:rPr lang="es-ES" altLang="es-ES" sz="2800" dirty="0" smtClean="0">
                <a:latin typeface="Tahoma" pitchFamily="34" charset="0"/>
                <a:ea typeface="ＭＳ Ｐゴシック" charset="-128"/>
                <a:cs typeface="Tahoma" pitchFamily="34" charset="0"/>
              </a:rPr>
              <a:t>“</a:t>
            </a:r>
            <a:r>
              <a:rPr lang="es-ES" sz="2800" dirty="0" smtClean="0">
                <a:latin typeface="Tahoma" pitchFamily="34" charset="0"/>
                <a:ea typeface="ＭＳ Ｐゴシック" charset="-128"/>
                <a:cs typeface="Tahoma" pitchFamily="34" charset="0"/>
              </a:rPr>
              <a:t>Son todas aquellas acciones emprendidas por una entidad con el fin de mejorar la eficacia, eficiencia y flexibilidad de sus procesos.</a:t>
            </a:r>
            <a:r>
              <a:rPr lang="es-ES" altLang="es-ES" sz="2800" dirty="0" smtClean="0">
                <a:latin typeface="Tahoma" pitchFamily="34" charset="0"/>
                <a:ea typeface="ＭＳ Ｐゴシック" charset="-128"/>
                <a:cs typeface="Tahoma" pitchFamily="34" charset="0"/>
              </a:rPr>
              <a:t>”</a:t>
            </a:r>
            <a:endParaRPr lang="es-ES" sz="2800" dirty="0" smtClean="0">
              <a:latin typeface="Tahoma" pitchFamily="34" charset="0"/>
              <a:ea typeface="ＭＳ Ｐゴシック" charset="-128"/>
              <a:cs typeface="Tahoma" pitchFamily="34" charset="0"/>
            </a:endParaRPr>
          </a:p>
          <a:p>
            <a:pPr marL="0" indent="0" algn="just"/>
            <a:endParaRPr lang="es-ES" sz="2800" dirty="0" smtClean="0">
              <a:latin typeface="Tahoma" pitchFamily="34" charset="0"/>
              <a:ea typeface="ＭＳ Ｐゴシック" charset="-128"/>
              <a:cs typeface="Tahoma" pitchFamily="34" charset="0"/>
            </a:endParaRPr>
          </a:p>
          <a:p>
            <a:pPr marL="0" indent="0" algn="just"/>
            <a:r>
              <a:rPr lang="es-ES" sz="2800" dirty="0" smtClean="0">
                <a:latin typeface="Tahoma" pitchFamily="34" charset="0"/>
                <a:ea typeface="ＭＳ Ｐゴシック" charset="-128"/>
                <a:cs typeface="Tahoma" pitchFamily="34" charset="0"/>
              </a:rPr>
              <a:t>Un Plan de Mejoras busca abordar las oportunidades de mejoramiento detectadas en la etapa de autoevaluación.</a:t>
            </a:r>
          </a:p>
          <a:p>
            <a:pPr marL="0" indent="0" algn="just"/>
            <a:endParaRPr lang="es-ES" sz="2800" dirty="0" smtClean="0">
              <a:latin typeface="Arial" pitchFamily="34" charset="0"/>
              <a:ea typeface="ＭＳ Ｐゴシック" charset="-128"/>
            </a:endParaRPr>
          </a:p>
          <a:p>
            <a:pPr marL="0" indent="0" algn="just"/>
            <a:endParaRPr lang="es-ES" sz="2800" dirty="0" smtClean="0">
              <a:latin typeface="Arial" pitchFamily="34" charset="0"/>
              <a:ea typeface="ＭＳ Ｐゴシック" charset="-128"/>
            </a:endParaRPr>
          </a:p>
        </p:txBody>
      </p:sp>
      <p:sp>
        <p:nvSpPr>
          <p:cNvPr id="4" name="3 Rectángulo redondeado"/>
          <p:cNvSpPr/>
          <p:nvPr/>
        </p:nvSpPr>
        <p:spPr>
          <a:xfrm>
            <a:off x="1403648" y="4797152"/>
            <a:ext cx="2592288" cy="648072"/>
          </a:xfrm>
          <a:prstGeom prst="roundRect">
            <a:avLst/>
          </a:pr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pPr>
            <a:r>
              <a:rPr lang="es-ES" sz="2400" kern="1200">
                <a:solidFill>
                  <a:srgbClr val="FFFFFF"/>
                </a:solidFill>
                <a:latin typeface="Arial" pitchFamily="34" charset="0"/>
                <a:ea typeface="ＭＳ Ｐゴシック" charset="-128"/>
                <a:cs typeface="+mn-cs"/>
              </a:rPr>
              <a:t>Preocupación</a:t>
            </a:r>
          </a:p>
        </p:txBody>
      </p:sp>
      <p:sp>
        <p:nvSpPr>
          <p:cNvPr id="5" name="4 Rectángulo redondeado"/>
          <p:cNvSpPr/>
          <p:nvPr/>
        </p:nvSpPr>
        <p:spPr>
          <a:xfrm>
            <a:off x="5580112" y="4797152"/>
            <a:ext cx="2592288" cy="648072"/>
          </a:xfrm>
          <a:prstGeom prst="roundRect">
            <a:avLst/>
          </a:prstGeom>
          <a:solidFill>
            <a:schemeClr val="accent6">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pPr>
            <a:r>
              <a:rPr lang="es-ES" sz="2400" kern="1200" dirty="0">
                <a:solidFill>
                  <a:srgbClr val="FFFFFF"/>
                </a:solidFill>
                <a:latin typeface="Arial" pitchFamily="34" charset="0"/>
                <a:ea typeface="ＭＳ Ｐゴシック" charset="-128"/>
                <a:cs typeface="+mn-cs"/>
              </a:rPr>
              <a:t>Ocupación</a:t>
            </a:r>
          </a:p>
        </p:txBody>
      </p:sp>
      <p:sp>
        <p:nvSpPr>
          <p:cNvPr id="6" name="5 Flecha derecha"/>
          <p:cNvSpPr/>
          <p:nvPr/>
        </p:nvSpPr>
        <p:spPr>
          <a:xfrm>
            <a:off x="4499992" y="4941168"/>
            <a:ext cx="576263" cy="4318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s-ES" sz="2400" kern="1200">
              <a:solidFill>
                <a:srgbClr val="FFFFFF"/>
              </a:solidFill>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ctrTitle"/>
          </p:nvPr>
        </p:nvSpPr>
        <p:spPr>
          <a:xfrm>
            <a:off x="1908175" y="347663"/>
            <a:ext cx="5472113" cy="633412"/>
          </a:xfrm>
        </p:spPr>
        <p:txBody>
          <a:bodyPr>
            <a:normAutofit/>
          </a:bodyPr>
          <a:lstStyle/>
          <a:p>
            <a:r>
              <a:rPr lang="es-ES" sz="2800" b="1" dirty="0" smtClean="0">
                <a:latin typeface="Tahoma" pitchFamily="34" charset="0"/>
                <a:ea typeface="ＭＳ Ｐゴシック" charset="-128"/>
                <a:cs typeface="Tahoma" pitchFamily="34" charset="0"/>
              </a:rPr>
              <a:t>¿Qué es un Plan de Mejoras?</a:t>
            </a:r>
          </a:p>
        </p:txBody>
      </p:sp>
      <p:sp>
        <p:nvSpPr>
          <p:cNvPr id="10242" name="Rectangle 3"/>
          <p:cNvSpPr txBox="1">
            <a:spLocks noChangeArrowheads="1"/>
          </p:cNvSpPr>
          <p:nvPr/>
        </p:nvSpPr>
        <p:spPr bwMode="auto">
          <a:xfrm>
            <a:off x="1115616" y="1700808"/>
            <a:ext cx="7416824" cy="1800201"/>
          </a:xfrm>
          <a:prstGeom prst="rect">
            <a:avLst/>
          </a:prstGeom>
          <a:noFill/>
          <a:ln w="9525">
            <a:noFill/>
            <a:miter lim="800000"/>
            <a:headEnd/>
            <a:tailEnd/>
          </a:ln>
        </p:spPr>
        <p:txBody>
          <a:bodyPr/>
          <a:lstStyle/>
          <a:p>
            <a:pPr algn="just" rtl="0" eaLnBrk="0" fontAlgn="base" hangingPunct="0">
              <a:spcBef>
                <a:spcPct val="0"/>
              </a:spcBef>
              <a:spcAft>
                <a:spcPct val="0"/>
              </a:spcAft>
            </a:pPr>
            <a:r>
              <a:rPr lang="es-ES" altLang="es-ES" sz="2400" kern="1200" dirty="0">
                <a:latin typeface="Tahoma" pitchFamily="34" charset="0"/>
                <a:ea typeface="ＭＳ Ｐゴシック" charset="-128"/>
                <a:cs typeface="Tahoma" pitchFamily="34" charset="0"/>
              </a:rPr>
              <a:t>“</a:t>
            </a:r>
            <a:r>
              <a:rPr lang="es-CL" altLang="ja-JP" sz="2400" kern="1200" dirty="0">
                <a:latin typeface="Tahoma" pitchFamily="34" charset="0"/>
                <a:ea typeface="ＭＳ Ｐゴシック" charset="-128"/>
                <a:cs typeface="Tahoma" pitchFamily="34" charset="0"/>
              </a:rPr>
              <a:t>El Plan de </a:t>
            </a:r>
            <a:r>
              <a:rPr lang="es-CL" altLang="ja-JP" sz="2400" kern="1200" dirty="0" smtClean="0">
                <a:latin typeface="Tahoma" pitchFamily="34" charset="0"/>
                <a:ea typeface="ＭＳ Ｐゴシック" charset="-128"/>
                <a:cs typeface="Tahoma" pitchFamily="34" charset="0"/>
              </a:rPr>
              <a:t>Mejora, </a:t>
            </a:r>
            <a:r>
              <a:rPr lang="es-CL" altLang="ja-JP" sz="2400" kern="1200" dirty="0">
                <a:latin typeface="Tahoma" pitchFamily="34" charset="0"/>
                <a:ea typeface="ＭＳ Ｐゴシック" charset="-128"/>
                <a:cs typeface="Tahoma" pitchFamily="34" charset="0"/>
              </a:rPr>
              <a:t>es un instrumento de visión global del </a:t>
            </a:r>
            <a:r>
              <a:rPr lang="es-CL" altLang="ja-JP" sz="2400" kern="1200" dirty="0" smtClean="0">
                <a:latin typeface="Tahoma" pitchFamily="34" charset="0"/>
                <a:ea typeface="ＭＳ Ｐゴシック" charset="-128"/>
                <a:cs typeface="Tahoma" pitchFamily="34" charset="0"/>
              </a:rPr>
              <a:t>municipio, </a:t>
            </a:r>
            <a:r>
              <a:rPr lang="es-CL" altLang="ja-JP" sz="2400" kern="1200" dirty="0">
                <a:latin typeface="Tahoma" pitchFamily="34" charset="0"/>
                <a:ea typeface="ＭＳ Ｐゴシック" charset="-128"/>
                <a:cs typeface="Tahoma" pitchFamily="34" charset="0"/>
              </a:rPr>
              <a:t>que articula los distintos esfuerzos de la organización por mejorar su gestión, da sentido estratégico a las acciones emprendidas y se hace cargo del resultado de las brechas emanadas del proceso de Autoevaluación </a:t>
            </a:r>
            <a:r>
              <a:rPr lang="es-ES" altLang="es-ES" sz="2400" kern="1200" dirty="0">
                <a:latin typeface="Tahoma" pitchFamily="34" charset="0"/>
                <a:ea typeface="ＭＳ Ｐゴシック" charset="-128"/>
                <a:cs typeface="Tahoma" pitchFamily="34" charset="0"/>
              </a:rPr>
              <a:t>”</a:t>
            </a:r>
            <a:r>
              <a:rPr lang="es-CL" altLang="ja-JP" sz="2400" kern="1200" dirty="0">
                <a:latin typeface="Tahoma" pitchFamily="34" charset="0"/>
                <a:ea typeface="ＭＳ Ｐゴシック" charset="-128"/>
                <a:cs typeface="Tahoma" pitchFamily="34" charset="0"/>
              </a:rPr>
              <a:t> </a:t>
            </a:r>
          </a:p>
          <a:p>
            <a:pPr algn="just" rtl="0" eaLnBrk="0" fontAlgn="base" hangingPunct="0">
              <a:spcBef>
                <a:spcPct val="0"/>
              </a:spcBef>
              <a:spcAft>
                <a:spcPct val="0"/>
              </a:spcAft>
            </a:pPr>
            <a:endParaRPr lang="es-CL" sz="2400" kern="1200" dirty="0">
              <a:latin typeface="Tahoma" pitchFamily="34" charset="0"/>
              <a:ea typeface="ＭＳ Ｐゴシック" charset="-128"/>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ctrTitle"/>
          </p:nvPr>
        </p:nvSpPr>
        <p:spPr>
          <a:xfrm>
            <a:off x="1619672" y="188640"/>
            <a:ext cx="6121400" cy="633412"/>
          </a:xfrm>
        </p:spPr>
        <p:txBody>
          <a:bodyPr>
            <a:normAutofit fontScale="90000"/>
          </a:bodyPr>
          <a:lstStyle/>
          <a:p>
            <a:r>
              <a:rPr lang="es-ES" sz="2400" b="1" dirty="0" smtClean="0">
                <a:latin typeface="Tahoma" pitchFamily="34" charset="0"/>
                <a:ea typeface="ＭＳ Ｐゴシック" charset="-128"/>
                <a:cs typeface="Tahoma" pitchFamily="34" charset="0"/>
              </a:rPr>
              <a:t>Algunas preguntas que responderemos:</a:t>
            </a:r>
          </a:p>
        </p:txBody>
      </p:sp>
      <p:sp>
        <p:nvSpPr>
          <p:cNvPr id="11266" name="Rectangle 3"/>
          <p:cNvSpPr>
            <a:spLocks noGrp="1" noChangeArrowheads="1"/>
          </p:cNvSpPr>
          <p:nvPr>
            <p:ph type="body" idx="4294967295"/>
          </p:nvPr>
        </p:nvSpPr>
        <p:spPr>
          <a:xfrm>
            <a:off x="611560" y="1052736"/>
            <a:ext cx="7054850" cy="3313112"/>
          </a:xfrm>
        </p:spPr>
        <p:txBody>
          <a:bodyPr/>
          <a:lstStyle/>
          <a:p>
            <a:pPr lvl="1"/>
            <a:r>
              <a:rPr lang="es-ES" sz="2200" dirty="0" smtClean="0">
                <a:latin typeface="Tahoma" pitchFamily="34" charset="0"/>
                <a:ea typeface="ＭＳ Ｐゴシック" charset="-128"/>
                <a:cs typeface="Tahoma" pitchFamily="34" charset="0"/>
              </a:rPr>
              <a:t>¿Por dónde empezar?</a:t>
            </a:r>
          </a:p>
          <a:p>
            <a:pPr lvl="1"/>
            <a:r>
              <a:rPr lang="es-ES" sz="2200" dirty="0" smtClean="0">
                <a:latin typeface="Tahoma" pitchFamily="34" charset="0"/>
                <a:ea typeface="ＭＳ Ｐゴシック" charset="-128"/>
                <a:cs typeface="Tahoma" pitchFamily="34" charset="0"/>
              </a:rPr>
              <a:t>¿Se abarca de todo un poco?</a:t>
            </a:r>
          </a:p>
          <a:p>
            <a:pPr lvl="1"/>
            <a:r>
              <a:rPr lang="es-ES" sz="2200" dirty="0" smtClean="0">
                <a:latin typeface="Tahoma" pitchFamily="34" charset="0"/>
                <a:ea typeface="ＭＳ Ｐゴシック" charset="-128"/>
                <a:cs typeface="Tahoma" pitchFamily="34" charset="0"/>
              </a:rPr>
              <a:t>¿Nos concentramos en algunos criterios?</a:t>
            </a:r>
          </a:p>
          <a:p>
            <a:pPr lvl="1"/>
            <a:r>
              <a:rPr lang="es-ES" sz="2200" dirty="0" smtClean="0">
                <a:latin typeface="Tahoma" pitchFamily="34" charset="0"/>
                <a:ea typeface="ＭＳ Ｐゴシック" charset="-128"/>
                <a:cs typeface="Tahoma" pitchFamily="34" charset="0"/>
              </a:rPr>
              <a:t>¿Cuáles son los criterios más importantes?</a:t>
            </a:r>
          </a:p>
          <a:p>
            <a:pPr lvl="1"/>
            <a:r>
              <a:rPr lang="es-ES" sz="2200" dirty="0" smtClean="0">
                <a:latin typeface="Tahoma" pitchFamily="34" charset="0"/>
                <a:ea typeface="ＭＳ Ｐゴシック" charset="-128"/>
                <a:cs typeface="Tahoma" pitchFamily="34" charset="0"/>
              </a:rPr>
              <a:t>¿A cuanto tiempo el Plan?</a:t>
            </a:r>
          </a:p>
          <a:p>
            <a:pPr lvl="1"/>
            <a:r>
              <a:rPr lang="es-ES" sz="2200" dirty="0" smtClean="0">
                <a:latin typeface="Tahoma" pitchFamily="34" charset="0"/>
                <a:ea typeface="ＭＳ Ｐゴシック" charset="-128"/>
                <a:cs typeface="Tahoma" pitchFamily="34" charset="0"/>
              </a:rPr>
              <a:t>¿A quiénes se involucra?</a:t>
            </a:r>
          </a:p>
          <a:p>
            <a:pPr lvl="1"/>
            <a:r>
              <a:rPr lang="es-ES" sz="2200" dirty="0" smtClean="0">
                <a:latin typeface="Tahoma" pitchFamily="34" charset="0"/>
                <a:ea typeface="ＭＳ Ｐゴシック" charset="-128"/>
                <a:cs typeface="Tahoma" pitchFamily="34" charset="0"/>
              </a:rPr>
              <a:t>¿Qué se hace con los puntajes más bajos?</a:t>
            </a:r>
          </a:p>
          <a:p>
            <a:pPr lvl="1"/>
            <a:r>
              <a:rPr lang="es-ES" sz="2200" dirty="0" smtClean="0">
                <a:latin typeface="Tahoma" pitchFamily="34" charset="0"/>
                <a:ea typeface="ＭＳ Ｐゴシック" charset="-128"/>
                <a:cs typeface="Tahoma" pitchFamily="34" charset="0"/>
              </a:rPr>
              <a:t>¿Y con los más altos?</a:t>
            </a:r>
          </a:p>
        </p:txBody>
      </p:sp>
      <p:sp>
        <p:nvSpPr>
          <p:cNvPr id="11267" name="Rectangle 4"/>
          <p:cNvSpPr>
            <a:spLocks noChangeArrowheads="1"/>
          </p:cNvSpPr>
          <p:nvPr/>
        </p:nvSpPr>
        <p:spPr bwMode="auto">
          <a:xfrm>
            <a:off x="827584" y="4581128"/>
            <a:ext cx="7772400" cy="1008112"/>
          </a:xfrm>
          <a:prstGeom prst="rect">
            <a:avLst/>
          </a:prstGeom>
          <a:solidFill>
            <a:srgbClr val="99FF99"/>
          </a:solidFill>
          <a:ln w="9525">
            <a:noFill/>
            <a:miter lim="800000"/>
            <a:headEnd/>
            <a:tailEnd/>
          </a:ln>
        </p:spPr>
        <p:txBody>
          <a:bodyPr/>
          <a:lstStyle/>
          <a:p>
            <a:pPr marL="719138" lvl="1" indent="-365125" algn="just" rtl="0" eaLnBrk="0" fontAlgn="base" hangingPunct="0">
              <a:spcBef>
                <a:spcPct val="20000"/>
              </a:spcBef>
              <a:spcAft>
                <a:spcPct val="0"/>
              </a:spcAft>
              <a:buClr>
                <a:srgbClr val="CC0000"/>
              </a:buClr>
              <a:buFont typeface="Wingdings" pitchFamily="2" charset="2"/>
              <a:buChar char="è"/>
            </a:pPr>
            <a:r>
              <a:rPr lang="es-ES" sz="2000" kern="1200" dirty="0">
                <a:solidFill>
                  <a:srgbClr val="000066"/>
                </a:solidFill>
                <a:latin typeface="Tahoma" pitchFamily="34" charset="0"/>
                <a:ea typeface="ＭＳ Ｐゴシック" charset="-128"/>
                <a:cs typeface="Tahoma" pitchFamily="34" charset="0"/>
              </a:rPr>
              <a:t>Depende de cada organización. A continuación se revisarán los principales aspectos a tener en cuenta a la hora de diseñar e implementar un Plan de Mejoras.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2195513" y="274638"/>
            <a:ext cx="4897437" cy="633412"/>
          </a:xfrm>
        </p:spPr>
        <p:txBody>
          <a:bodyPr>
            <a:normAutofit/>
          </a:bodyPr>
          <a:lstStyle/>
          <a:p>
            <a:r>
              <a:rPr lang="es-ES" sz="2800" b="1" dirty="0" smtClean="0">
                <a:latin typeface="Tahoma" pitchFamily="34" charset="0"/>
                <a:ea typeface="ＭＳ Ｐゴシック" charset="-128"/>
                <a:cs typeface="Tahoma" pitchFamily="34" charset="0"/>
              </a:rPr>
              <a:t>Plan de Mejoras</a:t>
            </a:r>
          </a:p>
        </p:txBody>
      </p:sp>
      <p:sp>
        <p:nvSpPr>
          <p:cNvPr id="12290" name="Rectangle 3"/>
          <p:cNvSpPr>
            <a:spLocks noGrp="1" noChangeArrowheads="1"/>
          </p:cNvSpPr>
          <p:nvPr>
            <p:ph type="body" idx="4294967295"/>
          </p:nvPr>
        </p:nvSpPr>
        <p:spPr>
          <a:xfrm>
            <a:off x="971600" y="1340768"/>
            <a:ext cx="7772400" cy="2881312"/>
          </a:xfrm>
        </p:spPr>
        <p:txBody>
          <a:bodyPr>
            <a:noAutofit/>
          </a:bodyPr>
          <a:lstStyle/>
          <a:p>
            <a:pPr marL="0" indent="0" algn="ctr">
              <a:buNone/>
            </a:pPr>
            <a:r>
              <a:rPr lang="es-ES" altLang="es-ES" sz="2400" dirty="0" smtClean="0">
                <a:latin typeface="Tahoma" pitchFamily="34" charset="0"/>
                <a:ea typeface="ＭＳ Ｐゴシック" charset="-128"/>
                <a:cs typeface="Tahoma" pitchFamily="34" charset="0"/>
              </a:rPr>
              <a:t>“</a:t>
            </a:r>
            <a:r>
              <a:rPr lang="es-ES" sz="2400" dirty="0" smtClean="0">
                <a:latin typeface="Tahoma" pitchFamily="34" charset="0"/>
                <a:ea typeface="ＭＳ Ｐゴシック" charset="-128"/>
                <a:cs typeface="Tahoma" pitchFamily="34" charset="0"/>
              </a:rPr>
              <a:t>Si algo se hace siempre de la misma forma, se van a obtener siempre los mismos resultados</a:t>
            </a:r>
            <a:r>
              <a:rPr lang="es-ES" altLang="es-ES" sz="2400" dirty="0" smtClean="0">
                <a:latin typeface="Tahoma" pitchFamily="34" charset="0"/>
                <a:ea typeface="ＭＳ Ｐゴシック" charset="-128"/>
                <a:cs typeface="Tahoma" pitchFamily="34" charset="0"/>
              </a:rPr>
              <a:t>”</a:t>
            </a:r>
            <a:endParaRPr lang="es-ES" sz="2400" dirty="0" smtClean="0">
              <a:latin typeface="Tahoma" pitchFamily="34" charset="0"/>
              <a:ea typeface="ＭＳ Ｐゴシック" charset="-128"/>
              <a:cs typeface="Tahoma" pitchFamily="34" charset="0"/>
            </a:endParaRPr>
          </a:p>
          <a:p>
            <a:pPr marL="0" indent="0" algn="ctr"/>
            <a:endParaRPr lang="es-ES" sz="2400" dirty="0" smtClean="0">
              <a:latin typeface="Tahoma" pitchFamily="34" charset="0"/>
              <a:ea typeface="ＭＳ Ｐゴシック" charset="-128"/>
              <a:cs typeface="Tahoma" pitchFamily="34" charset="0"/>
            </a:endParaRPr>
          </a:p>
          <a:p>
            <a:pPr marL="0" indent="0" algn="ctr">
              <a:buNone/>
            </a:pPr>
            <a:r>
              <a:rPr lang="es-ES" altLang="es-ES" sz="2400" b="1" dirty="0" smtClean="0">
                <a:latin typeface="Tahoma" pitchFamily="34" charset="0"/>
                <a:ea typeface="ＭＳ Ｐゴシック" charset="-128"/>
                <a:cs typeface="Tahoma" pitchFamily="34" charset="0"/>
              </a:rPr>
              <a:t>“</a:t>
            </a:r>
            <a:r>
              <a:rPr lang="es-ES" sz="2400" b="1" dirty="0" smtClean="0">
                <a:latin typeface="Tahoma" pitchFamily="34" charset="0"/>
                <a:ea typeface="ＭＳ Ｐゴシック" charset="-128"/>
                <a:cs typeface="Tahoma" pitchFamily="34" charset="0"/>
              </a:rPr>
              <a:t>Si se quiere mejorar los resultados, hay que cambiar la forma en que hacemos las cosas</a:t>
            </a:r>
            <a:r>
              <a:rPr lang="es-ES" altLang="es-ES" sz="2400" b="1" dirty="0" smtClean="0">
                <a:latin typeface="Tahoma" pitchFamily="34" charset="0"/>
                <a:ea typeface="ＭＳ Ｐゴシック" charset="-128"/>
                <a:cs typeface="Tahoma" pitchFamily="34" charset="0"/>
              </a:rPr>
              <a:t>”</a:t>
            </a:r>
            <a:endParaRPr lang="es-ES" sz="2400" b="1" dirty="0" smtClean="0">
              <a:latin typeface="Tahoma" pitchFamily="34" charset="0"/>
              <a:ea typeface="ＭＳ Ｐゴシック" charset="-128"/>
              <a:cs typeface="Tahoma" pitchFamily="34" charset="0"/>
            </a:endParaRPr>
          </a:p>
          <a:p>
            <a:pPr marL="0" indent="0" algn="ctr"/>
            <a:endParaRPr lang="es-ES" sz="2400" b="1" dirty="0" smtClean="0">
              <a:latin typeface="Tahoma" pitchFamily="34" charset="0"/>
              <a:ea typeface="ＭＳ Ｐゴシック" charset="-128"/>
              <a:cs typeface="Tahoma" pitchFamily="34" charset="0"/>
            </a:endParaRPr>
          </a:p>
          <a:p>
            <a:pPr marL="0" indent="0" algn="ctr">
              <a:buNone/>
            </a:pPr>
            <a:r>
              <a:rPr lang="es-ES" sz="2400" dirty="0" smtClean="0">
                <a:latin typeface="Tahoma" pitchFamily="34" charset="0"/>
                <a:ea typeface="ＭＳ Ｐゴシック" charset="-128"/>
                <a:cs typeface="Tahoma" pitchFamily="34" charset="0"/>
              </a:rPr>
              <a:t>(de lo contrario estamos locos, dijo Einstein)</a:t>
            </a:r>
          </a:p>
        </p:txBody>
      </p:sp>
      <p:pic>
        <p:nvPicPr>
          <p:cNvPr id="12291" name="Picture 5" descr="http://www.climaempresa.com/wp-content/uploads/2010/05/mejora-clima-laboral.jpg"/>
          <p:cNvPicPr>
            <a:picLocks noChangeAspect="1" noChangeArrowheads="1"/>
          </p:cNvPicPr>
          <p:nvPr/>
        </p:nvPicPr>
        <p:blipFill>
          <a:blip r:embed="rId2"/>
          <a:srcRect/>
          <a:stretch>
            <a:fillRect/>
          </a:stretch>
        </p:blipFill>
        <p:spPr bwMode="auto">
          <a:xfrm>
            <a:off x="3779912" y="4293096"/>
            <a:ext cx="2232025" cy="174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685800" y="2130425"/>
            <a:ext cx="7772400" cy="1470025"/>
          </a:xfrm>
        </p:spPr>
        <p:txBody>
          <a:bodyPr>
            <a:normAutofit/>
          </a:bodyPr>
          <a:lstStyle/>
          <a:p>
            <a:r>
              <a:rPr lang="es-ES" sz="2800" b="1" dirty="0" smtClean="0">
                <a:latin typeface="Tahoma" pitchFamily="34" charset="0"/>
                <a:ea typeface="ＭＳ Ｐゴシック" charset="-128"/>
                <a:cs typeface="Tahoma" pitchFamily="34" charset="0"/>
              </a:rPr>
              <a:t>Diseño de un Plan de Mejoras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a:extLst>
              <a:ext uri="{BEBA8EAE-BF5A-486C-A8C5-ECC9F3942E4B}">
                <a14:imgProps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14:imgLayer r:embed="rId13">
                    <a14:imgEffect>
                      <a14:sharpenSoften amount="25000"/>
                    </a14:imgEffect>
                  </a14:imgLayer>
                </a14:imgProps>
              </a:ex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9512" y="1412776"/>
            <a:ext cx="8856984" cy="3024336"/>
          </a:xfrm>
          <a:prstGeom prst="rect">
            <a:avLst/>
          </a:prstGeom>
          <a:noFill/>
        </p:spPr>
      </p:pic>
      <p:sp>
        <p:nvSpPr>
          <p:cNvPr id="4" name="3 Elipse"/>
          <p:cNvSpPr/>
          <p:nvPr/>
        </p:nvSpPr>
        <p:spPr>
          <a:xfrm>
            <a:off x="5220072" y="2420888"/>
            <a:ext cx="1296144" cy="13681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TotalTime>
  <Words>1844</Words>
  <Application>Microsoft Office PowerPoint</Application>
  <PresentationFormat>Presentación en pantalla (4:3)</PresentationFormat>
  <Paragraphs>354</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Diapositiva 1</vt:lpstr>
      <vt:lpstr>Plan de Mejoras  Introducción</vt:lpstr>
      <vt:lpstr>Introducción</vt:lpstr>
      <vt:lpstr>¿Qué es un Plan de Mejoras?</vt:lpstr>
      <vt:lpstr>¿Qué es un Plan de Mejoras?</vt:lpstr>
      <vt:lpstr>Algunas preguntas que responderemos:</vt:lpstr>
      <vt:lpstr>Plan de Mejoras</vt:lpstr>
      <vt:lpstr>Diseño de un Plan de Mejoras</vt:lpstr>
      <vt:lpstr>Diapositiva 9</vt:lpstr>
      <vt:lpstr>Características de un Plan de Mejoras</vt:lpstr>
      <vt:lpstr>Diapositiva 11</vt:lpstr>
      <vt:lpstr>Diapositiva 12</vt:lpstr>
      <vt:lpstr>Características de un Plan de Mejoras</vt:lpstr>
      <vt:lpstr>Componentes de un Plan de Mejoras</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Company>Calidad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ext.idm</dc:creator>
  <cp:lastModifiedBy>ext.idm</cp:lastModifiedBy>
  <cp:revision>46</cp:revision>
  <dcterms:created xsi:type="dcterms:W3CDTF">2011-07-29T16:13:24Z</dcterms:created>
  <dcterms:modified xsi:type="dcterms:W3CDTF">2011-10-05T17:55:23Z</dcterms:modified>
</cp:coreProperties>
</file>