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9" r:id="rId3"/>
    <p:sldId id="260" r:id="rId4"/>
    <p:sldId id="261" r:id="rId5"/>
    <p:sldId id="262" r:id="rId6"/>
    <p:sldId id="263" r:id="rId7"/>
    <p:sldId id="258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8" r:id="rId27"/>
    <p:sldId id="297" r:id="rId28"/>
    <p:sldId id="298" r:id="rId29"/>
    <p:sldId id="299" r:id="rId30"/>
    <p:sldId id="300" r:id="rId31"/>
    <p:sldId id="301" r:id="rId32"/>
    <p:sldId id="295" r:id="rId33"/>
    <p:sldId id="289" r:id="rId34"/>
    <p:sldId id="302" r:id="rId35"/>
    <p:sldId id="303" r:id="rId36"/>
    <p:sldId id="314" r:id="rId37"/>
    <p:sldId id="315" r:id="rId38"/>
    <p:sldId id="316" r:id="rId39"/>
    <p:sldId id="317" r:id="rId40"/>
    <p:sldId id="318" r:id="rId41"/>
    <p:sldId id="319" r:id="rId42"/>
    <p:sldId id="312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D724DFD-5390-443E-8DCC-13FAFF5F09BA}" type="datetimeFigureOut">
              <a:rPr lang="es-ES" altLang="es-CL"/>
              <a:pPr/>
              <a:t>12/12/2024</a:t>
            </a:fld>
            <a:endParaRPr lang="es-ES" altLang="es-CL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s-ES" altLang="es-CL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026AD79-89C9-462D-8051-BA6BAF3FC3DE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AE6E86-83F9-403C-B4B5-32B5F788926D}" type="datetimeFigureOut">
              <a:rPr lang="es-ES"/>
              <a:pPr>
                <a:defRPr/>
              </a:pPr>
              <a:t>12/12/2024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4054FF5-48AF-474D-9B15-FEE3EC13EFA4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AE8BAD-919F-4DF6-84EC-DF8F89CB2ABC}" type="slidenum">
              <a:rPr lang="es-ES_tradnl" altLang="es-C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s-ES_tradnl" altLang="es-C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22313"/>
            <a:ext cx="4492625" cy="3370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32288"/>
            <a:ext cx="503237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altLang="es-C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4DE940-78FF-4F23-9AB3-64748428CFBA}" type="slidenum">
              <a:rPr lang="es-ES_tradnl" altLang="es-CL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s-ES_tradnl" altLang="es-C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5863" y="722313"/>
            <a:ext cx="4492625" cy="3370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32288"/>
            <a:ext cx="5032375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L" altLang="es-C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7DDC-7A90-40C8-9736-395BD46AF2EC}" type="datetimeFigureOut">
              <a:rPr lang="es-ES"/>
              <a:pPr>
                <a:defRPr/>
              </a:pPr>
              <a:t>12/12/2024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4224C-4C8B-4B33-A969-0872192D0B9B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5328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bdere -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969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49950"/>
            <a:ext cx="1160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dondear rectángulo de esquina diagonal"/>
          <p:cNvSpPr/>
          <p:nvPr userDrawn="1"/>
        </p:nvSpPr>
        <p:spPr>
          <a:xfrm>
            <a:off x="2627313" y="6524625"/>
            <a:ext cx="6732587" cy="144463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dondear rectángulo de esquina diagonal"/>
          <p:cNvSpPr/>
          <p:nvPr userDrawn="1"/>
        </p:nvSpPr>
        <p:spPr>
          <a:xfrm>
            <a:off x="2411413" y="6713538"/>
            <a:ext cx="6732587" cy="144462"/>
          </a:xfrm>
          <a:prstGeom prst="round2DiagRect">
            <a:avLst/>
          </a:prstGeom>
          <a:solidFill>
            <a:srgbClr val="EA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99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bdere -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72878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60350"/>
            <a:ext cx="19319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s-ES"/>
              <a:t>4 y 5 de mayo de 2011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32A18-CE00-40F5-8DF4-0215EA11AAF5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75286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bdere -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969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49950"/>
            <a:ext cx="1160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8 Redondear rectángulo de esquina diagonal"/>
          <p:cNvSpPr/>
          <p:nvPr userDrawn="1"/>
        </p:nvSpPr>
        <p:spPr>
          <a:xfrm>
            <a:off x="2627313" y="6524625"/>
            <a:ext cx="6732587" cy="144463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9 Redondear rectángulo de esquina diagonal"/>
          <p:cNvSpPr/>
          <p:nvPr userDrawn="1"/>
        </p:nvSpPr>
        <p:spPr>
          <a:xfrm>
            <a:off x="2411413" y="6713538"/>
            <a:ext cx="6732587" cy="144462"/>
          </a:xfrm>
          <a:prstGeom prst="round2DiagRect">
            <a:avLst/>
          </a:prstGeom>
          <a:solidFill>
            <a:srgbClr val="EA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38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bdere -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969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49950"/>
            <a:ext cx="1160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8 Redondear rectángulo de esquina diagonal"/>
          <p:cNvSpPr/>
          <p:nvPr userDrawn="1"/>
        </p:nvSpPr>
        <p:spPr>
          <a:xfrm>
            <a:off x="2627313" y="6524625"/>
            <a:ext cx="6732587" cy="144463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9 Redondear rectángulo de esquina diagonal"/>
          <p:cNvSpPr/>
          <p:nvPr userDrawn="1"/>
        </p:nvSpPr>
        <p:spPr>
          <a:xfrm>
            <a:off x="2411413" y="6713538"/>
            <a:ext cx="6732587" cy="144462"/>
          </a:xfrm>
          <a:prstGeom prst="round2DiagRect">
            <a:avLst/>
          </a:prstGeom>
          <a:solidFill>
            <a:srgbClr val="EA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bdere -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969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49950"/>
            <a:ext cx="1160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8 Redondear rectángulo de esquina diagonal"/>
          <p:cNvSpPr/>
          <p:nvPr userDrawn="1"/>
        </p:nvSpPr>
        <p:spPr>
          <a:xfrm>
            <a:off x="2627313" y="6524625"/>
            <a:ext cx="6732587" cy="144463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9 Redondear rectángulo de esquina diagonal"/>
          <p:cNvSpPr/>
          <p:nvPr userDrawn="1"/>
        </p:nvSpPr>
        <p:spPr>
          <a:xfrm>
            <a:off x="2411413" y="6713538"/>
            <a:ext cx="6732587" cy="144462"/>
          </a:xfrm>
          <a:prstGeom prst="round2DiagRect">
            <a:avLst/>
          </a:prstGeom>
          <a:solidFill>
            <a:srgbClr val="EA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98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bdere -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969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49950"/>
            <a:ext cx="1160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8 Redondear rectángulo de esquina diagonal"/>
          <p:cNvSpPr/>
          <p:nvPr userDrawn="1"/>
        </p:nvSpPr>
        <p:spPr>
          <a:xfrm>
            <a:off x="2627313" y="6524625"/>
            <a:ext cx="6732587" cy="144463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9 Redondear rectángulo de esquina diagonal"/>
          <p:cNvSpPr/>
          <p:nvPr userDrawn="1"/>
        </p:nvSpPr>
        <p:spPr>
          <a:xfrm>
            <a:off x="2411413" y="6713538"/>
            <a:ext cx="6732587" cy="144462"/>
          </a:xfrm>
          <a:prstGeom prst="round2DiagRect">
            <a:avLst/>
          </a:prstGeom>
          <a:solidFill>
            <a:srgbClr val="EA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31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bdere -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969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49950"/>
            <a:ext cx="1160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8 Redondear rectángulo de esquina diagonal"/>
          <p:cNvSpPr/>
          <p:nvPr userDrawn="1"/>
        </p:nvSpPr>
        <p:spPr>
          <a:xfrm>
            <a:off x="2627313" y="6524625"/>
            <a:ext cx="6732587" cy="144463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9 Redondear rectángulo de esquina diagonal"/>
          <p:cNvSpPr/>
          <p:nvPr userDrawn="1"/>
        </p:nvSpPr>
        <p:spPr>
          <a:xfrm>
            <a:off x="2411413" y="6713538"/>
            <a:ext cx="6732587" cy="144462"/>
          </a:xfrm>
          <a:prstGeom prst="round2DiagRect">
            <a:avLst/>
          </a:prstGeom>
          <a:solidFill>
            <a:srgbClr val="EA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53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bdere -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969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49950"/>
            <a:ext cx="1160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8 Redondear rectángulo de esquina diagonal"/>
          <p:cNvSpPr/>
          <p:nvPr userDrawn="1"/>
        </p:nvSpPr>
        <p:spPr>
          <a:xfrm>
            <a:off x="2627313" y="6524625"/>
            <a:ext cx="6732587" cy="144463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9 Redondear rectángulo de esquina diagonal"/>
          <p:cNvSpPr/>
          <p:nvPr userDrawn="1"/>
        </p:nvSpPr>
        <p:spPr>
          <a:xfrm>
            <a:off x="2411413" y="6713538"/>
            <a:ext cx="6732587" cy="144462"/>
          </a:xfrm>
          <a:prstGeom prst="round2DiagRect">
            <a:avLst/>
          </a:prstGeom>
          <a:solidFill>
            <a:srgbClr val="EA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70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ubdere -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969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49950"/>
            <a:ext cx="1160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 Redondear rectángulo de esquina diagonal"/>
          <p:cNvSpPr/>
          <p:nvPr userDrawn="1"/>
        </p:nvSpPr>
        <p:spPr>
          <a:xfrm>
            <a:off x="2627313" y="6524625"/>
            <a:ext cx="6732587" cy="144463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6 Redondear rectángulo de esquina diagonal"/>
          <p:cNvSpPr/>
          <p:nvPr userDrawn="1"/>
        </p:nvSpPr>
        <p:spPr>
          <a:xfrm>
            <a:off x="2411413" y="6713538"/>
            <a:ext cx="6732587" cy="144462"/>
          </a:xfrm>
          <a:prstGeom prst="round2DiagRect">
            <a:avLst/>
          </a:prstGeom>
          <a:solidFill>
            <a:srgbClr val="EA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05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273EE0-1C76-49E0-9599-94A31F0D45B6}" type="datetimeFigureOut">
              <a:rPr lang="es-ES"/>
              <a:pPr>
                <a:defRPr/>
              </a:pPr>
              <a:t>12/12/2024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2FF3F11-BCBD-4435-98F8-502585FF618A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2 Subtítulo"/>
          <p:cNvSpPr txBox="1">
            <a:spLocks/>
          </p:cNvSpPr>
          <p:nvPr/>
        </p:nvSpPr>
        <p:spPr bwMode="auto">
          <a:xfrm>
            <a:off x="1476375" y="378936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CL" sz="1600" b="1">
                <a:latin typeface="Tahoma" panose="020B0604030504040204" pitchFamily="34" charset="0"/>
                <a:cs typeface="Tahoma" panose="020B0604030504040204" pitchFamily="34" charset="0"/>
              </a:rPr>
              <a:t>Formación para Funcionarios y Funcionarias Municipales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27088" y="227647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baseline="0">
                <a:latin typeface="Tahoma" pitchFamily="34" charset="0"/>
                <a:cs typeface="Tahoma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ea typeface="+mj-ea"/>
              </a:rPr>
              <a:t>Programa de Mejoramiento Progresivo de la Gestión Municipal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39750" y="692150"/>
          <a:ext cx="8280400" cy="4816475"/>
        </p:xfrm>
        <a:graphic>
          <a:graphicData uri="http://schemas.openxmlformats.org/drawingml/2006/table">
            <a:tbl>
              <a:tblPr/>
              <a:tblGrid>
                <a:gridCol w="29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9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Times New Roman"/>
                        </a:rPr>
                        <a:t>1.1</a:t>
                      </a:r>
                      <a:r>
                        <a:rPr lang="es-ES" sz="1200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33" marR="26033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Times New Roman"/>
                        </a:rPr>
                        <a:t>¿Tiene la Municipalidad establecida su misión, </a:t>
                      </a:r>
                      <a:r>
                        <a:rPr lang="es-ES" sz="1200" b="1" dirty="0" smtClean="0">
                          <a:latin typeface="Arial Narrow"/>
                          <a:ea typeface="Times New Roman"/>
                          <a:cs typeface="Times New Roman"/>
                        </a:rPr>
                        <a:t>visión </a:t>
                      </a:r>
                      <a:r>
                        <a:rPr lang="es-ES" sz="1200" b="1" dirty="0">
                          <a:latin typeface="Arial Narrow"/>
                          <a:ea typeface="Times New Roman"/>
                          <a:cs typeface="Times New Roman"/>
                        </a:rPr>
                        <a:t>y valores? </a:t>
                      </a:r>
                      <a:endParaRPr lang="es-ES" sz="1200" b="1" dirty="0" smtClean="0"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rial Narrow"/>
                          <a:ea typeface="Times New Roman"/>
                          <a:cs typeface="Times New Roman"/>
                        </a:rPr>
                        <a:t>   </a:t>
                      </a:r>
                    </a:p>
                  </a:txBody>
                  <a:tcPr marL="26033" marR="26033" marT="762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624">
                <a:tc gridSpan="2"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 Narrow"/>
                          <a:ea typeface="Times New Roman"/>
                          <a:cs typeface="Times New Roman"/>
                        </a:rPr>
                        <a:t>Evidencia:</a:t>
                      </a:r>
                      <a:r>
                        <a:rPr lang="es-ES" sz="900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900" i="1" dirty="0">
                          <a:latin typeface="Arial Narrow"/>
                          <a:ea typeface="Times New Roman"/>
                          <a:cs typeface="Times New Roman"/>
                        </a:rPr>
                        <a:t>(incluir qué y cómo se hace, desde cuándo, cuántas veces se ha aplicado y con qué periodicidad, en qué unidades o servicios se utiliza (si aplica) y quién es el o los responsables de su aplicación</a:t>
                      </a:r>
                      <a:r>
                        <a:rPr lang="es-ES" sz="900" i="1" dirty="0" smtClean="0"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El año 2006 se definió en la Municipalidad misión, visión y valores en un trabajo conjunto de las autoridades y todo el personal de la Municipalidad a través de talleres diseñados y coordinados por consultores externos especialistas en desarrollo de estrategias organizacionales. Fue una iniciativa impulsada y liderada por el alcalde. Una vez definidos la misión, visión y valores se publicaron en todas las dependencias de la Municipalidad. Sin embargo, a la fecha no se han revisado dichas declaraciones, no se usan para definir metas y objetivos ni se ha definido la forma en que el trabajo diario de cada uno aporta a su cumplimiento. Tampoco se usan en la inducción a las personas nuevas.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33" marR="26033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45">
                <a:tc gridSpan="2"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26033" marR="26033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44">
                <a:tc gridSpan="2"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Times New Roman"/>
                          <a:cs typeface="Times New Roman"/>
                        </a:rPr>
                        <a:t>Documentos y registros de referencia: </a:t>
                      </a:r>
                      <a:endParaRPr lang="es-ES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33" marR="26033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466">
                <a:tc gridSpan="2">
                  <a:txBody>
                    <a:bodyPr/>
                    <a:lstStyle/>
                    <a:p>
                      <a:pPr algn="l"/>
                      <a:endParaRPr lang="es-ES" sz="1000" dirty="0">
                        <a:latin typeface="Times New Roman"/>
                      </a:endParaRPr>
                    </a:p>
                  </a:txBody>
                  <a:tcPr marL="26033" marR="26033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848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3 Rectángulo"/>
          <p:cNvSpPr>
            <a:spLocks noChangeArrowheads="1"/>
          </p:cNvSpPr>
          <p:nvPr/>
        </p:nvSpPr>
        <p:spPr bwMode="auto">
          <a:xfrm>
            <a:off x="3708400" y="115888"/>
            <a:ext cx="1506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CL" sz="2800" b="1">
                <a:solidFill>
                  <a:srgbClr val="000000"/>
                </a:solidFill>
                <a:cs typeface="Times New Roman" panose="02020603050405020304" pitchFamily="18" charset="0"/>
              </a:rPr>
              <a:t>Prácticas</a:t>
            </a:r>
            <a:endParaRPr lang="es-ES" altLang="es-C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288" y="981075"/>
          <a:ext cx="8353425" cy="4873625"/>
        </p:xfrm>
        <a:graphic>
          <a:graphicData uri="http://schemas.openxmlformats.org/drawingml/2006/table">
            <a:tbl>
              <a:tblPr/>
              <a:tblGrid>
                <a:gridCol w="363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8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Arial"/>
                        </a:rPr>
                        <a:t>1.8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Arial"/>
                        </a:rPr>
                        <a:t>¿Tiene la Municipalidad datos del cumplimiento de metas y objetivos anuales</a:t>
                      </a:r>
                      <a:r>
                        <a:rPr lang="es-ES" sz="1200" b="1" dirty="0" smtClean="0">
                          <a:latin typeface="Arial Narrow"/>
                          <a:ea typeface="Times New Roman"/>
                          <a:cs typeface="Arial"/>
                        </a:rPr>
                        <a:t>?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19" marR="379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78004" marR="78004" marT="39002" marB="390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78009" marR="78009" marT="39003" marB="39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214">
                <a:tc gridSpan="5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Evidencia: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1400" i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(incluir </a:t>
                      </a:r>
                      <a:r>
                        <a:rPr lang="es-ES" sz="1400" i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 Narrow"/>
                        </a:rPr>
                        <a:t>cifras, tablas y/o gráficos con datos de los últimos 3 años si se tienen</a:t>
                      </a:r>
                      <a:r>
                        <a:rPr lang="es-ES" sz="1400" i="1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)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En la municipalidad tenemos 3 metas: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Meta 1: satisfacción neta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promedio de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usuarios y usuarias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Meta 2: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ingresos propios sobre presupuesto total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Meta 3: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cumplimiento del plan anual de capacitación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Los datos de cumplimiento de las metas que nos propusimos en los últimos 3 años son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: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78004" marR="78004" marT="39002" marB="390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1">
                <a:tc gridSpan="2"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% cumplimiento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776">
                <a:tc gridSpan="2"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2008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2009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2010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7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Meta 1</a:t>
                      </a:r>
                      <a:endParaRPr lang="es-ES" sz="14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65%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7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Meta 2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90%</a:t>
                      </a:r>
                      <a:endParaRPr lang="es-ES" sz="14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80%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7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Meta 3</a:t>
                      </a:r>
                      <a:endParaRPr lang="es-ES" sz="14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75%</a:t>
                      </a:r>
                      <a:endParaRPr lang="es-ES" sz="14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85%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415">
                <a:tc gridSpan="4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Arial Narrow"/>
                          <a:ea typeface="Times New Roman"/>
                          <a:cs typeface="Arial"/>
                        </a:rPr>
                        <a:t>Documentos y registros de referencia:</a:t>
                      </a: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 sz="1500" dirty="0"/>
                    </a:p>
                  </a:txBody>
                  <a:tcPr marL="78009" marR="78009" marT="39003" marB="39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35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4882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00" name="7 Rectángulo"/>
          <p:cNvSpPr>
            <a:spLocks noChangeArrowheads="1"/>
          </p:cNvSpPr>
          <p:nvPr/>
        </p:nvSpPr>
        <p:spPr bwMode="auto">
          <a:xfrm>
            <a:off x="3779838" y="260350"/>
            <a:ext cx="181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L" altLang="es-CL" sz="2800" b="1">
                <a:solidFill>
                  <a:srgbClr val="000000"/>
                </a:solidFill>
                <a:cs typeface="Times New Roman" panose="02020603050405020304" pitchFamily="18" charset="0"/>
              </a:rPr>
              <a:t>Resultados</a:t>
            </a:r>
            <a:endParaRPr lang="es-ES" altLang="es-C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 txBox="1">
            <a:spLocks noChangeArrowheads="1"/>
          </p:cNvSpPr>
          <p:nvPr/>
        </p:nvSpPr>
        <p:spPr>
          <a:xfrm>
            <a:off x="468313" y="90805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Métodos de Evaluación:</a:t>
            </a:r>
            <a:br>
              <a:rPr lang="es-E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s-E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enfoque y despliegue</a:t>
            </a:r>
            <a:endParaRPr lang="es-E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8"/>
          <p:cNvSpPr txBox="1">
            <a:spLocks noChangeArrowheads="1"/>
          </p:cNvSpPr>
          <p:nvPr/>
        </p:nvSpPr>
        <p:spPr bwMode="auto">
          <a:xfrm>
            <a:off x="1187450" y="3573463"/>
            <a:ext cx="72723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CL" sz="2400" b="1">
                <a:solidFill>
                  <a:srgbClr val="FF0000"/>
                </a:solidFill>
                <a:latin typeface="Century Gothic" panose="020B0502020202020204" pitchFamily="34" charset="0"/>
              </a:rPr>
              <a:t>Ojo!!! Aplicable sólo para los elementos de gestión de procesos</a:t>
            </a:r>
          </a:p>
          <a:p>
            <a:pPr algn="ctr">
              <a:spcBef>
                <a:spcPct val="50000"/>
              </a:spcBef>
            </a:pPr>
            <a:endParaRPr lang="es-CL" altLang="es-CL" sz="24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602" name="Rectangle 20"/>
          <p:cNvSpPr>
            <a:spLocks noGrp="1" noChangeArrowheads="1"/>
          </p:cNvSpPr>
          <p:nvPr>
            <p:ph idx="4294967295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r>
              <a:rPr lang="es-ES" altLang="es-CL" b="1" smtClean="0"/>
              <a:t>Atributos del enfoque:</a:t>
            </a:r>
          </a:p>
          <a:p>
            <a:pPr lvl="1"/>
            <a:r>
              <a:rPr lang="es-ES" altLang="es-CL" smtClean="0"/>
              <a:t>No hay enfoque</a:t>
            </a:r>
          </a:p>
          <a:p>
            <a:pPr lvl="1"/>
            <a:r>
              <a:rPr lang="es-ES" altLang="es-CL" smtClean="0"/>
              <a:t>Enfoque incipiente</a:t>
            </a:r>
          </a:p>
          <a:p>
            <a:pPr lvl="1"/>
            <a:r>
              <a:rPr lang="es-ES" altLang="es-CL" smtClean="0"/>
              <a:t>Enfoque sistemático</a:t>
            </a:r>
          </a:p>
        </p:txBody>
      </p:sp>
      <p:pic>
        <p:nvPicPr>
          <p:cNvPr id="25603" name="Picture 21" descr="MCj040399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10731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539750" y="692150"/>
            <a:ext cx="8229600" cy="4525963"/>
          </a:xfrm>
        </p:spPr>
        <p:txBody>
          <a:bodyPr/>
          <a:lstStyle/>
          <a:p>
            <a:r>
              <a:rPr lang="es-ES" altLang="es-CL" b="1" smtClean="0"/>
              <a:t>Atributos del despliegue:</a:t>
            </a:r>
          </a:p>
          <a:p>
            <a:pPr lvl="1"/>
            <a:r>
              <a:rPr lang="es-ES" altLang="es-CL" smtClean="0"/>
              <a:t>No hay despliegue</a:t>
            </a:r>
          </a:p>
          <a:p>
            <a:pPr lvl="1"/>
            <a:r>
              <a:rPr lang="es-ES" altLang="es-CL" smtClean="0"/>
              <a:t>Despliegue parcial</a:t>
            </a:r>
          </a:p>
          <a:p>
            <a:pPr lvl="1"/>
            <a:r>
              <a:rPr lang="es-ES" altLang="es-CL" smtClean="0"/>
              <a:t>Despliegue total</a:t>
            </a:r>
          </a:p>
        </p:txBody>
      </p:sp>
      <p:pic>
        <p:nvPicPr>
          <p:cNvPr id="27650" name="Picture 5" descr="MCj040399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10731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18"/>
          <p:cNvSpPr txBox="1">
            <a:spLocks noChangeArrowheads="1"/>
          </p:cNvSpPr>
          <p:nvPr/>
        </p:nvSpPr>
        <p:spPr bwMode="auto">
          <a:xfrm>
            <a:off x="1116013" y="3500438"/>
            <a:ext cx="72723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CL" sz="2400" b="1">
                <a:solidFill>
                  <a:srgbClr val="FF0000"/>
                </a:solidFill>
                <a:latin typeface="Century Gothic" panose="020B0502020202020204" pitchFamily="34" charset="0"/>
              </a:rPr>
              <a:t>Ojo!!! Aplicable sólo para los elementos de gestión de procesos</a:t>
            </a:r>
          </a:p>
          <a:p>
            <a:pPr algn="ctr">
              <a:spcBef>
                <a:spcPct val="50000"/>
              </a:spcBef>
            </a:pPr>
            <a:endParaRPr lang="es-CL" altLang="es-CL" sz="24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CL" sz="2000" b="1" smtClean="0"/>
              <a:t>Métodos de Evaluación</a:t>
            </a:r>
            <a:br>
              <a:rPr lang="es-ES" altLang="es-CL" sz="2000" b="1" smtClean="0"/>
            </a:br>
            <a:r>
              <a:rPr lang="es-ES" altLang="es-CL" sz="2000" b="1" smtClean="0"/>
              <a:t>enfoque y despliegue</a:t>
            </a:r>
          </a:p>
        </p:txBody>
      </p:sp>
      <p:graphicFrame>
        <p:nvGraphicFramePr>
          <p:cNvPr id="353370" name="Group 90"/>
          <p:cNvGraphicFramePr>
            <a:graphicFrameLocks noGrp="1"/>
          </p:cNvGraphicFramePr>
          <p:nvPr>
            <p:ph idx="4294967295"/>
          </p:nvPr>
        </p:nvGraphicFramePr>
        <p:xfrm>
          <a:off x="684213" y="1628775"/>
          <a:ext cx="7632700" cy="3433763"/>
        </p:xfrm>
        <a:graphic>
          <a:graphicData uri="http://schemas.openxmlformats.org/drawingml/2006/table">
            <a:tbl>
              <a:tblPr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Puntaje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Descriptores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3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 hay enfoque: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>
                          <a:tab pos="180975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no hay una práctica que responda a lo solicitado en el elemento de gestión evaluado, o</a:t>
                      </a:r>
                      <a:endParaRPr kumimoji="0" lang="es-C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>
                          <a:tab pos="180975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la práctica descrita no es pertinente, es decir, no responde a lo que se está solicitando evaluar.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3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hay despliegue: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se aplica en las áreas importantes.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CL" sz="2000" b="1" smtClean="0"/>
              <a:t>Métodos de Evaluación</a:t>
            </a:r>
            <a:br>
              <a:rPr lang="es-ES" altLang="es-CL" sz="2000" b="1" smtClean="0"/>
            </a:br>
            <a:r>
              <a:rPr lang="es-ES" altLang="es-CL" sz="2000" b="1" smtClean="0"/>
              <a:t>enfoque y despliegue</a:t>
            </a:r>
          </a:p>
        </p:txBody>
      </p:sp>
      <p:graphicFrame>
        <p:nvGraphicFramePr>
          <p:cNvPr id="399380" name="Group 20"/>
          <p:cNvGraphicFramePr>
            <a:graphicFrameLocks noGrp="1"/>
          </p:cNvGraphicFramePr>
          <p:nvPr>
            <p:ph idx="4294967295"/>
          </p:nvPr>
        </p:nvGraphicFramePr>
        <p:xfrm>
          <a:off x="827088" y="1773238"/>
          <a:ext cx="7632700" cy="3543300"/>
        </p:xfrm>
        <a:graphic>
          <a:graphicData uri="http://schemas.openxmlformats.org/drawingml/2006/table">
            <a:tbl>
              <a:tblPr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Puntaje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Descriptores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5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Enfoque incipiente: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significa que se ha desarrollado una práctica pero: </a:t>
                      </a: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>
                          <a:tab pos="180975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está recién partiendo o </a:t>
                      </a:r>
                    </a:p>
                    <a:p>
                      <a:pPr marL="177800" marR="0" lvl="0" indent="-1778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>
                          <a:tab pos="180975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 ha incorporado en la planificación: se han definido plazos, responsables y hay recursos comprometidos para aplicarla.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5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Despliegue parcial: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 aplica en al menos un área importante.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CL" sz="2000" b="1" smtClean="0"/>
              <a:t>Métodos de Evaluación</a:t>
            </a:r>
            <a:br>
              <a:rPr lang="es-ES" altLang="es-CL" sz="2000" b="1" smtClean="0"/>
            </a:br>
            <a:r>
              <a:rPr lang="es-ES" altLang="es-CL" sz="2000" b="1" smtClean="0"/>
              <a:t>enfoque y despliegue</a:t>
            </a:r>
          </a:p>
        </p:txBody>
      </p:sp>
      <p:graphicFrame>
        <p:nvGraphicFramePr>
          <p:cNvPr id="400406" name="Group 22"/>
          <p:cNvGraphicFramePr>
            <a:graphicFrameLocks noGrp="1"/>
          </p:cNvGraphicFramePr>
          <p:nvPr>
            <p:ph idx="4294967295"/>
          </p:nvPr>
        </p:nvGraphicFramePr>
        <p:xfrm>
          <a:off x="827088" y="1773238"/>
          <a:ext cx="7632700" cy="3433762"/>
        </p:xfrm>
        <a:graphic>
          <a:graphicData uri="http://schemas.openxmlformats.org/drawingml/2006/table">
            <a:tbl>
              <a:tblPr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Puntaje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Descriptores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3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Enfoque sistemático: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significa que la(s) práctica(s) desarrolladas son empleadas en etapas secuenciales repetitivas y predecibles, es decir, se realizan periódicamente y tiene establecido el objetivo para el que fueron creados.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3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Despliegue parcial: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 aplica en algunas áreas importantes.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CL" sz="2000" b="1" smtClean="0"/>
              <a:t>Métodos de Evaluación</a:t>
            </a:r>
            <a:br>
              <a:rPr lang="es-ES" altLang="es-CL" sz="2000" b="1" smtClean="0"/>
            </a:br>
            <a:r>
              <a:rPr lang="es-ES" altLang="es-CL" sz="2000" b="1" smtClean="0"/>
              <a:t>enfoque y despliegue</a:t>
            </a:r>
          </a:p>
        </p:txBody>
      </p:sp>
      <p:graphicFrame>
        <p:nvGraphicFramePr>
          <p:cNvPr id="4" name="Group 22"/>
          <p:cNvGraphicFramePr>
            <a:graphicFrameLocks/>
          </p:cNvGraphicFramePr>
          <p:nvPr/>
        </p:nvGraphicFramePr>
        <p:xfrm>
          <a:off x="827088" y="1773238"/>
          <a:ext cx="7632700" cy="3433762"/>
        </p:xfrm>
        <a:graphic>
          <a:graphicData uri="http://schemas.openxmlformats.org/drawingml/2006/table">
            <a:tbl>
              <a:tblPr/>
              <a:tblGrid>
                <a:gridCol w="108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Puntaje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Descriptores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3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Enfoque sistemático: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significa que la(s) práctica(s) la(s) práctica(s) desarrolladas son empleadas en etapas secuenciales repetitivas y predecibles, es decir, se realizan periódicamente y tiene establecido el objetivo para el que fueron creados.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3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  <a:defRPr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Despliegue total: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 aplica en todas las áreas importantes, aunque en algunas de ellas pudiera estar en su etapa inicial.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es-ES" altLang="es-CL" sz="2000" b="1" smtClean="0"/>
              <a:t>Métodos de Evaluación</a:t>
            </a:r>
            <a:br>
              <a:rPr lang="es-ES" altLang="es-CL" sz="2000" b="1" smtClean="0"/>
            </a:br>
            <a:r>
              <a:rPr lang="es-ES" altLang="es-CL" sz="2000" b="1" smtClean="0"/>
              <a:t>enfoque y despliegue</a:t>
            </a:r>
            <a:br>
              <a:rPr lang="es-ES" altLang="es-CL" sz="2000" b="1" smtClean="0"/>
            </a:br>
            <a:r>
              <a:rPr lang="es-ES" altLang="es-CL" sz="2000" b="1" smtClean="0"/>
              <a:t>(asigne puntaje)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39750" y="1341438"/>
          <a:ext cx="8280400" cy="4248150"/>
        </p:xfrm>
        <a:graphic>
          <a:graphicData uri="http://schemas.openxmlformats.org/drawingml/2006/table">
            <a:tbl>
              <a:tblPr/>
              <a:tblGrid>
                <a:gridCol w="29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0259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Times New Roman"/>
                        </a:rPr>
                        <a:t>1.1</a:t>
                      </a:r>
                      <a:r>
                        <a:rPr lang="es-ES" sz="1200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33" marR="26033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Times New Roman"/>
                        </a:rPr>
                        <a:t>¿Tiene la Municipalidad establecida su misión, </a:t>
                      </a:r>
                      <a:r>
                        <a:rPr lang="es-ES" sz="1200" b="1" dirty="0" smtClean="0">
                          <a:latin typeface="Arial Narrow"/>
                          <a:ea typeface="Times New Roman"/>
                          <a:cs typeface="Times New Roman"/>
                        </a:rPr>
                        <a:t>visión </a:t>
                      </a:r>
                      <a:r>
                        <a:rPr lang="es-ES" sz="1200" b="1" dirty="0">
                          <a:latin typeface="Arial Narrow"/>
                          <a:ea typeface="Times New Roman"/>
                          <a:cs typeface="Times New Roman"/>
                        </a:rPr>
                        <a:t>y valores? </a:t>
                      </a:r>
                      <a:endParaRPr lang="es-ES" sz="1200" b="1" dirty="0" smtClean="0"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rial Narrow"/>
                          <a:ea typeface="Times New Roman"/>
                          <a:cs typeface="Times New Roman"/>
                        </a:rPr>
                        <a:t>   </a:t>
                      </a:r>
                    </a:p>
                  </a:txBody>
                  <a:tcPr marL="26033" marR="26033" marT="7619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1889">
                <a:tc gridSpan="2"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Arial Narrow"/>
                          <a:ea typeface="Times New Roman"/>
                          <a:cs typeface="Times New Roman"/>
                        </a:rPr>
                        <a:t>Evidencia:</a:t>
                      </a:r>
                      <a:r>
                        <a:rPr lang="es-ES" sz="900" dirty="0"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900" i="1" dirty="0">
                          <a:latin typeface="Arial Narrow"/>
                          <a:ea typeface="Times New Roman"/>
                          <a:cs typeface="Times New Roman"/>
                        </a:rPr>
                        <a:t>(incluir qué y cómo se hace, desde cuándo, cuántas veces se ha aplicado y con qué periodicidad, en qué unidades o servicios se utiliza (si aplica) y quién es el o los responsables de su aplicación</a:t>
                      </a:r>
                      <a:r>
                        <a:rPr lang="es-ES" sz="900" i="1" dirty="0" smtClean="0"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El año 2006 se definió en la Municipalidad misión, visión y valores en un trabajo conjunto de las autoridades y todo el personal de la Municipalidad a través de talleres diseñados y coordinados por consultores externos especialistas en desarrollo de estrategias organizacionales. Fue una iniciativa impulsada y liderada por el alcalde. Una vez definidos la misión, visión y valores se publicaron en todas las dependencias de la Municipalidad. Sin embargo, a la fecha no se han revisado dichas declaraciones, no se usan para definir metas y objetivos ni se ha definido la forma en que el trabajo diario de cada uno aporta a su cumplimiento. Tampoco se usan en la inducción a las personas nuevas.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33" marR="26033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53">
                <a:tc gridSpan="2"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26033" marR="26033" marT="7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944">
                <a:tc gridSpan="2"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Arial Narrow"/>
                          <a:ea typeface="Times New Roman"/>
                          <a:cs typeface="Times New Roman"/>
                        </a:rPr>
                        <a:t>Documentos y registros de referencia: </a:t>
                      </a:r>
                      <a:endParaRPr lang="es-ES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033" marR="26033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106">
                <a:tc gridSpan="2">
                  <a:txBody>
                    <a:bodyPr/>
                    <a:lstStyle/>
                    <a:p>
                      <a:pPr algn="l"/>
                      <a:endParaRPr lang="es-ES" sz="1000" dirty="0">
                        <a:latin typeface="Times New Roman"/>
                      </a:endParaRPr>
                    </a:p>
                  </a:txBody>
                  <a:tcPr marL="26033" marR="26033" marT="76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38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8486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00113" y="1125538"/>
            <a:ext cx="7632700" cy="1006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sz="3200" b="1" kern="0" dirty="0">
                <a:latin typeface="Arial"/>
                <a:ea typeface="+mj-ea"/>
                <a:cs typeface="+mj-cs"/>
              </a:rPr>
              <a:t>Repaso y Preguntas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 txBox="1">
            <a:spLocks noChangeArrowheads="1"/>
          </p:cNvSpPr>
          <p:nvPr/>
        </p:nvSpPr>
        <p:spPr>
          <a:xfrm>
            <a:off x="468313" y="90805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dirty="0">
                <a:latin typeface="+mj-lt"/>
                <a:ea typeface="+mj-ea"/>
                <a:cs typeface="+mj-cs"/>
              </a:rPr>
              <a:t>Métodos de Evaluación:</a:t>
            </a:r>
            <a:br>
              <a:rPr lang="es-ES" sz="3600" dirty="0">
                <a:latin typeface="+mj-lt"/>
                <a:ea typeface="+mj-ea"/>
                <a:cs typeface="+mj-cs"/>
              </a:rPr>
            </a:br>
            <a:r>
              <a:rPr lang="es-ES" sz="3600" dirty="0">
                <a:latin typeface="+mj-lt"/>
                <a:ea typeface="+mj-ea"/>
                <a:cs typeface="+mj-cs"/>
              </a:rPr>
              <a:t>análisis de resultados</a:t>
            </a:r>
            <a:endParaRPr lang="es-E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CL" sz="2000" b="1" smtClean="0"/>
              <a:t>Métodos de Evaluación</a:t>
            </a:r>
            <a:br>
              <a:rPr lang="es-ES" altLang="es-CL" sz="2000" b="1" smtClean="0"/>
            </a:br>
            <a:r>
              <a:rPr lang="es-ES" altLang="es-CL" sz="2000" b="1" smtClean="0"/>
              <a:t>análisis de resultados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s-ES" altLang="es-CL" b="1" smtClean="0"/>
              <a:t>Atributos de los datos de resultados:</a:t>
            </a:r>
          </a:p>
          <a:p>
            <a:pPr lvl="1"/>
            <a:r>
              <a:rPr lang="es-ES" altLang="es-CL" smtClean="0"/>
              <a:t>existen datos,</a:t>
            </a:r>
          </a:p>
          <a:p>
            <a:pPr lvl="1"/>
            <a:r>
              <a:rPr lang="es-ES" altLang="es-CL" smtClean="0"/>
              <a:t>hay datos para los últimos 3 años</a:t>
            </a:r>
          </a:p>
          <a:p>
            <a:pPr>
              <a:buFont typeface="Arial" panose="020B0604020202020204" pitchFamily="34" charset="0"/>
              <a:buNone/>
            </a:pPr>
            <a:endParaRPr lang="es-ES" altLang="es-CL" smtClean="0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619250" y="5013325"/>
            <a:ext cx="7272338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CL" sz="2400" b="1">
                <a:solidFill>
                  <a:srgbClr val="FF0000"/>
                </a:solidFill>
                <a:latin typeface="Century Gothic" panose="020B0502020202020204" pitchFamily="34" charset="0"/>
              </a:rPr>
              <a:t>Ojo!!! Aplicable sólo a los elementos de gestión de resultados</a:t>
            </a:r>
            <a:endParaRPr lang="es-CL" altLang="es-CL" sz="24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844" name="Picture 5" descr="MCj040399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10731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CL" sz="2000" b="1" smtClean="0"/>
              <a:t>Métodos de Evaluación</a:t>
            </a:r>
            <a:br>
              <a:rPr lang="es-ES" altLang="es-CL" sz="2000" b="1" smtClean="0"/>
            </a:br>
            <a:r>
              <a:rPr lang="es-ES" altLang="es-CL" sz="2000" b="1" smtClean="0"/>
              <a:t>análisis de resultados</a:t>
            </a:r>
          </a:p>
        </p:txBody>
      </p:sp>
      <p:graphicFrame>
        <p:nvGraphicFramePr>
          <p:cNvPr id="367744" name="Group 128"/>
          <p:cNvGraphicFramePr>
            <a:graphicFrameLocks noGrp="1"/>
          </p:cNvGraphicFramePr>
          <p:nvPr>
            <p:ph idx="4294967295"/>
          </p:nvPr>
        </p:nvGraphicFramePr>
        <p:xfrm>
          <a:off x="790575" y="1844675"/>
          <a:ext cx="7885113" cy="2232025"/>
        </p:xfrm>
        <a:graphic>
          <a:graphicData uri="http://schemas.openxmlformats.org/drawingml/2006/table">
            <a:tbl>
              <a:tblPr/>
              <a:tblGrid>
                <a:gridCol w="154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Puntaje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Descriptores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hay datos de los indicadores relevantes identificados por la Municipalidad para ese elemento de gestión. </a:t>
                      </a: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CL" sz="2000" b="1" smtClean="0"/>
              <a:t>Métodos de Evaluación</a:t>
            </a:r>
            <a:br>
              <a:rPr lang="es-ES" altLang="es-CL" sz="2000" b="1" smtClean="0"/>
            </a:br>
            <a:r>
              <a:rPr lang="es-ES" altLang="es-CL" sz="2000" b="1" smtClean="0"/>
              <a:t>análisis de resultados</a:t>
            </a:r>
          </a:p>
        </p:txBody>
      </p:sp>
      <p:graphicFrame>
        <p:nvGraphicFramePr>
          <p:cNvPr id="407570" name="Group 18"/>
          <p:cNvGraphicFramePr>
            <a:graphicFrameLocks noGrp="1"/>
          </p:cNvGraphicFramePr>
          <p:nvPr>
            <p:ph idx="4294967295"/>
          </p:nvPr>
        </p:nvGraphicFramePr>
        <p:xfrm>
          <a:off x="790575" y="1844675"/>
          <a:ext cx="7885113" cy="2232025"/>
        </p:xfrm>
        <a:graphic>
          <a:graphicData uri="http://schemas.openxmlformats.org/drawingml/2006/table">
            <a:tbl>
              <a:tblPr/>
              <a:tblGrid>
                <a:gridCol w="154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Puntaje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Descriptores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Hay datos de un año para al menos la mitad de los indicadores relevantes identificados por la Municipalidad para ese elemento de gestión.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CL" sz="2000" b="1" smtClean="0"/>
              <a:t>Métodos de Evaluación</a:t>
            </a:r>
            <a:br>
              <a:rPr lang="es-ES" altLang="es-CL" sz="2000" b="1" smtClean="0"/>
            </a:br>
            <a:r>
              <a:rPr lang="es-ES" altLang="es-CL" sz="2000" b="1" smtClean="0"/>
              <a:t>análisis de resultados</a:t>
            </a:r>
          </a:p>
        </p:txBody>
      </p:sp>
      <p:graphicFrame>
        <p:nvGraphicFramePr>
          <p:cNvPr id="408592" name="Group 16"/>
          <p:cNvGraphicFramePr>
            <a:graphicFrameLocks noGrp="1"/>
          </p:cNvGraphicFramePr>
          <p:nvPr>
            <p:ph idx="4294967295"/>
          </p:nvPr>
        </p:nvGraphicFramePr>
        <p:xfrm>
          <a:off x="790575" y="1844675"/>
          <a:ext cx="7885113" cy="2232025"/>
        </p:xfrm>
        <a:graphic>
          <a:graphicData uri="http://schemas.openxmlformats.org/drawingml/2006/table">
            <a:tbl>
              <a:tblPr/>
              <a:tblGrid>
                <a:gridCol w="154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Puntaje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Descriptores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Hay datos de un año para todos los indicadores relevantes identificados por la Municipalidad para ese elemento de gestión.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CL" sz="2000" b="1" smtClean="0"/>
              <a:t>Métodos de Evaluación</a:t>
            </a:r>
            <a:br>
              <a:rPr lang="es-ES" altLang="es-CL" sz="2000" b="1" smtClean="0"/>
            </a:br>
            <a:r>
              <a:rPr lang="es-ES" altLang="es-CL" sz="2000" b="1" smtClean="0"/>
              <a:t>análisis de resultados</a:t>
            </a:r>
          </a:p>
        </p:txBody>
      </p:sp>
      <p:graphicFrame>
        <p:nvGraphicFramePr>
          <p:cNvPr id="409603" name="Group 3"/>
          <p:cNvGraphicFramePr>
            <a:graphicFrameLocks noGrp="1"/>
          </p:cNvGraphicFramePr>
          <p:nvPr>
            <p:ph idx="4294967295"/>
          </p:nvPr>
        </p:nvGraphicFramePr>
        <p:xfrm>
          <a:off x="790575" y="1844675"/>
          <a:ext cx="7885113" cy="2232025"/>
        </p:xfrm>
        <a:graphic>
          <a:graphicData uri="http://schemas.openxmlformats.org/drawingml/2006/table">
            <a:tbl>
              <a:tblPr/>
              <a:tblGrid>
                <a:gridCol w="154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Puntaje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Descriptores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es-E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Hay datos de los últimos tres años para al menos la mitad de los indicadores relevantes identificados por la Municipalidad para ese elemento de gestión.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95288" y="981075"/>
          <a:ext cx="8353425" cy="4873625"/>
        </p:xfrm>
        <a:graphic>
          <a:graphicData uri="http://schemas.openxmlformats.org/drawingml/2006/table">
            <a:tbl>
              <a:tblPr/>
              <a:tblGrid>
                <a:gridCol w="363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8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Arial"/>
                        </a:rPr>
                        <a:t>1.8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 Narrow"/>
                          <a:ea typeface="Times New Roman"/>
                          <a:cs typeface="Arial"/>
                        </a:rPr>
                        <a:t>¿Tiene la Municipalidad datos del cumplimiento de metas y objetivos anuales</a:t>
                      </a:r>
                      <a:r>
                        <a:rPr lang="es-ES" sz="1200" b="1" dirty="0" smtClean="0">
                          <a:latin typeface="Arial Narrow"/>
                          <a:ea typeface="Times New Roman"/>
                          <a:cs typeface="Arial"/>
                        </a:rPr>
                        <a:t>?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19" marR="379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78004" marR="78004" marT="39002" marB="3900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78009" marR="78009" marT="39003" marB="39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214">
                <a:tc gridSpan="5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Evidencia: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1400" i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(incluir </a:t>
                      </a:r>
                      <a:r>
                        <a:rPr lang="es-ES" sz="1400" i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 Narrow"/>
                        </a:rPr>
                        <a:t>cifras, tablas y/o gráficos con datos de los últimos 3 años si se tienen</a:t>
                      </a:r>
                      <a:r>
                        <a:rPr lang="es-ES" sz="1400" i="1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)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En la municipalidad tenemos 3 metas: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Meta 1: satisfacción neta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promedio de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usuarios y usuarias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Meta 2: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ingresos propios sobre presupuesto total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Meta 3: 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cumplimiento del plan anual de capacitación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Los datos de cumplimiento de las metas que nos propusimos en los últimos 3 años son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: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78004" marR="78004" marT="39002" marB="390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1">
                <a:tc gridSpan="2">
                  <a:txBody>
                    <a:bodyPr/>
                    <a:lstStyle/>
                    <a:p>
                      <a:endParaRPr lang="es-ES" sz="14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% cumplimiento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776">
                <a:tc gridSpan="2">
                  <a:txBody>
                    <a:bodyPr/>
                    <a:lstStyle/>
                    <a:p>
                      <a:endParaRPr lang="es-ES" sz="14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2008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2009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2010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7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Meta 1</a:t>
                      </a:r>
                      <a:endParaRPr lang="es-ES" sz="14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65%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7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Meta 2</a:t>
                      </a:r>
                      <a:endParaRPr lang="es-ES" sz="14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90%</a:t>
                      </a:r>
                      <a:endParaRPr lang="es-ES" sz="14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80%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7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Meta 3</a:t>
                      </a:r>
                      <a:endParaRPr lang="es-ES" sz="14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75%</a:t>
                      </a:r>
                      <a:endParaRPr lang="es-ES" sz="14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70%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85%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b">
                    <a:lnL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415">
                <a:tc gridSpan="4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Arial Narrow"/>
                          <a:ea typeface="Times New Roman"/>
                          <a:cs typeface="Arial"/>
                        </a:rPr>
                        <a:t>Documentos y registros de referencia:</a:t>
                      </a:r>
                      <a:endParaRPr lang="es-ES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7921" marR="379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 sz="1500" dirty="0"/>
                    </a:p>
                  </a:txBody>
                  <a:tcPr marL="78009" marR="78009" marT="39003" marB="3900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9537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10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4882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8" name="10 Rectángulo"/>
          <p:cNvSpPr>
            <a:spLocks noChangeArrowheads="1"/>
          </p:cNvSpPr>
          <p:nvPr/>
        </p:nvSpPr>
        <p:spPr bwMode="auto">
          <a:xfrm>
            <a:off x="2339975" y="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CL" b="1"/>
              <a:t>Métodos de Evaluación</a:t>
            </a:r>
            <a:br>
              <a:rPr lang="es-ES" altLang="es-CL" b="1"/>
            </a:br>
            <a:r>
              <a:rPr lang="es-ES" altLang="es-CL" b="1"/>
              <a:t>análisis de resultados</a:t>
            </a:r>
            <a:br>
              <a:rPr lang="es-ES" altLang="es-CL" b="1"/>
            </a:br>
            <a:r>
              <a:rPr lang="es-ES" altLang="es-CL" b="1"/>
              <a:t>(asigne puntaje)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>
                <a:latin typeface="+mj-lt"/>
                <a:ea typeface="+mj-ea"/>
                <a:cs typeface="+mj-cs"/>
              </a:rPr>
              <a:t>Redacción de la Evidencia</a:t>
            </a:r>
          </a:p>
        </p:txBody>
      </p:sp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" altLang="es-CL" sz="3200" b="1"/>
              <a:t>¿Qué se entiende evidencia?</a:t>
            </a:r>
          </a:p>
          <a:p>
            <a:pPr>
              <a:spcBef>
                <a:spcPct val="20000"/>
              </a:spcBef>
            </a:pPr>
            <a:endParaRPr lang="es-ES" altLang="es-CL" sz="3200"/>
          </a:p>
          <a:p>
            <a:pPr algn="just">
              <a:spcBef>
                <a:spcPct val="20000"/>
              </a:spcBef>
            </a:pPr>
            <a:r>
              <a:rPr lang="es-ES" altLang="es-CL" sz="3200"/>
              <a:t>Información cuya veracidad puede demostrarse, basada en hechos y obtenida por observación, medición, ensayo u otros medios.</a:t>
            </a:r>
          </a:p>
        </p:txBody>
      </p:sp>
      <p:pic>
        <p:nvPicPr>
          <p:cNvPr id="41987" name="Picture 4" descr="MCj031186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181292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2392363" y="1720850"/>
            <a:ext cx="383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CL" altLang="es-CL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0" name="Rectangle 4"/>
          <p:cNvSpPr txBox="1">
            <a:spLocks noChangeArrowheads="1"/>
          </p:cNvSpPr>
          <p:nvPr/>
        </p:nvSpPr>
        <p:spPr bwMode="auto">
          <a:xfrm>
            <a:off x="539750" y="1700213"/>
            <a:ext cx="82296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s-ES" altLang="es-CL" sz="2000"/>
              <a:t>La evidencia se redacta para cada elementos de gestión (pregunta):</a:t>
            </a:r>
          </a:p>
          <a:p>
            <a:pPr lvl="1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 b="1"/>
              <a:t>lea</a:t>
            </a:r>
            <a:r>
              <a:rPr lang="es-ES" altLang="es-CL" sz="2000"/>
              <a:t> atentamente el elemento de gestión y asegúrese de entender lo que le están preguntando.</a:t>
            </a:r>
          </a:p>
          <a:p>
            <a:pPr lvl="1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en el cuadro de “evidencia” </a:t>
            </a:r>
            <a:r>
              <a:rPr lang="es-ES" altLang="es-CL" sz="2000" b="1"/>
              <a:t>describa</a:t>
            </a:r>
            <a:r>
              <a:rPr lang="es-ES" altLang="es-CL" sz="2000"/>
              <a:t> cómo la Municipalidad aborda la práctica o resultado que se describen en la alternativa escogida. </a:t>
            </a:r>
          </a:p>
          <a:p>
            <a:pPr lvl="1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En el recuadro de “</a:t>
            </a:r>
            <a:r>
              <a:rPr lang="es-CL" altLang="es-CL" sz="2000"/>
              <a:t>documentos y registros de referencia” </a:t>
            </a:r>
            <a:r>
              <a:rPr lang="es-CL" altLang="es-CL" sz="2000" b="1"/>
              <a:t>anote</a:t>
            </a:r>
            <a:r>
              <a:rPr lang="es-CL" altLang="es-CL" sz="2000"/>
              <a:t> los nombres de documentos que respaldan lo afirmado en la evidencia. Por ejemplo: procedimientos, actas de reunión, etc.</a:t>
            </a:r>
            <a:endParaRPr lang="es-ES" altLang="es-CL" sz="2000"/>
          </a:p>
          <a:p>
            <a:pPr>
              <a:spcBef>
                <a:spcPct val="20000"/>
              </a:spcBef>
            </a:pPr>
            <a:endParaRPr lang="es-ES" altLang="es-CL" sz="20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188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Redacción de la Evidencia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Redacción de la Evidencia</a:t>
            </a:r>
          </a:p>
        </p:txBody>
      </p:sp>
      <p:sp>
        <p:nvSpPr>
          <p:cNvPr id="44034" name="Rectangle 3"/>
          <p:cNvSpPr txBox="1">
            <a:spLocks noChangeArrowheads="1"/>
          </p:cNvSpPr>
          <p:nvPr/>
        </p:nvSpPr>
        <p:spPr bwMode="auto">
          <a:xfrm>
            <a:off x="53975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es-CL" sz="2000"/>
              <a:t>La evidencia de los elementos de gestión de prácticas debe contener: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qué se hace y cómo se hace.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desde cuándo se hace.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cuantas veces se ha aplicado y cada cuánto tiempo.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en que unidades o servicios se utiliza (si aplica).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quién es el o los responsables de su aplicación.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s-ES" altLang="es-CL" sz="2000"/>
          </a:p>
          <a:p>
            <a:pPr>
              <a:spcBef>
                <a:spcPct val="20000"/>
              </a:spcBef>
            </a:pPr>
            <a:r>
              <a:rPr lang="es-ES" altLang="es-CL" sz="2000"/>
              <a:t>No olvidar las buenas costumbres del lenguaje al redactar la evidencia: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Puntuación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Redacción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Gramática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s-ES" altLang="es-CL" sz="2000"/>
          </a:p>
          <a:p>
            <a:pPr>
              <a:spcBef>
                <a:spcPct val="20000"/>
              </a:spcBef>
            </a:pPr>
            <a:endParaRPr lang="es-ES" altLang="es-CL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817563" y="3101975"/>
            <a:ext cx="716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CL" altLang="es-CL"/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79388" y="2852738"/>
            <a:ext cx="3657600" cy="787400"/>
            <a:chOff x="144" y="2208"/>
            <a:chExt cx="2423" cy="496"/>
          </a:xfrm>
        </p:grpSpPr>
        <p:sp>
          <p:nvSpPr>
            <p:cNvPr id="15371" name="Rectangle 4"/>
            <p:cNvSpPr>
              <a:spLocks noChangeArrowheads="1"/>
            </p:cNvSpPr>
            <p:nvPr/>
          </p:nvSpPr>
          <p:spPr bwMode="auto">
            <a:xfrm>
              <a:off x="144" y="2304"/>
              <a:ext cx="1270" cy="304"/>
            </a:xfrm>
            <a:prstGeom prst="rect">
              <a:avLst/>
            </a:prstGeom>
            <a:solidFill>
              <a:srgbClr val="FFFFCC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ES_tradnl" altLang="es-ES_tradnl" sz="2000" b="1">
                  <a:latin typeface="Century Gothic" panose="020B0502020202020204" pitchFamily="34" charset="0"/>
                </a:rPr>
                <a:t>Organización</a:t>
              </a:r>
            </a:p>
          </p:txBody>
        </p:sp>
        <p:sp>
          <p:nvSpPr>
            <p:cNvPr id="15372" name="Rectangle 5"/>
            <p:cNvSpPr>
              <a:spLocks noChangeArrowheads="1"/>
            </p:cNvSpPr>
            <p:nvPr/>
          </p:nvSpPr>
          <p:spPr bwMode="auto">
            <a:xfrm>
              <a:off x="1718" y="2208"/>
              <a:ext cx="849" cy="496"/>
            </a:xfrm>
            <a:prstGeom prst="rect">
              <a:avLst/>
            </a:prstGeom>
            <a:solidFill>
              <a:srgbClr val="FFFFCC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s-ES_tradnl" altLang="es-ES_tradnl" sz="2000" b="1">
                  <a:latin typeface="Century Gothic" panose="020B0502020202020204" pitchFamily="34" charset="0"/>
                </a:rPr>
                <a:t>Producto</a:t>
              </a:r>
            </a:p>
            <a:p>
              <a:pPr algn="ctr"/>
              <a:r>
                <a:rPr lang="es-ES_tradnl" altLang="es-ES_tradnl" sz="2000" b="1">
                  <a:latin typeface="Century Gothic" panose="020B0502020202020204" pitchFamily="34" charset="0"/>
                </a:rPr>
                <a:t>Servicio</a:t>
              </a:r>
            </a:p>
          </p:txBody>
        </p:sp>
        <p:sp>
          <p:nvSpPr>
            <p:cNvPr id="15373" name="Line 6"/>
            <p:cNvSpPr>
              <a:spLocks noChangeShapeType="1"/>
            </p:cNvSpPr>
            <p:nvPr/>
          </p:nvSpPr>
          <p:spPr bwMode="auto">
            <a:xfrm flipH="1">
              <a:off x="1414" y="2480"/>
              <a:ext cx="27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6948488" y="1196975"/>
            <a:ext cx="16113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ES_tradnl" sz="2000" b="1">
                <a:latin typeface="Century Gothic" panose="020B0502020202020204" pitchFamily="34" charset="0"/>
              </a:rPr>
              <a:t>Percepción</a:t>
            </a:r>
          </a:p>
        </p:txBody>
      </p:sp>
      <p:sp>
        <p:nvSpPr>
          <p:cNvPr id="15" name="Rectangle 15"/>
          <p:cNvSpPr txBox="1"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percepción de la calidad</a:t>
            </a:r>
            <a:r>
              <a:rPr lang="es-ES" sz="4400">
                <a:latin typeface="+mj-lt"/>
                <a:ea typeface="+mj-ea"/>
                <a:cs typeface="+mj-cs"/>
              </a:rPr>
              <a:t> 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5365" name="Rectangle 16"/>
          <p:cNvSpPr txBox="1">
            <a:spLocks noChangeArrowheads="1"/>
          </p:cNvSpPr>
          <p:nvPr/>
        </p:nvSpPr>
        <p:spPr bwMode="auto">
          <a:xfrm>
            <a:off x="107950" y="2603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" altLang="es-CL" sz="2400" b="1"/>
              <a:t>¿Qué es la calidad?</a:t>
            </a:r>
          </a:p>
          <a:p>
            <a:pPr algn="ctr">
              <a:spcBef>
                <a:spcPct val="20000"/>
              </a:spcBef>
            </a:pPr>
            <a:r>
              <a:rPr lang="es-ES" altLang="es-CL" sz="2400"/>
              <a:t>La “calidad” depende de quién la defina…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4211638" y="4076700"/>
            <a:ext cx="17684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ES_tradnl" sz="2000" b="1">
                <a:latin typeface="Century Gothic" panose="020B0502020202020204" pitchFamily="34" charset="0"/>
              </a:rPr>
              <a:t>Expectativas</a:t>
            </a:r>
          </a:p>
        </p:txBody>
      </p:sp>
      <p:pic>
        <p:nvPicPr>
          <p:cNvPr id="15367" name="Picture 4" descr="C:\Documents and Settings\ext.idm\Configuración local\Archivos temporales de Internet\Content.IE5\UYP0I0TA\MP90042259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92375"/>
            <a:ext cx="23399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C:\Documents and Settings\ext.idm\Configuración local\Archivos temporales de Internet\Content.IE5\BCWLVQ0Q\MP90017884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57563"/>
            <a:ext cx="2371725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7" descr="C:\Documents and Settings\ext.idm\Configuración local\Archivos temporales de Internet\Content.IE5\R28KJFWU\MP90040205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28775"/>
            <a:ext cx="230505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7019925" y="4941888"/>
            <a:ext cx="161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_tradnl" altLang="es-ES_tradnl" sz="2000" b="1">
                <a:latin typeface="Century Gothic" panose="020B0502020202020204" pitchFamily="34" charset="0"/>
              </a:rPr>
              <a:t>Percepción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188913"/>
            <a:ext cx="8229600" cy="633412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Ejemplo</a:t>
            </a:r>
            <a:endParaRPr lang="es-CL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101"/>
          <p:cNvGraphicFramePr>
            <a:graphicFrameLocks/>
          </p:cNvGraphicFramePr>
          <p:nvPr/>
        </p:nvGraphicFramePr>
        <p:xfrm>
          <a:off x="457200" y="1052513"/>
          <a:ext cx="8229600" cy="4033837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1.1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¿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Tiene la Municipalidad establecida su misi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n, visi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y valores?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84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Evidencia: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En el 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ñ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o 2006 la Municipalidad defini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su misi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n, visi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y valores mediante un an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á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lisis estrat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é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gico de la comuna e instancias de participaci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ciudadana. La misi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n, visi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y valores fueron publicadas y dadas a conocer dentro de la Municipalidad y del Municipio. El responsable del proceso fue el mismo Alcalde, como tambi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é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de su difusi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n. Sin embargo desde ese 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ñ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o que no se revisa la misi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n, visi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y valores y no se han vuelto a hacer actividades de difusi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n.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96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Documentos y registros de referencia: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7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Arial" charset="0"/>
                        <a:buChar char="­"/>
                        <a:tabLst/>
                      </a:pPr>
                      <a:r>
                        <a:rPr kumimoji="0" lang="es-C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Misi</a:t>
                      </a:r>
                      <a:r>
                        <a:rPr kumimoji="0" lang="es-C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ó</a:t>
                      </a:r>
                      <a:r>
                        <a:rPr kumimoji="0" lang="es-C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n, visi</a:t>
                      </a:r>
                      <a:r>
                        <a:rPr kumimoji="0" lang="es-C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ó</a:t>
                      </a:r>
                      <a:r>
                        <a:rPr kumimoji="0" lang="es-C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 y valores publicados en las </a:t>
                      </a:r>
                      <a:r>
                        <a:rPr kumimoji="0" lang="es-C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á</a:t>
                      </a:r>
                      <a:r>
                        <a:rPr kumimoji="0" lang="es-C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reas comunes de la Municipalidad y en la p</a:t>
                      </a:r>
                      <a:r>
                        <a:rPr kumimoji="0" lang="es-C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á</a:t>
                      </a:r>
                      <a:r>
                        <a:rPr kumimoji="0" lang="es-C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gina web.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Redacción de la Evidencia</a:t>
            </a:r>
          </a:p>
        </p:txBody>
      </p:sp>
      <p:sp>
        <p:nvSpPr>
          <p:cNvPr id="46082" name="Rectangle 3"/>
          <p:cNvSpPr txBox="1">
            <a:spLocks noChangeArrowheads="1"/>
          </p:cNvSpPr>
          <p:nvPr/>
        </p:nvSpPr>
        <p:spPr bwMode="auto">
          <a:xfrm>
            <a:off x="468313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es-CL" sz="2000"/>
              <a:t>La evidencia de los elementos de gestión de resultados debe contener: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datos solicitados (números), comparables para los 3 últimos años si se tienen.</a:t>
            </a:r>
          </a:p>
          <a:p>
            <a:pPr>
              <a:spcBef>
                <a:spcPct val="20000"/>
              </a:spcBef>
            </a:pPr>
            <a:r>
              <a:rPr lang="es-ES" altLang="es-CL" sz="2000"/>
              <a:t>Esta evidencia debe ser presentada como: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Cifras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Gráficos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000"/>
              <a:t>Tablas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s-ES" altLang="es-CL" sz="2000"/>
          </a:p>
          <a:p>
            <a:pPr>
              <a:spcBef>
                <a:spcPct val="20000"/>
              </a:spcBef>
            </a:pPr>
            <a:endParaRPr lang="es-ES" altLang="es-CL" sz="2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633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smtClean="0"/>
              <a:t>Ejemplo</a:t>
            </a:r>
          </a:p>
        </p:txBody>
      </p:sp>
      <p:graphicFrame>
        <p:nvGraphicFramePr>
          <p:cNvPr id="98396" name="Group 92"/>
          <p:cNvGraphicFramePr>
            <a:graphicFrameLocks noGrp="1"/>
          </p:cNvGraphicFramePr>
          <p:nvPr>
            <p:ph idx="4294967295"/>
          </p:nvPr>
        </p:nvGraphicFramePr>
        <p:xfrm>
          <a:off x="457200" y="1052513"/>
          <a:ext cx="8229600" cy="4395787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9.8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¿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Tiene datos de satisfacci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de usuarias y usuarias de los servicios municipales?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6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Evidencia: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830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6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Documentos y registros de referencia:</a:t>
                      </a:r>
                    </a:p>
                    <a:p>
                      <a:pPr marL="358775" marR="0" lvl="1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Arial" charset="0"/>
                        <a:buChar char="­"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Informe anual 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“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an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á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lisis satisfacci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clientes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”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49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711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31718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6" descr="C:\Documents and Settings\ext.idm\Configuración local\Archivos temporales de Internet\Content.IE5\UYP0I0TA\MP90040344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836613"/>
            <a:ext cx="29146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2 CuadroTexto"/>
          <p:cNvSpPr txBox="1">
            <a:spLocks noChangeArrowheads="1"/>
          </p:cNvSpPr>
          <p:nvPr/>
        </p:nvSpPr>
        <p:spPr bwMode="auto">
          <a:xfrm>
            <a:off x="1187450" y="2205038"/>
            <a:ext cx="3019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CL" sz="3200" b="1"/>
              <a:t>¡¡¡ A almorzar !!!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>
                <a:latin typeface="+mj-lt"/>
                <a:ea typeface="+mj-ea"/>
                <a:cs typeface="+mj-cs"/>
              </a:rPr>
              <a:t>Ejercicios</a:t>
            </a:r>
          </a:p>
        </p:txBody>
      </p:sp>
      <p:sp>
        <p:nvSpPr>
          <p:cNvPr id="49154" name="Rectangle 3"/>
          <p:cNvSpPr txBox="1">
            <a:spLocks noChangeArrowheads="1"/>
          </p:cNvSpPr>
          <p:nvPr/>
        </p:nvSpPr>
        <p:spPr bwMode="auto">
          <a:xfrm>
            <a:off x="323850" y="1412875"/>
            <a:ext cx="8229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es-CL" sz="3200" b="1"/>
              <a:t>Redacción y evaluación de evidencia: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800"/>
              <a:t>Trabajo en grupo de 4 personas.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800"/>
              <a:t>Tarea: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CL"/>
              <a:t>Leer los elementos de gestión asignados.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CL"/>
              <a:t>Redactar la evidencia que corresponda.</a:t>
            </a:r>
          </a:p>
          <a:p>
            <a:pPr lvl="2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altLang="es-CL"/>
              <a:t>Identificar los documentos y registros de referencia.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800"/>
              <a:t>Luego, se analizaran los resultados en conjunto.</a:t>
            </a:r>
          </a:p>
        </p:txBody>
      </p:sp>
      <p:pic>
        <p:nvPicPr>
          <p:cNvPr id="49155" name="Picture 4" descr="MCj034494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285875"/>
            <a:ext cx="1301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>
                <a:latin typeface="+mj-lt"/>
                <a:ea typeface="+mj-ea"/>
                <a:cs typeface="+mj-cs"/>
              </a:rPr>
              <a:t>Directrices para la Autoevaluación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017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es-CL" b="1"/>
              <a:t>Planificación</a:t>
            </a:r>
            <a:r>
              <a:rPr lang="es-ES" altLang="es-CL"/>
              <a:t>. Se recomienda el siguiente plan de trabajo:</a:t>
            </a:r>
          </a:p>
          <a:p>
            <a:pPr>
              <a:spcBef>
                <a:spcPct val="20000"/>
              </a:spcBef>
            </a:pPr>
            <a:endParaRPr lang="es-ES" altLang="es-CL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/>
              <a:t>Reunión de coordinación: definir equipos, distribuir tareas, fijar plazos y responsables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s-ES" altLang="es-CL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/>
              <a:t>Desarrollo de la Guía de Autoevaluación (2 meses)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s-ES" altLang="es-CL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/>
              <a:t>Revisión conjunta de la Guía de Autoevaluación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s-ES" altLang="es-CL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>
                <a:latin typeface="+mj-lt"/>
                <a:ea typeface="+mj-ea"/>
                <a:cs typeface="+mj-cs"/>
              </a:rPr>
              <a:t>Directrices para la Autoevaluación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412875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>
                <a:latin typeface="+mn-lt"/>
              </a:rPr>
              <a:t>Equipos de trabajo. </a:t>
            </a:r>
            <a:r>
              <a:rPr lang="es-ES" dirty="0">
                <a:latin typeface="+mn-lt"/>
              </a:rPr>
              <a:t>Se recomienda: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</a:rPr>
              <a:t>Procurar que en el </a:t>
            </a:r>
            <a:r>
              <a:rPr lang="es-ES" b="1" dirty="0">
                <a:latin typeface="+mn-lt"/>
              </a:rPr>
              <a:t>equipo</a:t>
            </a:r>
            <a:r>
              <a:rPr lang="es-ES" dirty="0">
                <a:latin typeface="+mn-lt"/>
              </a:rPr>
              <a:t> de trabajo para desarrollar la autoevaluación hayan representantes de todas las unidades de la municipalidad y de los funcionarios municipales.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</a:rPr>
              <a:t>Definir a un </a:t>
            </a:r>
            <a:r>
              <a:rPr lang="es-ES" b="1" dirty="0">
                <a:latin typeface="+mn-lt"/>
              </a:rPr>
              <a:t>líder de equipo</a:t>
            </a:r>
            <a:r>
              <a:rPr lang="es-ES" dirty="0">
                <a:latin typeface="+mn-lt"/>
              </a:rPr>
              <a:t>, responsable del seguimiento de la planificación y revisión de todo el documento de Autoevaluación para asegurar su coherencia.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</a:rPr>
              <a:t>Formar </a:t>
            </a:r>
            <a:r>
              <a:rPr lang="es-ES" b="1" dirty="0">
                <a:latin typeface="+mn-lt"/>
              </a:rPr>
              <a:t>grupos</a:t>
            </a:r>
            <a:r>
              <a:rPr lang="es-ES" dirty="0">
                <a:latin typeface="+mn-lt"/>
              </a:rPr>
              <a:t> dentro de los cuales se distribuya el trabajo. Participantes deben ser actores con un conocimiento adecuado de las materias que se están evaluando.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</a:rPr>
              <a:t>Es recomendable que uno de los integrantes del </a:t>
            </a:r>
            <a:r>
              <a:rPr lang="es-ES" b="1" dirty="0">
                <a:latin typeface="+mn-lt"/>
              </a:rPr>
              <a:t>equipo</a:t>
            </a:r>
            <a:r>
              <a:rPr lang="es-ES" dirty="0">
                <a:latin typeface="+mn-lt"/>
              </a:rPr>
              <a:t> esté capacitado en el uso de la Guía de Autoevaluación.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</a:rPr>
              <a:t>Es recomendable que los </a:t>
            </a:r>
            <a:r>
              <a:rPr lang="es-ES" b="1" dirty="0">
                <a:latin typeface="+mn-lt"/>
              </a:rPr>
              <a:t>equipos</a:t>
            </a:r>
            <a:r>
              <a:rPr lang="es-ES" dirty="0">
                <a:latin typeface="+mn-lt"/>
              </a:rPr>
              <a:t> se constituyan por temas.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</a:rPr>
              <a:t>Es recomendable que en cada</a:t>
            </a:r>
            <a:r>
              <a:rPr lang="es-ES" b="1" dirty="0">
                <a:latin typeface="+mn-lt"/>
              </a:rPr>
              <a:t> grupo </a:t>
            </a:r>
            <a:r>
              <a:rPr lang="es-ES" dirty="0">
                <a:latin typeface="+mn-lt"/>
              </a:rPr>
              <a:t>se designa un líder de equipo para efectos de coordinación de los trabajos.</a:t>
            </a: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</a:rPr>
              <a:t>Los </a:t>
            </a:r>
            <a:r>
              <a:rPr lang="es-ES" b="1" dirty="0">
                <a:latin typeface="+mn-lt"/>
              </a:rPr>
              <a:t>equipos</a:t>
            </a:r>
            <a:r>
              <a:rPr lang="es-ES" dirty="0">
                <a:latin typeface="+mn-lt"/>
              </a:rPr>
              <a:t> deben tener responsabilidades y plazos bien definidos y consensuados.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>
                <a:latin typeface="+mj-lt"/>
                <a:ea typeface="+mj-ea"/>
                <a:cs typeface="+mj-cs"/>
              </a:rPr>
              <a:t>Directrices para la Autoevaluación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>
                <a:latin typeface="+mn-lt"/>
              </a:rPr>
              <a:t>Involucramiento de funcionarios y funcionarias:</a:t>
            </a:r>
            <a:r>
              <a:rPr lang="es-ES" dirty="0">
                <a:latin typeface="+mn-lt"/>
              </a:rPr>
              <a:t> es importante involucrar en las actividades de la Autoevaluación a todos los integrantes de la Municipalidad, con el fin de que: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</a:rPr>
              <a:t>Puedan contribuir en las reflexiones y observaciones que se realicen a las distintas áreas de la gestión de servicios municipales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dirty="0">
              <a:latin typeface="+mn-lt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s-ES" dirty="0">
                <a:latin typeface="+mn-lt"/>
              </a:rPr>
              <a:t>Se sientan comprometidos con el proceso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>
                <a:latin typeface="+mj-lt"/>
                <a:ea typeface="+mj-ea"/>
                <a:cs typeface="+mj-cs"/>
              </a:rPr>
              <a:t>Directrices para la Autoevaluación</a:t>
            </a:r>
          </a:p>
        </p:txBody>
      </p:sp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es-CL" b="1"/>
              <a:t>Revisión de la Autoevaluación:</a:t>
            </a:r>
            <a:r>
              <a:rPr lang="es-ES" altLang="es-CL"/>
              <a:t> se recomienda que al terminar el trabajo de los grupos una persona revise el documento completo para:</a:t>
            </a:r>
          </a:p>
          <a:p>
            <a:pPr>
              <a:spcBef>
                <a:spcPct val="20000"/>
              </a:spcBef>
            </a:pPr>
            <a:endParaRPr lang="es-ES" altLang="es-CL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/>
              <a:t>Asegurar que la evidencia está bien redactada y responde a la realidad de la Municipalidad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s-ES" altLang="es-CL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/>
              <a:t>Los puntajes están asignados de acuerdo a los métodos establecidos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s-ES" altLang="es-CL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/>
              <a:t>Haya coherencia y concordancia en todo el documento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>
                <a:latin typeface="+mj-lt"/>
                <a:ea typeface="+mj-ea"/>
                <a:cs typeface="+mj-cs"/>
              </a:rPr>
              <a:t>Directrices para la Autoevaluación</a:t>
            </a:r>
          </a:p>
        </p:txBody>
      </p:sp>
      <p:sp>
        <p:nvSpPr>
          <p:cNvPr id="5427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" altLang="es-CL" sz="3200" b="1"/>
              <a:t>¿Y ahora que?</a:t>
            </a:r>
          </a:p>
          <a:p>
            <a:pPr algn="ctr">
              <a:spcBef>
                <a:spcPct val="20000"/>
              </a:spcBef>
            </a:pPr>
            <a:endParaRPr lang="es-ES" altLang="es-CL" sz="3200" b="1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800"/>
              <a:t>Planificar la Autoevaluación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s-ES" altLang="es-CL" sz="2800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800"/>
              <a:t>Hacer la Autoevaluación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s-ES" altLang="es-CL" sz="2800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s-ES" altLang="es-CL" sz="2800"/>
              <a:t>Presentar los resultados a SUBDERE y ChileCalidad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2"/>
          <p:cNvSpPr>
            <a:spLocks noChangeShapeType="1"/>
          </p:cNvSpPr>
          <p:nvPr/>
        </p:nvSpPr>
        <p:spPr bwMode="auto">
          <a:xfrm>
            <a:off x="1706563" y="5156200"/>
            <a:ext cx="6324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06563" y="4292600"/>
            <a:ext cx="6551612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s-ES_tradnl" altLang="es-ES_tradnl" sz="2000" b="1">
                <a:solidFill>
                  <a:srgbClr val="000066"/>
                </a:solidFill>
                <a:latin typeface="Arial Narrow" panose="020B0606020202030204" pitchFamily="34" charset="0"/>
              </a:rPr>
              <a:t>CONTROL CALIDAD DE PRODUCTOS (inspección y prueba)</a:t>
            </a:r>
            <a:endParaRPr lang="es-ES" altLang="es-ES_tradnl" sz="2000" b="1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46425" y="3546475"/>
            <a:ext cx="3527425" cy="762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s-ES_tradnl" altLang="es-ES_tradnl" sz="2000" b="1">
                <a:solidFill>
                  <a:srgbClr val="000066"/>
                </a:solidFill>
                <a:latin typeface="Arial Narrow" panose="020B0606020202030204" pitchFamily="34" charset="0"/>
              </a:rPr>
              <a:t>CONTROL CALIDAD DE PROCESOS (Control estadístico)</a:t>
            </a:r>
            <a:endParaRPr lang="es-ES" altLang="es-ES_tradnl" sz="2000" b="1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24350" y="2784475"/>
            <a:ext cx="2349500" cy="7620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_tradnl" altLang="es-ES_tradnl" sz="2000" b="1">
                <a:solidFill>
                  <a:srgbClr val="000066"/>
                </a:solidFill>
                <a:latin typeface="Arial Narrow" panose="020B0606020202030204" pitchFamily="34" charset="0"/>
              </a:rPr>
              <a:t>ASEGURAMIENTO DE LA CALIDAD</a:t>
            </a:r>
            <a:endParaRPr lang="es-ES" altLang="es-ES_tradnl" sz="2000" b="1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78450" y="2017713"/>
            <a:ext cx="1295400" cy="7620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_tradnl" altLang="es-ES_tradnl" sz="2000" b="1">
                <a:solidFill>
                  <a:srgbClr val="000066"/>
                </a:solidFill>
                <a:latin typeface="Arial Narrow" panose="020B0606020202030204" pitchFamily="34" charset="0"/>
              </a:rPr>
              <a:t>CALIDAD TOTAL</a:t>
            </a:r>
            <a:endParaRPr lang="es-ES" altLang="es-ES_tradnl" sz="2000" b="1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673850" y="2017713"/>
            <a:ext cx="1584325" cy="7620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_tradnl" altLang="es-ES_tradnl" sz="2000" b="1">
                <a:solidFill>
                  <a:srgbClr val="000066"/>
                </a:solidFill>
                <a:latin typeface="Arial Narrow" panose="020B0606020202030204" pitchFamily="34" charset="0"/>
              </a:rPr>
              <a:t>MODELOS EXCELENCIA</a:t>
            </a:r>
            <a:endParaRPr lang="es-ES" altLang="es-ES_tradnl" sz="2000" b="1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1346200" y="5191125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_tradnl" sz="2000" b="1">
                <a:solidFill>
                  <a:srgbClr val="000066"/>
                </a:solidFill>
                <a:latin typeface="Arial Narrow" panose="020B0606020202030204" pitchFamily="34" charset="0"/>
              </a:rPr>
              <a:t>    1920               1940            1960           1980         1987                 2010</a:t>
            </a:r>
            <a:endParaRPr lang="es-ES" altLang="es-ES_tradnl" sz="2000" b="1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673850" y="3546475"/>
            <a:ext cx="1584325" cy="762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s-ES_tradnl" altLang="es-ES_tradnl" sz="2000" b="1">
                <a:solidFill>
                  <a:srgbClr val="000066"/>
                </a:solidFill>
                <a:latin typeface="Arial Narrow" panose="020B0606020202030204" pitchFamily="34" charset="0"/>
              </a:rPr>
              <a:t>SEIS SIGMA</a:t>
            </a:r>
            <a:endParaRPr lang="es-ES" altLang="es-ES_tradnl" sz="2000" b="1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673850" y="2784475"/>
            <a:ext cx="1584325" cy="7620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</a:pPr>
            <a:endParaRPr lang="es-ES_tradnl" altLang="es-ES_tradnl" sz="2000" b="1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ES_tradnl" altLang="es-ES_tradnl" sz="2000" b="1">
                <a:solidFill>
                  <a:srgbClr val="000066"/>
                </a:solidFill>
                <a:latin typeface="Arial Narrow" panose="020B0606020202030204" pitchFamily="34" charset="0"/>
              </a:rPr>
              <a:t>ISO 9001</a:t>
            </a:r>
            <a:endParaRPr lang="es-ES" altLang="es-ES_tradnl" sz="2000" b="1">
              <a:solidFill>
                <a:srgbClr val="00006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es-ES" altLang="es-ES_tradnl" sz="2000" b="1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633538" y="2060575"/>
            <a:ext cx="3313112" cy="21590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395288" y="549275"/>
            <a:ext cx="831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MX" altLang="es-ES_tradnl" sz="2800" b="1">
              <a:solidFill>
                <a:srgbClr val="800000"/>
              </a:solidFill>
            </a:endParaRPr>
          </a:p>
        </p:txBody>
      </p:sp>
      <p:sp>
        <p:nvSpPr>
          <p:cNvPr id="13" name="Rectangle 13"/>
          <p:cNvSpPr txBox="1">
            <a:spLocks noChangeArrowheads="1"/>
          </p:cNvSpPr>
          <p:nvPr/>
        </p:nvSpPr>
        <p:spPr bwMode="auto">
          <a:xfrm>
            <a:off x="482600" y="836613"/>
            <a:ext cx="8229600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>
                <a:latin typeface="+mj-lt"/>
                <a:ea typeface="+mj-ea"/>
                <a:cs typeface="+mj-cs"/>
              </a:rPr>
              <a:t>Evolución de la calidad</a:t>
            </a:r>
            <a:endParaRPr lang="es-E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>
                <a:latin typeface="+mj-lt"/>
                <a:ea typeface="+mj-ea"/>
                <a:cs typeface="+mj-cs"/>
              </a:rPr>
              <a:t>Directrices para la Autoevalaución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529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1213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es-CL" sz="3200"/>
              <a:t>Para ello van a recibir:</a:t>
            </a:r>
          </a:p>
          <a:p>
            <a:pPr>
              <a:spcBef>
                <a:spcPct val="20000"/>
              </a:spcBef>
            </a:pPr>
            <a:endParaRPr lang="es-ES" altLang="es-CL" sz="3200"/>
          </a:p>
          <a:p>
            <a:pPr lvl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r>
              <a:rPr lang="es-ES" altLang="es-CL" sz="2800"/>
              <a:t>Formato de la Instrumento de autoevaluación, en archivo digital modificable (Microsoft Word)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endParaRPr lang="es-ES" altLang="es-CL" sz="2800"/>
          </a:p>
          <a:p>
            <a:pPr lvl="1">
              <a:spcBef>
                <a:spcPct val="20000"/>
              </a:spcBef>
              <a:buFont typeface="Wingdings" panose="05000000000000000000" pitchFamily="2" charset="2"/>
              <a:buAutoNum type="arabicPeriod"/>
            </a:pPr>
            <a:r>
              <a:rPr lang="es-ES" altLang="es-CL" sz="2800"/>
              <a:t>Asistencia de SUBDERE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es-CL" sz="2400" b="1"/>
              <a:t>¿Alguna pregunta o comentario?</a:t>
            </a:r>
          </a:p>
        </p:txBody>
      </p:sp>
      <p:pic>
        <p:nvPicPr>
          <p:cNvPr id="56322" name="Picture 3" descr="MCj036126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51088"/>
            <a:ext cx="4119562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MPj040971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61214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11288" y="5300663"/>
            <a:ext cx="6400800" cy="720725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s-ES" smtClean="0"/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s-ES" smtClean="0"/>
              <a:t>¡Muchas gracias!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-315913"/>
            <a:ext cx="7772400" cy="1470026"/>
          </a:xfrm>
        </p:spPr>
        <p:txBody>
          <a:bodyPr/>
          <a:lstStyle/>
          <a:p>
            <a:r>
              <a:rPr lang="es-ES" altLang="es-CL" smtClean="0"/>
              <a:t>¡¡¡¡¡Manos a la obra!!!!!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6985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2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482441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3 CuadroTexto"/>
          <p:cNvSpPr txBox="1">
            <a:spLocks noChangeArrowheads="1"/>
          </p:cNvSpPr>
          <p:nvPr/>
        </p:nvSpPr>
        <p:spPr bwMode="auto">
          <a:xfrm>
            <a:off x="2339975" y="476250"/>
            <a:ext cx="498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CL" b="1"/>
              <a:t>Modelo de Mejoramiento Progresivo de la Calidad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619250" y="188913"/>
          <a:ext cx="6048375" cy="5707062"/>
        </p:xfrm>
        <a:graphic>
          <a:graphicData uri="http://schemas.openxmlformats.org/drawingml/2006/table">
            <a:tbl>
              <a:tblPr/>
              <a:tblGrid>
                <a:gridCol w="604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Programa de Mejoramiento Progresivo de la Gestión Municipal </a:t>
                      </a:r>
                      <a:endParaRPr lang="es-ES" sz="1000" b="1" dirty="0">
                        <a:solidFill>
                          <a:srgbClr val="000080"/>
                        </a:solidFill>
                        <a:latin typeface="Univers-Bol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" sz="10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Día 2)</a:t>
                      </a:r>
                      <a:endParaRPr lang="es-ES" sz="1000" b="1" dirty="0">
                        <a:solidFill>
                          <a:srgbClr val="000080"/>
                        </a:solidFill>
                        <a:latin typeface="Univers-Bold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09:00 – 09:20</a:t>
                      </a:r>
                      <a:r>
                        <a:rPr lang="es-E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339966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Repaso y Preguntas</a:t>
                      </a:r>
                      <a:r>
                        <a:rPr lang="es-E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09:20 – 10:40</a:t>
                      </a:r>
                      <a:r>
                        <a:rPr lang="es-E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339966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Enfoque y Despliegue</a:t>
                      </a:r>
                      <a:r>
                        <a:rPr lang="es-E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10:40 – 11:00</a:t>
                      </a:r>
                      <a:r>
                        <a:rPr lang="es-ES" sz="1000" kern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339966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Café</a:t>
                      </a:r>
                      <a:r>
                        <a:rPr lang="es-E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11:00 – 12:00</a:t>
                      </a:r>
                      <a:r>
                        <a:rPr lang="es-ES" sz="1000" kern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339966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Análisis de Resultado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12:00 – 13:00</a:t>
                      </a:r>
                      <a:r>
                        <a:rPr lang="es-ES" sz="1000" kern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339966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Redacción de Evidencias I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13:00 – 14:30</a:t>
                      </a:r>
                      <a:r>
                        <a:rPr lang="es-E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339966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Almuerzo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14:30 – 16:00</a:t>
                      </a:r>
                      <a:r>
                        <a:rPr lang="es-E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 dirty="0">
                          <a:solidFill>
                            <a:srgbClr val="339966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Redacción de Evidencias II 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 dirty="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16:00 – 16:20</a:t>
                      </a:r>
                      <a:r>
                        <a:rPr lang="es-ES" sz="1000" kern="12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1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339966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Café</a:t>
                      </a:r>
                      <a:r>
                        <a:rPr lang="es-ES" sz="10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8878">
                <a:tc>
                  <a:txBody>
                    <a:bodyPr/>
                    <a:lstStyle/>
                    <a:p>
                      <a:pPr fontAlgn="base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>
                          <a:solidFill>
                            <a:srgbClr val="FFFFFF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16:20 – 18:00</a:t>
                      </a:r>
                      <a:r>
                        <a:rPr lang="es-ES" sz="1000" kern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086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7051675" algn="l"/>
                        </a:tabLst>
                      </a:pPr>
                      <a:r>
                        <a:rPr lang="es-ES" sz="1000" b="1" kern="1200" dirty="0">
                          <a:solidFill>
                            <a:srgbClr val="339966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Planificación para la Autoevaluación, consideraciones finales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250" marR="63250" marT="31626" marB="316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CuadroTexto"/>
          <p:cNvSpPr txBox="1">
            <a:spLocks noChangeArrowheads="1"/>
          </p:cNvSpPr>
          <p:nvPr/>
        </p:nvSpPr>
        <p:spPr bwMode="auto">
          <a:xfrm>
            <a:off x="684213" y="981075"/>
            <a:ext cx="43672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CL" sz="4000"/>
              <a:t>Del Diagnóstico a la </a:t>
            </a:r>
          </a:p>
          <a:p>
            <a:r>
              <a:rPr lang="es-ES" altLang="es-CL" sz="4000"/>
              <a:t>Autoevaluación</a:t>
            </a:r>
          </a:p>
        </p:txBody>
      </p:sp>
      <p:pic>
        <p:nvPicPr>
          <p:cNvPr id="20482" name="Picture 3" descr="C:\Documents and Settings\ext.idm\Configuración local\Archivos temporales de Internet\Content.IE5\Z281GHEN\MP90043065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326231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4213" y="765175"/>
            <a:ext cx="78486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CL" altLang="es-CL" sz="2800">
                <a:cs typeface="Times New Roman" panose="02020603050405020304" pitchFamily="18" charset="0"/>
              </a:rPr>
              <a:t>Hay dos tipos de elementos de gestión:</a:t>
            </a:r>
            <a:endParaRPr lang="es-ES" altLang="es-CL" sz="2800"/>
          </a:p>
          <a:p>
            <a:pPr algn="just"/>
            <a:endParaRPr lang="es-ES" altLang="es-CL" sz="2800" b="1">
              <a:cs typeface="Times New Roman" panose="02020603050405020304" pitchFamily="18" charset="0"/>
            </a:endParaRPr>
          </a:p>
          <a:p>
            <a:pPr algn="just"/>
            <a:r>
              <a:rPr lang="es-CL" altLang="es-CL" sz="2800" b="1">
                <a:cs typeface="Times New Roman" panose="02020603050405020304" pitchFamily="18" charset="0"/>
              </a:rPr>
              <a:t>Prácticas:</a:t>
            </a:r>
            <a:r>
              <a:rPr lang="es-CL" altLang="es-CL" sz="2800">
                <a:cs typeface="Times New Roman" panose="02020603050405020304" pitchFamily="18" charset="0"/>
              </a:rPr>
              <a:t> los que preguntan por la </a:t>
            </a:r>
            <a:r>
              <a:rPr lang="es-CL" altLang="es-CL" sz="2800" b="1">
                <a:cs typeface="Times New Roman" panose="02020603050405020304" pitchFamily="18" charset="0"/>
              </a:rPr>
              <a:t>forma</a:t>
            </a:r>
            <a:r>
              <a:rPr lang="es-CL" altLang="es-CL" sz="2800">
                <a:cs typeface="Times New Roman" panose="02020603050405020304" pitchFamily="18" charset="0"/>
              </a:rPr>
              <a:t> </a:t>
            </a:r>
            <a:r>
              <a:rPr lang="es-CL" altLang="es-CL" sz="2800" b="1">
                <a:cs typeface="Times New Roman" panose="02020603050405020304" pitchFamily="18" charset="0"/>
              </a:rPr>
              <a:t>de</a:t>
            </a:r>
            <a:r>
              <a:rPr lang="es-CL" altLang="es-CL" sz="2800">
                <a:cs typeface="Times New Roman" panose="02020603050405020304" pitchFamily="18" charset="0"/>
              </a:rPr>
              <a:t> </a:t>
            </a:r>
            <a:r>
              <a:rPr lang="es-CL" altLang="es-CL" sz="2800" b="1">
                <a:cs typeface="Times New Roman" panose="02020603050405020304" pitchFamily="18" charset="0"/>
              </a:rPr>
              <a:t>hace las cosas</a:t>
            </a:r>
            <a:r>
              <a:rPr lang="es-CL" altLang="es-CL" sz="2800">
                <a:cs typeface="Times New Roman" panose="02020603050405020304" pitchFamily="18" charset="0"/>
              </a:rPr>
              <a:t> en la Municipalidad.</a:t>
            </a:r>
            <a:endParaRPr lang="es-ES" altLang="es-CL" sz="2800"/>
          </a:p>
          <a:p>
            <a:pPr algn="just" eaLnBrk="0" hangingPunct="0"/>
            <a:endParaRPr lang="es-CL" altLang="es-CL" sz="2800" b="1">
              <a:cs typeface="Times New Roman" panose="02020603050405020304" pitchFamily="18" charset="0"/>
            </a:endParaRPr>
          </a:p>
          <a:p>
            <a:pPr algn="just" eaLnBrk="0" hangingPunct="0"/>
            <a:r>
              <a:rPr lang="es-CL" altLang="es-CL" sz="2800" b="1">
                <a:cs typeface="Times New Roman" panose="02020603050405020304" pitchFamily="18" charset="0"/>
              </a:rPr>
              <a:t>Resultados:</a:t>
            </a:r>
            <a:r>
              <a:rPr lang="es-CL" altLang="es-CL" sz="2800">
                <a:cs typeface="Times New Roman" panose="02020603050405020304" pitchFamily="18" charset="0"/>
              </a:rPr>
              <a:t> los que preguntan por los </a:t>
            </a:r>
            <a:r>
              <a:rPr lang="es-CL" altLang="es-CL" sz="2800" b="1">
                <a:cs typeface="Times New Roman" panose="02020603050405020304" pitchFamily="18" charset="0"/>
              </a:rPr>
              <a:t>resultados</a:t>
            </a:r>
            <a:r>
              <a:rPr lang="es-CL" altLang="es-CL" sz="2800">
                <a:cs typeface="Times New Roman" panose="02020603050405020304" pitchFamily="18" charset="0"/>
              </a:rPr>
              <a:t> que ha obtenido la Municipalidad en ciertos aspectos. </a:t>
            </a:r>
            <a:endParaRPr lang="es-CL" altLang="es-CL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2088</Words>
  <Application>Microsoft Office PowerPoint</Application>
  <PresentationFormat>Presentación en pantalla (4:3)</PresentationFormat>
  <Paragraphs>291</Paragraphs>
  <Slides>42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Calibri</vt:lpstr>
      <vt:lpstr>Arial</vt:lpstr>
      <vt:lpstr>Tahoma</vt:lpstr>
      <vt:lpstr>Century Gothic</vt:lpstr>
      <vt:lpstr>Arial Narrow</vt:lpstr>
      <vt:lpstr>Verdana</vt:lpstr>
      <vt:lpstr>Times New Roman</vt:lpstr>
      <vt:lpstr>Univers-Bold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Métodos de Evaluación enfoque y despliegue</vt:lpstr>
      <vt:lpstr>Métodos de Evaluación enfoque y despliegue</vt:lpstr>
      <vt:lpstr>Métodos de Evaluación enfoque y despliegue</vt:lpstr>
      <vt:lpstr>Métodos de Evaluación enfoque y despliegue</vt:lpstr>
      <vt:lpstr>Métodos de Evaluación enfoque y despliegue (asigne puntaje)</vt:lpstr>
      <vt:lpstr>Presentación de PowerPoint</vt:lpstr>
      <vt:lpstr>Métodos de Evaluación análisis de resultados</vt:lpstr>
      <vt:lpstr>Métodos de Evaluación análisis de resultados</vt:lpstr>
      <vt:lpstr>Métodos de Evaluación análisis de resultados</vt:lpstr>
      <vt:lpstr>Métodos de Evaluación análisis de resultados</vt:lpstr>
      <vt:lpstr>Métodos de Evaluación análisis de 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¡¡¡¡¡Manos a la obra!!!!!</vt:lpstr>
    </vt:vector>
  </TitlesOfParts>
  <Company>Calidad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ext.idm</dc:creator>
  <cp:lastModifiedBy>Maria Ignacia Del Rio</cp:lastModifiedBy>
  <cp:revision>30</cp:revision>
  <dcterms:created xsi:type="dcterms:W3CDTF">2011-06-06T20:09:37Z</dcterms:created>
  <dcterms:modified xsi:type="dcterms:W3CDTF">2024-12-12T20:24:13Z</dcterms:modified>
</cp:coreProperties>
</file>