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4" r:id="rId1"/>
  </p:sldMasterIdLst>
  <p:sldIdLst>
    <p:sldId id="256" r:id="rId2"/>
    <p:sldId id="258" r:id="rId3"/>
    <p:sldId id="267" r:id="rId4"/>
    <p:sldId id="268" r:id="rId5"/>
    <p:sldId id="266" r:id="rId6"/>
    <p:sldId id="270" r:id="rId7"/>
    <p:sldId id="271" r:id="rId8"/>
    <p:sldId id="272" r:id="rId9"/>
    <p:sldId id="269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62" r:id="rId20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6D574E7E-AA84-BD4E-AB10-F59F808A5F26}">
          <p14:sldIdLst>
            <p14:sldId id="256"/>
            <p14:sldId id="258"/>
            <p14:sldId id="267"/>
            <p14:sldId id="268"/>
            <p14:sldId id="266"/>
            <p14:sldId id="270"/>
            <p14:sldId id="271"/>
            <p14:sldId id="272"/>
            <p14:sldId id="269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6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F2FA"/>
    <a:srgbClr val="F5F9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Estilo oscuro 1 - Énfasis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6405"/>
  </p:normalViewPr>
  <p:slideViewPr>
    <p:cSldViewPr snapToGrid="0" snapToObjects="1">
      <p:cViewPr varScale="1">
        <p:scale>
          <a:sx n="116" d="100"/>
          <a:sy n="116" d="100"/>
        </p:scale>
        <p:origin x="2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chinoni\Desktop\Ejecuci&#243;n%20Presupuestaria%20SUBDERE\Control%20Gasto\CONTROL%20GASTO%20ENERO%202023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chinoni\Desktop\Ejecuci&#243;n%20Presupuestaria%20SUBDERE\Control%20Gasto\CONTROL%20GASTO%20ENERO%202023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chinoni\Desktop\Ejecuci&#243;n%20Presupuestaria%20SUBDERE\Control%20Gasto\CONTROL%20GASTO%20ENERO%20202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chinoni\Desktop\Ejecuci&#243;n%20Presupuestaria%20SUBDERE\Control%20Gasto\CONTROL%20GASTO%20ENERO%20202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chinoni\Desktop\Ejecuci&#243;n%20Presupuestaria%20SUBDERE\Control%20Gasto\CONTROL%20GASTO%20ENERO%202023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chinoni\Desktop\Ejecuci&#243;n%20Presupuestaria%20SUBDERE\Control%20Gasto\CONTROL%20GASTO%20ENERO%202023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C:\Users\cchinoni\Desktop\Ejecuci&#243;n%20Presupuestaria%20SUBDERE\Control%20Gasto\CONTROL%20GASTO%20ENERO%20202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962963305218514E-2"/>
          <c:y val="0.12672019547852376"/>
          <c:w val="0.87509693065487437"/>
          <c:h val="0.6876766322971718"/>
        </c:manualLayout>
      </c:layout>
      <c:barChart>
        <c:barDir val="col"/>
        <c:grouping val="clustered"/>
        <c:varyColors val="0"/>
        <c:ser>
          <c:idx val="0"/>
          <c:order val="1"/>
          <c:spPr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Pt>
            <c:idx val="1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C2C1-4739-885C-CAFACE56C19D}"/>
              </c:ext>
            </c:extLst>
          </c:dPt>
          <c:dLbls>
            <c:dLbl>
              <c:idx val="0"/>
              <c:layout>
                <c:manualLayout>
                  <c:x val="1.7749013092882673E-3"/>
                  <c:y val="-4.9159535531431351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2C1-4739-885C-CAFACE56C1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8249486035254961E-3"/>
                  <c:y val="6.3530520223431194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C2C1-4739-885C-CAFACE56C1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3816993404862209E-3"/>
                  <c:y val="-2.76962421117473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2C1-4739-885C-CAFACE56C1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3001699967109173E-3"/>
                  <c:y val="-2.63796611222414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C2C1-4739-885C-CAFACE56C1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4262111445205415E-3"/>
                  <c:y val="-1.50156082560685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C2C1-4739-885C-CAFACE56C1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3.8814457086222827E-3"/>
                  <c:y val="5.10956840454105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C2C1-4739-885C-CAFACE56C1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5.0438679375614578E-3"/>
                  <c:y val="-1.27616000662639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C2C1-4739-885C-CAFACE56C1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1.4932370012651717E-3"/>
                  <c:y val="-3.13283324791506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C2C1-4739-885C-CAFACE56C1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1.2124390042819031E-5"/>
                  <c:y val="5.37897259883934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C2C1-4739-885C-CAFACE56C1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2.5747464088103659E-3"/>
                  <c:y val="-3.08375654226663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C2C1-4739-885C-CAFACE56C1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8.0403849758205027E-5"/>
                  <c:y val="-3.96051085330310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2C1-4739-885C-CAFACE56C1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1.1817178054598773E-3"/>
                  <c:y val="-4.36776468030253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C2C1-4739-885C-CAFACE56C1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-1.1736044918221444E-3"/>
                  <c:y val="-6.25344908809475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C2C1-4739-885C-CAFACE56C1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1.1896734423100328E-3"/>
                  <c:y val="-1.41624604616730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C2C1-4739-885C-CAFACE56C1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-1.4819104100559873E-3"/>
                  <c:y val="-5.4369535169051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C2C1-4739-885C-CAFACE56C1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>
                <c:manualLayout>
                  <c:x val="0"/>
                  <c:y val="-1.31492439184746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C2C1-4739-885C-CAFACE56C1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'Carpeta Subsecretario'!$A$6:$A$21</c:f>
              <c:strCache>
                <c:ptCount val="16"/>
                <c:pt idx="0">
                  <c:v>ARICA - PARINACOTA</c:v>
                </c:pt>
                <c:pt idx="1">
                  <c:v>TARAPACA</c:v>
                </c:pt>
                <c:pt idx="2">
                  <c:v>ANTOFAGASTA</c:v>
                </c:pt>
                <c:pt idx="3">
                  <c:v>ATACAMA</c:v>
                </c:pt>
                <c:pt idx="4">
                  <c:v>COQUIMBO</c:v>
                </c:pt>
                <c:pt idx="5">
                  <c:v>VALPARAISO</c:v>
                </c:pt>
                <c:pt idx="6">
                  <c:v>METROPOLITANA</c:v>
                </c:pt>
                <c:pt idx="7">
                  <c:v>O'HIGGINS</c:v>
                </c:pt>
                <c:pt idx="8">
                  <c:v>MAULE</c:v>
                </c:pt>
                <c:pt idx="9">
                  <c:v>ÑUBLE</c:v>
                </c:pt>
                <c:pt idx="10">
                  <c:v>BIO - BIO</c:v>
                </c:pt>
                <c:pt idx="11">
                  <c:v>ARAUCANIA</c:v>
                </c:pt>
                <c:pt idx="12">
                  <c:v>LOS RIOS</c:v>
                </c:pt>
                <c:pt idx="13">
                  <c:v>LOS LAGOS</c:v>
                </c:pt>
                <c:pt idx="14">
                  <c:v>AYSEN</c:v>
                </c:pt>
                <c:pt idx="15">
                  <c:v>MAGALLANES</c:v>
                </c:pt>
              </c:strCache>
            </c:strRef>
          </c:cat>
          <c:val>
            <c:numRef>
              <c:f>'Carpeta Subsecretario'!$O$6:$O$21</c:f>
              <c:numCache>
                <c:formatCode>0.0%</c:formatCode>
                <c:ptCount val="16"/>
                <c:pt idx="0">
                  <c:v>4.9561258063386335E-2</c:v>
                </c:pt>
                <c:pt idx="1">
                  <c:v>1.2944837739340459E-2</c:v>
                </c:pt>
                <c:pt idx="2">
                  <c:v>7.5245558594805542E-2</c:v>
                </c:pt>
                <c:pt idx="3">
                  <c:v>6.3554862043958743E-2</c:v>
                </c:pt>
                <c:pt idx="4">
                  <c:v>0</c:v>
                </c:pt>
                <c:pt idx="5">
                  <c:v>4.5834983448870506E-2</c:v>
                </c:pt>
                <c:pt idx="6">
                  <c:v>2.6010227206743702E-2</c:v>
                </c:pt>
                <c:pt idx="7">
                  <c:v>0.12542762166084001</c:v>
                </c:pt>
                <c:pt idx="8">
                  <c:v>3.8891544987169395E-2</c:v>
                </c:pt>
                <c:pt idx="9">
                  <c:v>5.2557219479398315E-2</c:v>
                </c:pt>
                <c:pt idx="10">
                  <c:v>1.8838898099014203E-2</c:v>
                </c:pt>
                <c:pt idx="11">
                  <c:v>6.4571263010411634E-2</c:v>
                </c:pt>
                <c:pt idx="12">
                  <c:v>2.0408844962182406E-2</c:v>
                </c:pt>
                <c:pt idx="13">
                  <c:v>4.724969564019995E-2</c:v>
                </c:pt>
                <c:pt idx="14">
                  <c:v>1.0906430807694189E-2</c:v>
                </c:pt>
                <c:pt idx="15">
                  <c:v>0.11441607485853088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C2C1-4739-885C-CAFACE56C19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141170800"/>
        <c:axId val="1141184400"/>
      </c:barChart>
      <c:lineChart>
        <c:grouping val="standard"/>
        <c:varyColors val="0"/>
        <c:ser>
          <c:idx val="1"/>
          <c:order val="0"/>
          <c:tx>
            <c:v>Promedio Nacional</c:v>
          </c:tx>
          <c:spPr>
            <a:ln w="31750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'Carpeta Subsecretario'!$A$6:$A$21</c:f>
              <c:strCache>
                <c:ptCount val="16"/>
                <c:pt idx="0">
                  <c:v>ARICA - PARINACOTA</c:v>
                </c:pt>
                <c:pt idx="1">
                  <c:v>TARAPACA</c:v>
                </c:pt>
                <c:pt idx="2">
                  <c:v>ANTOFAGASTA</c:v>
                </c:pt>
                <c:pt idx="3">
                  <c:v>ATACAMA</c:v>
                </c:pt>
                <c:pt idx="4">
                  <c:v>COQUIMBO</c:v>
                </c:pt>
                <c:pt idx="5">
                  <c:v>VALPARAISO</c:v>
                </c:pt>
                <c:pt idx="6">
                  <c:v>METROPOLITANA</c:v>
                </c:pt>
                <c:pt idx="7">
                  <c:v>O'HIGGINS</c:v>
                </c:pt>
                <c:pt idx="8">
                  <c:v>MAULE</c:v>
                </c:pt>
                <c:pt idx="9">
                  <c:v>ÑUBLE</c:v>
                </c:pt>
                <c:pt idx="10">
                  <c:v>BIO - BIO</c:v>
                </c:pt>
                <c:pt idx="11">
                  <c:v>ARAUCANIA</c:v>
                </c:pt>
                <c:pt idx="12">
                  <c:v>LOS RIOS</c:v>
                </c:pt>
                <c:pt idx="13">
                  <c:v>LOS LAGOS</c:v>
                </c:pt>
                <c:pt idx="14">
                  <c:v>AYSEN</c:v>
                </c:pt>
                <c:pt idx="15">
                  <c:v>MAGALLANES</c:v>
                </c:pt>
              </c:strCache>
            </c:strRef>
          </c:cat>
          <c:val>
            <c:numRef>
              <c:f>'Carpeta Subsecretario'!$Q$6:$Q$21</c:f>
              <c:numCache>
                <c:formatCode>0.0%</c:formatCode>
                <c:ptCount val="16"/>
                <c:pt idx="0">
                  <c:v>4.8040083784479382E-2</c:v>
                </c:pt>
                <c:pt idx="1">
                  <c:v>4.8040083784479382E-2</c:v>
                </c:pt>
                <c:pt idx="2">
                  <c:v>4.8040083784479382E-2</c:v>
                </c:pt>
                <c:pt idx="3">
                  <c:v>4.8040083784479382E-2</c:v>
                </c:pt>
                <c:pt idx="4">
                  <c:v>4.8040083784479382E-2</c:v>
                </c:pt>
                <c:pt idx="5">
                  <c:v>4.8040083784479382E-2</c:v>
                </c:pt>
                <c:pt idx="6">
                  <c:v>4.8040083784479382E-2</c:v>
                </c:pt>
                <c:pt idx="7">
                  <c:v>4.8040083784479382E-2</c:v>
                </c:pt>
                <c:pt idx="8">
                  <c:v>4.8040083784479382E-2</c:v>
                </c:pt>
                <c:pt idx="9">
                  <c:v>4.8040083784479382E-2</c:v>
                </c:pt>
                <c:pt idx="10">
                  <c:v>4.8040083784479382E-2</c:v>
                </c:pt>
                <c:pt idx="11">
                  <c:v>4.8040083784479382E-2</c:v>
                </c:pt>
                <c:pt idx="12">
                  <c:v>4.8040083784479382E-2</c:v>
                </c:pt>
                <c:pt idx="13">
                  <c:v>4.8040083784479382E-2</c:v>
                </c:pt>
                <c:pt idx="14">
                  <c:v>4.8040083784479382E-2</c:v>
                </c:pt>
                <c:pt idx="15">
                  <c:v>4.8040083784479382E-2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1-C2C1-4739-885C-CAFACE56C1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41170800"/>
        <c:axId val="1141184400"/>
      </c:lineChart>
      <c:valAx>
        <c:axId val="1141184400"/>
        <c:scaling>
          <c:orientation val="minMax"/>
          <c:min val="0"/>
        </c:scaling>
        <c:delete val="0"/>
        <c:axPos val="r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b="1"/>
            </a:pPr>
            <a:endParaRPr lang="es-CL"/>
          </a:p>
        </c:txPr>
        <c:crossAx val="1141170800"/>
        <c:crosses val="max"/>
        <c:crossBetween val="between"/>
      </c:valAx>
      <c:catAx>
        <c:axId val="1141170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800" b="1"/>
            </a:pPr>
            <a:endParaRPr lang="es-CL"/>
          </a:p>
        </c:txPr>
        <c:crossAx val="114118440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C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260825208432206E-2"/>
          <c:y val="0.13711189390799836"/>
          <c:w val="0.92342475326335138"/>
          <c:h val="0.7969627020306672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Pt>
            <c:idx val="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ED67-47C5-820D-04187BA49357}"/>
              </c:ext>
            </c:extLst>
          </c:dPt>
          <c:dPt>
            <c:idx val="9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ED67-47C5-820D-04187BA49357}"/>
              </c:ext>
            </c:extLst>
          </c:dPt>
          <c:dPt>
            <c:idx val="1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ED67-47C5-820D-04187BA49357}"/>
              </c:ext>
            </c:extLst>
          </c:dPt>
          <c:dPt>
            <c:idx val="1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ED67-47C5-820D-04187BA49357}"/>
              </c:ext>
            </c:extLst>
          </c:dPt>
          <c:dPt>
            <c:idx val="1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ED67-47C5-820D-04187BA49357}"/>
              </c:ext>
            </c:extLst>
          </c:dPt>
          <c:dPt>
            <c:idx val="13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>
                <a:innerShdw blurRad="114300">
                  <a:schemeClr val="accent1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ED67-47C5-820D-04187BA49357}"/>
              </c:ext>
            </c:extLst>
          </c:dPt>
          <c:dLbls>
            <c:dLbl>
              <c:idx val="0"/>
              <c:layout>
                <c:manualLayout>
                  <c:x val="4.1650655560133421E-3"/>
                  <c:y val="-1.728657273104020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ED67-47C5-820D-04187BA4935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0979913789124962E-3"/>
                  <c:y val="-2.85236220472441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ED67-47C5-820D-04187BA4935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9.1685414042968236E-4"/>
                  <c:y val="-5.052051388313302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ED67-47C5-820D-04187BA4935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4344424181499516E-3"/>
                  <c:y val="-2.60389556568587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ED67-47C5-820D-04187BA4935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7343280300401078E-3"/>
                  <c:y val="-1.275134687111479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ED67-47C5-820D-04187BA4935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5.5460198807929508E-4"/>
                  <c:y val="-7.177165354330732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ED67-47C5-820D-04187BA4935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3.0019740639143736E-4"/>
                  <c:y val="-1.418410692084539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ED67-47C5-820D-04187BA49357}"/>
                </c:ext>
                <c:ext xmlns:c15="http://schemas.microsoft.com/office/drawing/2012/chart" uri="{CE6537A1-D6FC-4f65-9D91-7224C49458BB}">
                  <c15:layout>
                    <c:manualLayout>
                      <c:w val="5.0473179851315254E-2"/>
                      <c:h val="5.1564643129286256E-2"/>
                    </c:manualLayout>
                  </c15:layout>
                </c:ext>
              </c:extLst>
            </c:dLbl>
            <c:dLbl>
              <c:idx val="7"/>
              <c:layout>
                <c:manualLayout>
                  <c:x val="-5.8718890222457147E-3"/>
                  <c:y val="-2.103439701616247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ED67-47C5-820D-04187BA4935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4.1123966431656231E-3"/>
                  <c:y val="5.152399654302761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ED67-47C5-820D-04187BA4935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5.9426769384850467E-3"/>
                  <c:y val="-2.043866556154169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D67-47C5-820D-04187BA49357}"/>
                </c:ext>
                <c:ext xmlns:c15="http://schemas.microsoft.com/office/drawing/2012/chart" uri="{CE6537A1-D6FC-4f65-9D91-7224C49458BB}">
                  <c15:layout>
                    <c:manualLayout>
                      <c:w val="6.7294244430908132E-2"/>
                      <c:h val="7.7371114794861168E-2"/>
                    </c:manualLayout>
                  </c15:layout>
                </c:ext>
              </c:extLst>
            </c:dLbl>
            <c:dLbl>
              <c:idx val="10"/>
              <c:layout>
                <c:manualLayout>
                  <c:x val="1.018058339438057E-2"/>
                  <c:y val="-2.595855781185246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ED67-47C5-820D-04187BA4935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0"/>
                  <c:y val="-3.51407162814325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ED67-47C5-820D-04187BA4935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-3.1545737407073188E-3"/>
                  <c:y val="-5.166116332232664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ED67-47C5-820D-04187BA4935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0"/>
                  <c:y val="-6.062890525781063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ED67-47C5-820D-04187BA4935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es-C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'Carpeta Subsecretario'!$B$5:$Q$5</c:f>
              <c:strCache>
                <c:ptCount val="1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PROMEDIO</c:v>
                </c:pt>
                <c:pt idx="15">
                  <c:v>media nacional</c:v>
                </c:pt>
              </c:strCache>
            </c:strRef>
          </c:cat>
          <c:val>
            <c:numRef>
              <c:f>'Carpeta Subsecretario'!$B$22:$O$22</c:f>
              <c:numCache>
                <c:formatCode>0.0%</c:formatCode>
                <c:ptCount val="14"/>
                <c:pt idx="0">
                  <c:v>8.0950501789633755E-2</c:v>
                </c:pt>
                <c:pt idx="1">
                  <c:v>5.9785680846037484E-2</c:v>
                </c:pt>
                <c:pt idx="2">
                  <c:v>4.7101300806032781E-2</c:v>
                </c:pt>
                <c:pt idx="3">
                  <c:v>4.9073618995851276E-2</c:v>
                </c:pt>
                <c:pt idx="4">
                  <c:v>3.0706338871096518E-2</c:v>
                </c:pt>
                <c:pt idx="5">
                  <c:v>7.0893377535670543E-2</c:v>
                </c:pt>
                <c:pt idx="6">
                  <c:v>6.3775134027619029E-2</c:v>
                </c:pt>
                <c:pt idx="7">
                  <c:v>7.5249386800213591E-2</c:v>
                </c:pt>
                <c:pt idx="8">
                  <c:v>3.0786981564085981E-2</c:v>
                </c:pt>
                <c:pt idx="9">
                  <c:v>4.8540224590474433E-2</c:v>
                </c:pt>
                <c:pt idx="10">
                  <c:v>4.0533324286227801E-2</c:v>
                </c:pt>
                <c:pt idx="11">
                  <c:v>2.7498252917726024E-2</c:v>
                </c:pt>
                <c:pt idx="12">
                  <c:v>1.6779881527294059E-2</c:v>
                </c:pt>
                <c:pt idx="13">
                  <c:v>4.8040083784479382E-2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ED67-47C5-820D-04187BA4935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axId val="955024208"/>
        <c:axId val="955027472"/>
      </c:barChart>
      <c:lineChart>
        <c:grouping val="standard"/>
        <c:varyColors val="0"/>
        <c:ser>
          <c:idx val="1"/>
          <c:order val="1"/>
          <c:marker>
            <c:symbol val="none"/>
          </c:marker>
          <c:cat>
            <c:numRef>
              <c:f>'Carpeta Subsecretario'!$B$5:$M$5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'Carpeta Subsecretario'!$B$23:$O$23</c:f>
              <c:numCache>
                <c:formatCode>0.0%</c:formatCode>
                <c:ptCount val="14"/>
                <c:pt idx="0">
                  <c:v>4.9265292024460186E-2</c:v>
                </c:pt>
                <c:pt idx="1">
                  <c:v>4.9265292024460186E-2</c:v>
                </c:pt>
                <c:pt idx="2">
                  <c:v>4.9265292024460186E-2</c:v>
                </c:pt>
                <c:pt idx="3">
                  <c:v>4.9265292024460186E-2</c:v>
                </c:pt>
                <c:pt idx="4">
                  <c:v>4.9265292024460186E-2</c:v>
                </c:pt>
                <c:pt idx="5">
                  <c:v>4.9265292024460186E-2</c:v>
                </c:pt>
                <c:pt idx="6">
                  <c:v>4.9265292024460186E-2</c:v>
                </c:pt>
                <c:pt idx="7">
                  <c:v>4.9265292024460186E-2</c:v>
                </c:pt>
                <c:pt idx="8">
                  <c:v>4.9265292024460186E-2</c:v>
                </c:pt>
                <c:pt idx="9">
                  <c:v>4.9265292024460186E-2</c:v>
                </c:pt>
                <c:pt idx="10">
                  <c:v>4.9265292024460186E-2</c:v>
                </c:pt>
                <c:pt idx="11">
                  <c:v>4.9265292024460186E-2</c:v>
                </c:pt>
                <c:pt idx="12">
                  <c:v>4.9265292024460186E-2</c:v>
                </c:pt>
                <c:pt idx="13">
                  <c:v>4.9265292024460186E-2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2-ED67-47C5-820D-04187BA493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55024208"/>
        <c:axId val="955027472"/>
      </c:lineChart>
      <c:catAx>
        <c:axId val="955024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b="1"/>
            </a:pPr>
            <a:endParaRPr lang="es-CL"/>
          </a:p>
        </c:txPr>
        <c:crossAx val="955027472"/>
        <c:crosses val="autoZero"/>
        <c:auto val="1"/>
        <c:lblAlgn val="ctr"/>
        <c:lblOffset val="100"/>
        <c:noMultiLvlLbl val="0"/>
      </c:catAx>
      <c:valAx>
        <c:axId val="955027472"/>
        <c:scaling>
          <c:orientation val="minMax"/>
          <c:min val="0"/>
        </c:scaling>
        <c:delete val="0"/>
        <c:axPos val="l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b="1"/>
            </a:pPr>
            <a:endParaRPr lang="es-CL"/>
          </a:p>
        </c:txPr>
        <c:crossAx val="955024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5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C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65703159577369"/>
          <c:y val="8.5676025441956738E-2"/>
          <c:w val="0.75327340338739812"/>
          <c:h val="0.74984961721256083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Anualizado!$B$76</c:f>
              <c:strCache>
                <c:ptCount val="1"/>
                <c:pt idx="0">
                  <c:v>ene-22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Anualizado!$A$77:$A$92</c:f>
              <c:strCache>
                <c:ptCount val="16"/>
                <c:pt idx="0">
                  <c:v>ARICA - PARINACOTA</c:v>
                </c:pt>
                <c:pt idx="1">
                  <c:v>TARAPACA</c:v>
                </c:pt>
                <c:pt idx="2">
                  <c:v>ANTOFAGASTA</c:v>
                </c:pt>
                <c:pt idx="3">
                  <c:v>ATACAMA</c:v>
                </c:pt>
                <c:pt idx="4">
                  <c:v>COQUIMBO</c:v>
                </c:pt>
                <c:pt idx="5">
                  <c:v>VALPARAISO</c:v>
                </c:pt>
                <c:pt idx="6">
                  <c:v>METROPOLITANA</c:v>
                </c:pt>
                <c:pt idx="7">
                  <c:v>O'HIGGINS</c:v>
                </c:pt>
                <c:pt idx="8">
                  <c:v>MAULE</c:v>
                </c:pt>
                <c:pt idx="9">
                  <c:v>ÑUBLE</c:v>
                </c:pt>
                <c:pt idx="10">
                  <c:v>BIO - BIO</c:v>
                </c:pt>
                <c:pt idx="11">
                  <c:v>ARAUCANIA</c:v>
                </c:pt>
                <c:pt idx="12">
                  <c:v>LOS RIOS</c:v>
                </c:pt>
                <c:pt idx="13">
                  <c:v>LOS LAGOS</c:v>
                </c:pt>
                <c:pt idx="14">
                  <c:v>AYSEN</c:v>
                </c:pt>
                <c:pt idx="15">
                  <c:v>MAGALLANES</c:v>
                </c:pt>
              </c:strCache>
            </c:strRef>
          </c:cat>
          <c:val>
            <c:numRef>
              <c:f>Anualizado!$B$77:$B$92</c:f>
              <c:numCache>
                <c:formatCode>_-* #,##0_-;\-* #,##0_-;_-* "-"??_-;_-@_-</c:formatCode>
                <c:ptCount val="16"/>
                <c:pt idx="0">
                  <c:v>2143845.8160000001</c:v>
                </c:pt>
                <c:pt idx="1">
                  <c:v>724177.2</c:v>
                </c:pt>
                <c:pt idx="2">
                  <c:v>7192923.3250000002</c:v>
                </c:pt>
                <c:pt idx="3">
                  <c:v>5156538.2860000003</c:v>
                </c:pt>
                <c:pt idx="4">
                  <c:v>0</c:v>
                </c:pt>
                <c:pt idx="5">
                  <c:v>4301548.1109999996</c:v>
                </c:pt>
                <c:pt idx="6">
                  <c:v>4058390.8369999998</c:v>
                </c:pt>
                <c:pt idx="7">
                  <c:v>10361251.595000001</c:v>
                </c:pt>
                <c:pt idx="8">
                  <c:v>3961506.54</c:v>
                </c:pt>
                <c:pt idx="9">
                  <c:v>3413894.3449999997</c:v>
                </c:pt>
                <c:pt idx="10">
                  <c:v>1954955.1069999998</c:v>
                </c:pt>
                <c:pt idx="11">
                  <c:v>10283411.363</c:v>
                </c:pt>
                <c:pt idx="12">
                  <c:v>1268054.3759999999</c:v>
                </c:pt>
                <c:pt idx="13">
                  <c:v>4725981.7469999995</c:v>
                </c:pt>
                <c:pt idx="14">
                  <c:v>770584.51099999994</c:v>
                </c:pt>
                <c:pt idx="15">
                  <c:v>7876920.3260000004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844-4D0E-BAC7-7DFAC21BA1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70726992"/>
        <c:axId val="1170725904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Anualizado!$C$76</c15:sqref>
                        </c15:formulaRef>
                      </c:ext>
                    </c:extLst>
                    <c:strCache>
                      <c:ptCount val="1"/>
                      <c:pt idx="0">
                        <c:v>feb-22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Anualizado!$A$77:$A$92</c15:sqref>
                        </c15:formulaRef>
                      </c:ext>
                    </c:extLst>
                    <c:strCache>
                      <c:ptCount val="16"/>
                      <c:pt idx="0">
                        <c:v>ARICA - PARINACOTA</c:v>
                      </c:pt>
                      <c:pt idx="1">
                        <c:v>TARAPACA</c:v>
                      </c:pt>
                      <c:pt idx="2">
                        <c:v>ANTOFAGASTA</c:v>
                      </c:pt>
                      <c:pt idx="3">
                        <c:v>ATACAMA</c:v>
                      </c:pt>
                      <c:pt idx="4">
                        <c:v>COQUIMBO</c:v>
                      </c:pt>
                      <c:pt idx="5">
                        <c:v>VALPARAISO</c:v>
                      </c:pt>
                      <c:pt idx="6">
                        <c:v>METROPOLITANA</c:v>
                      </c:pt>
                      <c:pt idx="7">
                        <c:v>O'HIGGINS</c:v>
                      </c:pt>
                      <c:pt idx="8">
                        <c:v>MAULE</c:v>
                      </c:pt>
                      <c:pt idx="9">
                        <c:v>ÑUBLE</c:v>
                      </c:pt>
                      <c:pt idx="10">
                        <c:v>BIO - BIO</c:v>
                      </c:pt>
                      <c:pt idx="11">
                        <c:v>ARAUCANIA</c:v>
                      </c:pt>
                      <c:pt idx="12">
                        <c:v>LOS RIOS</c:v>
                      </c:pt>
                      <c:pt idx="13">
                        <c:v>LOS LAGOS</c:v>
                      </c:pt>
                      <c:pt idx="14">
                        <c:v>AYSEN</c:v>
                      </c:pt>
                      <c:pt idx="15">
                        <c:v>MAGALLANES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Anualizado!$C$77:$C$92</c15:sqref>
                        </c15:formulaRef>
                      </c:ext>
                    </c:extLst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1-8844-4D0E-BAC7-7DFAC21BA1B8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Anualizado!$D$76</c15:sqref>
                        </c15:formulaRef>
                      </c:ext>
                    </c:extLst>
                    <c:strCache>
                      <c:ptCount val="1"/>
                      <c:pt idx="0">
                        <c:v>mar-22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Anualizado!$A$77:$A$92</c15:sqref>
                        </c15:formulaRef>
                      </c:ext>
                    </c:extLst>
                    <c:strCache>
                      <c:ptCount val="16"/>
                      <c:pt idx="0">
                        <c:v>ARICA - PARINACOTA</c:v>
                      </c:pt>
                      <c:pt idx="1">
                        <c:v>TARAPACA</c:v>
                      </c:pt>
                      <c:pt idx="2">
                        <c:v>ANTOFAGASTA</c:v>
                      </c:pt>
                      <c:pt idx="3">
                        <c:v>ATACAMA</c:v>
                      </c:pt>
                      <c:pt idx="4">
                        <c:v>COQUIMBO</c:v>
                      </c:pt>
                      <c:pt idx="5">
                        <c:v>VALPARAISO</c:v>
                      </c:pt>
                      <c:pt idx="6">
                        <c:v>METROPOLITANA</c:v>
                      </c:pt>
                      <c:pt idx="7">
                        <c:v>O'HIGGINS</c:v>
                      </c:pt>
                      <c:pt idx="8">
                        <c:v>MAULE</c:v>
                      </c:pt>
                      <c:pt idx="9">
                        <c:v>ÑUBLE</c:v>
                      </c:pt>
                      <c:pt idx="10">
                        <c:v>BIO - BIO</c:v>
                      </c:pt>
                      <c:pt idx="11">
                        <c:v>ARAUCANIA</c:v>
                      </c:pt>
                      <c:pt idx="12">
                        <c:v>LOS RIOS</c:v>
                      </c:pt>
                      <c:pt idx="13">
                        <c:v>LOS LAGOS</c:v>
                      </c:pt>
                      <c:pt idx="14">
                        <c:v>AYSEN</c:v>
                      </c:pt>
                      <c:pt idx="15">
                        <c:v>MAGALLANES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Anualizado!$D$77:$D$92</c15:sqref>
                        </c15:formulaRef>
                      </c:ext>
                    </c:extLst>
                  </c:numRef>
                </c:val>
                <c:extLst xmlns:c15="http://schemas.microsoft.com/office/drawing/2012/chart" xmlns:c16r2="http://schemas.microsoft.com/office/drawing/2015/06/chart">
                  <c:ext xmlns:c16="http://schemas.microsoft.com/office/drawing/2014/chart" uri="{C3380CC4-5D6E-409C-BE32-E72D297353CC}">
                    <c16:uniqueId val="{00000002-8844-4D0E-BAC7-7DFAC21BA1B8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Anualizado!$E$76</c15:sqref>
                        </c15:formulaRef>
                      </c:ext>
                    </c:extLst>
                    <c:strCache>
                      <c:ptCount val="1"/>
                      <c:pt idx="0">
                        <c:v>abr-22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Anualizado!$A$77:$A$92</c15:sqref>
                        </c15:formulaRef>
                      </c:ext>
                    </c:extLst>
                    <c:strCache>
                      <c:ptCount val="16"/>
                      <c:pt idx="0">
                        <c:v>ARICA - PARINACOTA</c:v>
                      </c:pt>
                      <c:pt idx="1">
                        <c:v>TARAPACA</c:v>
                      </c:pt>
                      <c:pt idx="2">
                        <c:v>ANTOFAGASTA</c:v>
                      </c:pt>
                      <c:pt idx="3">
                        <c:v>ATACAMA</c:v>
                      </c:pt>
                      <c:pt idx="4">
                        <c:v>COQUIMBO</c:v>
                      </c:pt>
                      <c:pt idx="5">
                        <c:v>VALPARAISO</c:v>
                      </c:pt>
                      <c:pt idx="6">
                        <c:v>METROPOLITANA</c:v>
                      </c:pt>
                      <c:pt idx="7">
                        <c:v>O'HIGGINS</c:v>
                      </c:pt>
                      <c:pt idx="8">
                        <c:v>MAULE</c:v>
                      </c:pt>
                      <c:pt idx="9">
                        <c:v>ÑUBLE</c:v>
                      </c:pt>
                      <c:pt idx="10">
                        <c:v>BIO - BIO</c:v>
                      </c:pt>
                      <c:pt idx="11">
                        <c:v>ARAUCANIA</c:v>
                      </c:pt>
                      <c:pt idx="12">
                        <c:v>LOS RIOS</c:v>
                      </c:pt>
                      <c:pt idx="13">
                        <c:v>LOS LAGOS</c:v>
                      </c:pt>
                      <c:pt idx="14">
                        <c:v>AYSEN</c:v>
                      </c:pt>
                      <c:pt idx="15">
                        <c:v>MAGALLANES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Anualizado!$E$77:$E$92</c15:sqref>
                        </c15:formulaRef>
                      </c:ext>
                    </c:extLst>
                  </c:numRef>
                </c:val>
                <c:extLst xmlns:c15="http://schemas.microsoft.com/office/drawing/2012/chart" xmlns:c16r2="http://schemas.microsoft.com/office/drawing/2015/06/chart">
                  <c:ext xmlns:c16="http://schemas.microsoft.com/office/drawing/2014/chart" uri="{C3380CC4-5D6E-409C-BE32-E72D297353CC}">
                    <c16:uniqueId val="{00000003-8844-4D0E-BAC7-7DFAC21BA1B8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Anualizado!$F$76</c15:sqref>
                        </c15:formulaRef>
                      </c:ext>
                    </c:extLst>
                    <c:strCache>
                      <c:ptCount val="1"/>
                      <c:pt idx="0">
                        <c:v>may-22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Anualizado!$A$77:$A$92</c15:sqref>
                        </c15:formulaRef>
                      </c:ext>
                    </c:extLst>
                    <c:strCache>
                      <c:ptCount val="16"/>
                      <c:pt idx="0">
                        <c:v>ARICA - PARINACOTA</c:v>
                      </c:pt>
                      <c:pt idx="1">
                        <c:v>TARAPACA</c:v>
                      </c:pt>
                      <c:pt idx="2">
                        <c:v>ANTOFAGASTA</c:v>
                      </c:pt>
                      <c:pt idx="3">
                        <c:v>ATACAMA</c:v>
                      </c:pt>
                      <c:pt idx="4">
                        <c:v>COQUIMBO</c:v>
                      </c:pt>
                      <c:pt idx="5">
                        <c:v>VALPARAISO</c:v>
                      </c:pt>
                      <c:pt idx="6">
                        <c:v>METROPOLITANA</c:v>
                      </c:pt>
                      <c:pt idx="7">
                        <c:v>O'HIGGINS</c:v>
                      </c:pt>
                      <c:pt idx="8">
                        <c:v>MAULE</c:v>
                      </c:pt>
                      <c:pt idx="9">
                        <c:v>ÑUBLE</c:v>
                      </c:pt>
                      <c:pt idx="10">
                        <c:v>BIO - BIO</c:v>
                      </c:pt>
                      <c:pt idx="11">
                        <c:v>ARAUCANIA</c:v>
                      </c:pt>
                      <c:pt idx="12">
                        <c:v>LOS RIOS</c:v>
                      </c:pt>
                      <c:pt idx="13">
                        <c:v>LOS LAGOS</c:v>
                      </c:pt>
                      <c:pt idx="14">
                        <c:v>AYSEN</c:v>
                      </c:pt>
                      <c:pt idx="15">
                        <c:v>MAGALLANES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Anualizado!$F$77:$F$92</c15:sqref>
                        </c15:formulaRef>
                      </c:ext>
                    </c:extLst>
                  </c:numRef>
                </c:val>
                <c:extLst xmlns:c15="http://schemas.microsoft.com/office/drawing/2012/chart" xmlns:c16r2="http://schemas.microsoft.com/office/drawing/2015/06/chart">
                  <c:ext xmlns:c16="http://schemas.microsoft.com/office/drawing/2014/chart" uri="{C3380CC4-5D6E-409C-BE32-E72D297353CC}">
                    <c16:uniqueId val="{00000004-8844-4D0E-BAC7-7DFAC21BA1B8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Anualizado!$G$76</c15:sqref>
                        </c15:formulaRef>
                      </c:ext>
                    </c:extLst>
                    <c:strCache>
                      <c:ptCount val="1"/>
                      <c:pt idx="0">
                        <c:v>jun-22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Anualizado!$A$77:$A$92</c15:sqref>
                        </c15:formulaRef>
                      </c:ext>
                    </c:extLst>
                    <c:strCache>
                      <c:ptCount val="16"/>
                      <c:pt idx="0">
                        <c:v>ARICA - PARINACOTA</c:v>
                      </c:pt>
                      <c:pt idx="1">
                        <c:v>TARAPACA</c:v>
                      </c:pt>
                      <c:pt idx="2">
                        <c:v>ANTOFAGASTA</c:v>
                      </c:pt>
                      <c:pt idx="3">
                        <c:v>ATACAMA</c:v>
                      </c:pt>
                      <c:pt idx="4">
                        <c:v>COQUIMBO</c:v>
                      </c:pt>
                      <c:pt idx="5">
                        <c:v>VALPARAISO</c:v>
                      </c:pt>
                      <c:pt idx="6">
                        <c:v>METROPOLITANA</c:v>
                      </c:pt>
                      <c:pt idx="7">
                        <c:v>O'HIGGINS</c:v>
                      </c:pt>
                      <c:pt idx="8">
                        <c:v>MAULE</c:v>
                      </c:pt>
                      <c:pt idx="9">
                        <c:v>ÑUBLE</c:v>
                      </c:pt>
                      <c:pt idx="10">
                        <c:v>BIO - BIO</c:v>
                      </c:pt>
                      <c:pt idx="11">
                        <c:v>ARAUCANIA</c:v>
                      </c:pt>
                      <c:pt idx="12">
                        <c:v>LOS RIOS</c:v>
                      </c:pt>
                      <c:pt idx="13">
                        <c:v>LOS LAGOS</c:v>
                      </c:pt>
                      <c:pt idx="14">
                        <c:v>AYSEN</c:v>
                      </c:pt>
                      <c:pt idx="15">
                        <c:v>MAGALLANES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Anualizado!$G$77:$G$92</c15:sqref>
                        </c15:formulaRef>
                      </c:ext>
                    </c:extLst>
                  </c:numRef>
                </c:val>
                <c:extLst xmlns:c15="http://schemas.microsoft.com/office/drawing/2012/chart" xmlns:c16r2="http://schemas.microsoft.com/office/drawing/2015/06/chart">
                  <c:ext xmlns:c16="http://schemas.microsoft.com/office/drawing/2014/chart" uri="{C3380CC4-5D6E-409C-BE32-E72D297353CC}">
                    <c16:uniqueId val="{00000005-8844-4D0E-BAC7-7DFAC21BA1B8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Anualizado!$H$76</c15:sqref>
                        </c15:formulaRef>
                      </c:ext>
                    </c:extLst>
                    <c:strCache>
                      <c:ptCount val="1"/>
                      <c:pt idx="0">
                        <c:v>jul-22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Anualizado!$A$77:$A$92</c15:sqref>
                        </c15:formulaRef>
                      </c:ext>
                    </c:extLst>
                    <c:strCache>
                      <c:ptCount val="16"/>
                      <c:pt idx="0">
                        <c:v>ARICA - PARINACOTA</c:v>
                      </c:pt>
                      <c:pt idx="1">
                        <c:v>TARAPACA</c:v>
                      </c:pt>
                      <c:pt idx="2">
                        <c:v>ANTOFAGASTA</c:v>
                      </c:pt>
                      <c:pt idx="3">
                        <c:v>ATACAMA</c:v>
                      </c:pt>
                      <c:pt idx="4">
                        <c:v>COQUIMBO</c:v>
                      </c:pt>
                      <c:pt idx="5">
                        <c:v>VALPARAISO</c:v>
                      </c:pt>
                      <c:pt idx="6">
                        <c:v>METROPOLITANA</c:v>
                      </c:pt>
                      <c:pt idx="7">
                        <c:v>O'HIGGINS</c:v>
                      </c:pt>
                      <c:pt idx="8">
                        <c:v>MAULE</c:v>
                      </c:pt>
                      <c:pt idx="9">
                        <c:v>ÑUBLE</c:v>
                      </c:pt>
                      <c:pt idx="10">
                        <c:v>BIO - BIO</c:v>
                      </c:pt>
                      <c:pt idx="11">
                        <c:v>ARAUCANIA</c:v>
                      </c:pt>
                      <c:pt idx="12">
                        <c:v>LOS RIOS</c:v>
                      </c:pt>
                      <c:pt idx="13">
                        <c:v>LOS LAGOS</c:v>
                      </c:pt>
                      <c:pt idx="14">
                        <c:v>AYSEN</c:v>
                      </c:pt>
                      <c:pt idx="15">
                        <c:v>MAGALLANES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Anualizado!$H$77:$H$92</c15:sqref>
                        </c15:formulaRef>
                      </c:ext>
                    </c:extLst>
                  </c:numRef>
                </c:val>
                <c:extLst xmlns:c15="http://schemas.microsoft.com/office/drawing/2012/chart" xmlns:c16r2="http://schemas.microsoft.com/office/drawing/2015/06/chart">
                  <c:ext xmlns:c16="http://schemas.microsoft.com/office/drawing/2014/chart" uri="{C3380CC4-5D6E-409C-BE32-E72D297353CC}">
                    <c16:uniqueId val="{00000006-8844-4D0E-BAC7-7DFAC21BA1B8}"/>
                  </c:ext>
                </c:extLst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Anualizado!$I$76</c15:sqref>
                        </c15:formulaRef>
                      </c:ext>
                    </c:extLst>
                    <c:strCache>
                      <c:ptCount val="1"/>
                      <c:pt idx="0">
                        <c:v>ago-22</c:v>
                      </c:pt>
                    </c:strCache>
                  </c:strRef>
                </c:tx>
                <c:spPr>
                  <a:solidFill>
                    <a:schemeClr val="accent2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Anualizado!$I$77:$I$92</c15:sqref>
                        </c15:formulaRef>
                      </c:ext>
                    </c:extLst>
                  </c:numRef>
                </c:val>
                <c:extLst xmlns:c15="http://schemas.microsoft.com/office/drawing/2012/chart" xmlns:c16r2="http://schemas.microsoft.com/office/drawing/2015/06/chart">
                  <c:ext xmlns:c16="http://schemas.microsoft.com/office/drawing/2014/chart" uri="{C3380CC4-5D6E-409C-BE32-E72D297353CC}">
                    <c16:uniqueId val="{00000007-8844-4D0E-BAC7-7DFAC21BA1B8}"/>
                  </c:ext>
                </c:extLst>
              </c15:ser>
            </c15:filteredBarSeries>
            <c15:filteredBa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Anualizado!$J$76</c15:sqref>
                        </c15:formulaRef>
                      </c:ext>
                    </c:extLst>
                    <c:strCache>
                      <c:ptCount val="1"/>
                      <c:pt idx="0">
                        <c:v>sept-22</c:v>
                      </c:pt>
                    </c:strCache>
                  </c:strRef>
                </c:tx>
                <c:spPr>
                  <a:solidFill>
                    <a:schemeClr val="accent3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Anualizado!$J$77:$J$92</c15:sqref>
                        </c15:formulaRef>
                      </c:ext>
                    </c:extLst>
                  </c:numRef>
                </c:val>
                <c:extLst xmlns:c15="http://schemas.microsoft.com/office/drawing/2012/chart" xmlns:c16r2="http://schemas.microsoft.com/office/drawing/2015/06/chart">
                  <c:ext xmlns:c16="http://schemas.microsoft.com/office/drawing/2014/chart" uri="{C3380CC4-5D6E-409C-BE32-E72D297353CC}">
                    <c16:uniqueId val="{00000008-8844-4D0E-BAC7-7DFAC21BA1B8}"/>
                  </c:ext>
                </c:extLst>
              </c15:ser>
            </c15:filteredBarSeries>
            <c15:filteredBa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Anualizado!$K$76</c15:sqref>
                        </c15:formulaRef>
                      </c:ext>
                    </c:extLst>
                    <c:strCache>
                      <c:ptCount val="1"/>
                      <c:pt idx="0">
                        <c:v>oct-22</c:v>
                      </c:pt>
                    </c:strCache>
                  </c:strRef>
                </c:tx>
                <c:spPr>
                  <a:solidFill>
                    <a:schemeClr val="accent4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Anualizado!$K$77:$K$92</c15:sqref>
                        </c15:formulaRef>
                      </c:ext>
                    </c:extLst>
                  </c:numRef>
                </c:val>
                <c:extLst xmlns:c15="http://schemas.microsoft.com/office/drawing/2012/chart" xmlns:c16r2="http://schemas.microsoft.com/office/drawing/2015/06/chart">
                  <c:ext xmlns:c16="http://schemas.microsoft.com/office/drawing/2014/chart" uri="{C3380CC4-5D6E-409C-BE32-E72D297353CC}">
                    <c16:uniqueId val="{00000009-8844-4D0E-BAC7-7DFAC21BA1B8}"/>
                  </c:ext>
                </c:extLst>
              </c15:ser>
            </c15:filteredBarSeries>
            <c15:filteredBa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Anualizado!$L$76</c15:sqref>
                        </c15:formulaRef>
                      </c:ext>
                    </c:extLst>
                    <c:strCache>
                      <c:ptCount val="1"/>
                      <c:pt idx="0">
                        <c:v>nov-22</c:v>
                      </c:pt>
                    </c:strCache>
                  </c:strRef>
                </c:tx>
                <c:spPr>
                  <a:solidFill>
                    <a:schemeClr val="accent5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Anualizado!$L$77:$L$92</c15:sqref>
                        </c15:formulaRef>
                      </c:ext>
                    </c:extLst>
                  </c:numRef>
                </c:val>
                <c:extLst xmlns:c15="http://schemas.microsoft.com/office/drawing/2012/chart" xmlns:c16r2="http://schemas.microsoft.com/office/drawing/2015/06/chart">
                  <c:ext xmlns:c16="http://schemas.microsoft.com/office/drawing/2014/chart" uri="{C3380CC4-5D6E-409C-BE32-E72D297353CC}">
                    <c16:uniqueId val="{0000000A-8844-4D0E-BAC7-7DFAC21BA1B8}"/>
                  </c:ext>
                </c:extLst>
              </c15:ser>
            </c15:filteredBarSeries>
            <c15:filteredBa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Anualizado!$M$76</c15:sqref>
                        </c15:formulaRef>
                      </c:ext>
                    </c:extLst>
                    <c:strCache>
                      <c:ptCount val="1"/>
                      <c:pt idx="0">
                        <c:v>dic-22</c:v>
                      </c:pt>
                    </c:strCache>
                  </c:strRef>
                </c:tx>
                <c:spPr>
                  <a:solidFill>
                    <a:schemeClr val="accent6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Anualizado!$M$77:$M$92</c15:sqref>
                        </c15:formulaRef>
                      </c:ext>
                    </c:extLst>
                  </c:numRef>
                </c:val>
                <c:extLst xmlns:c15="http://schemas.microsoft.com/office/drawing/2012/chart" xmlns:c16r2="http://schemas.microsoft.com/office/drawing/2015/06/chart">
                  <c:ext xmlns:c16="http://schemas.microsoft.com/office/drawing/2014/chart" uri="{C3380CC4-5D6E-409C-BE32-E72D297353CC}">
                    <c16:uniqueId val="{0000000B-8844-4D0E-BAC7-7DFAC21BA1B8}"/>
                  </c:ext>
                </c:extLst>
              </c15:ser>
            </c15:filteredBarSeries>
          </c:ext>
        </c:extLst>
      </c:barChart>
      <c:catAx>
        <c:axId val="1170726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none" spc="0" normalizeH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170725904"/>
        <c:crosses val="autoZero"/>
        <c:auto val="1"/>
        <c:lblAlgn val="ctr"/>
        <c:lblOffset val="100"/>
        <c:noMultiLvlLbl val="0"/>
      </c:catAx>
      <c:valAx>
        <c:axId val="1170725904"/>
        <c:scaling>
          <c:orientation val="minMax"/>
          <c:min val="0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170726992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1"/>
      </a:solidFill>
      <a:prstDash val="solid"/>
      <a:round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C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456861663819004"/>
          <c:y val="0.32889006323873943"/>
          <c:w val="0.633450554616379"/>
          <c:h val="0.51656267798739919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7DE-4EC3-AFE7-4358BF673CCC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7DE-4EC3-AFE7-4358BF673CCC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7DE-4EC3-AFE7-4358BF673CCC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7DE-4EC3-AFE7-4358BF673CCC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B7DE-4EC3-AFE7-4358BF673CCC}"/>
              </c:ext>
            </c:extLst>
          </c:dPt>
          <c:dPt>
            <c:idx val="5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B7DE-4EC3-AFE7-4358BF673CCC}"/>
              </c:ext>
            </c:extLst>
          </c:dPt>
          <c:dLbls>
            <c:dLbl>
              <c:idx val="0"/>
              <c:layout>
                <c:manualLayout>
                  <c:x val="-0.24339839265212401"/>
                  <c:y val="-3.281133482475764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;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7DE-4EC3-AFE7-4358BF673CC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9462398986669591"/>
                  <c:y val="-0.14914243102162567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;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7DE-4EC3-AFE7-4358BF673CC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4956367113043585E-2"/>
                  <c:y val="-0.17897091722595079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tx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;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7DE-4EC3-AFE7-4358BF673CC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0790422078910669"/>
                  <c:y val="-0.10141685309470544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;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B7DE-4EC3-AFE7-4358BF673CC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11682079763231452"/>
                  <c:y val="-1.193139448173005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;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B7DE-4EC3-AFE7-4358BF673CC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9.6145318468854754E-2"/>
                  <c:y val="2.947653282470115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;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B7DE-4EC3-AFE7-4358BF673CC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eparator>; </c:separator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RESUMEN!$B$81:$G$81</c:f>
              <c:strCache>
                <c:ptCount val="6"/>
                <c:pt idx="0">
                  <c:v>ESTUDIOS PROPIOS DEL GIRO</c:v>
                </c:pt>
                <c:pt idx="1">
                  <c:v>TRANSFERENCIAS CORRIENTES</c:v>
                </c:pt>
                <c:pt idx="2">
                  <c:v>OTROS GASTOS CORRIENTES</c:v>
                </c:pt>
                <c:pt idx="3">
                  <c:v>ACTIVOS NO FINANCIEROS</c:v>
                </c:pt>
                <c:pt idx="4">
                  <c:v>TRANSFERENCIAS DE CAPITAL</c:v>
                </c:pt>
                <c:pt idx="5">
                  <c:v>INVERSION EN OBRAS (EMPLEO)</c:v>
                </c:pt>
              </c:strCache>
            </c:strRef>
          </c:cat>
          <c:val>
            <c:numRef>
              <c:f>RESUMEN!$B$100:$G$100</c:f>
              <c:numCache>
                <c:formatCode>_(* #,##0_);_(* \(#,##0\);_(* "-"??_);_(@_)</c:formatCode>
                <c:ptCount val="6"/>
                <c:pt idx="0">
                  <c:v>86161.472999999998</c:v>
                </c:pt>
                <c:pt idx="1">
                  <c:v>1267837.317</c:v>
                </c:pt>
                <c:pt idx="2">
                  <c:v>0</c:v>
                </c:pt>
                <c:pt idx="3">
                  <c:v>11010317.189999999</c:v>
                </c:pt>
                <c:pt idx="4">
                  <c:v>33842113.799999997</c:v>
                </c:pt>
                <c:pt idx="5">
                  <c:v>22066715.268999998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B7DE-4EC3-AFE7-4358BF673CCC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lt1"/>
    </a:solidFill>
    <a:ln w="25400" cap="flat" cmpd="sng" algn="ctr">
      <a:solidFill>
        <a:schemeClr val="accent2"/>
      </a:solidFill>
      <a:prstDash val="solid"/>
      <a:round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C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46436851819845"/>
          <c:y val="0.10709503180244592"/>
          <c:w val="0.80057894885186276"/>
          <c:h val="0.69334588490853921"/>
        </c:manualLayout>
      </c:layout>
      <c:barChart>
        <c:barDir val="col"/>
        <c:grouping val="clustered"/>
        <c:varyColors val="0"/>
        <c:ser>
          <c:idx val="0"/>
          <c:order val="0"/>
          <c:tx>
            <c:v>Monto Devengado en Millones de $</c:v>
          </c:tx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COMPARATIVO!$A$172:$A$178</c:f>
              <c:numCache>
                <c:formatCode>mmm\-yy</c:formatCode>
                <c:ptCount val="7"/>
                <c:pt idx="0">
                  <c:v>42766</c:v>
                </c:pt>
                <c:pt idx="1">
                  <c:v>43131</c:v>
                </c:pt>
                <c:pt idx="2">
                  <c:v>43496</c:v>
                </c:pt>
                <c:pt idx="3">
                  <c:v>43861</c:v>
                </c:pt>
                <c:pt idx="4">
                  <c:v>44227</c:v>
                </c:pt>
                <c:pt idx="5">
                  <c:v>44592</c:v>
                </c:pt>
                <c:pt idx="6">
                  <c:v>44957</c:v>
                </c:pt>
              </c:numCache>
            </c:numRef>
          </c:cat>
          <c:val>
            <c:numRef>
              <c:f>COMPARATIVO!$B$172:$B$178</c:f>
              <c:numCache>
                <c:formatCode>#,##0</c:formatCode>
                <c:ptCount val="7"/>
                <c:pt idx="0">
                  <c:v>95517.460813684724</c:v>
                </c:pt>
                <c:pt idx="1">
                  <c:v>39851.260434782613</c:v>
                </c:pt>
                <c:pt idx="2">
                  <c:v>66152.929226932669</c:v>
                </c:pt>
                <c:pt idx="3">
                  <c:v>57293.301172702326</c:v>
                </c:pt>
                <c:pt idx="4">
                  <c:v>38798.632712236315</c:v>
                </c:pt>
                <c:pt idx="5">
                  <c:v>22875.843919311443</c:v>
                </c:pt>
                <c:pt idx="6">
                  <c:v>68193.983485000004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ACF-4FA5-8085-80718E1F263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170724272"/>
        <c:axId val="1170717744"/>
      </c:barChart>
      <c:lineChart>
        <c:grouping val="standard"/>
        <c:varyColors val="0"/>
        <c:ser>
          <c:idx val="1"/>
          <c:order val="1"/>
          <c:tx>
            <c:v>Porcentaje Ejecución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COMPARATIVO!$C$172:$C$178</c:f>
              <c:numCache>
                <c:formatCode>0.0%</c:formatCode>
                <c:ptCount val="7"/>
                <c:pt idx="0">
                  <c:v>7.5249386800213591E-2</c:v>
                </c:pt>
                <c:pt idx="1">
                  <c:v>3.0786981564085981E-2</c:v>
                </c:pt>
                <c:pt idx="2">
                  <c:v>4.8540224590474433E-2</c:v>
                </c:pt>
                <c:pt idx="3">
                  <c:v>4.0533324286227801E-2</c:v>
                </c:pt>
                <c:pt idx="4">
                  <c:v>2.7498252917726024E-2</c:v>
                </c:pt>
                <c:pt idx="5">
                  <c:v>1.6779881527294059E-2</c:v>
                </c:pt>
                <c:pt idx="6">
                  <c:v>4.8040083784479382E-2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0ACF-4FA5-8085-80718E1F263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955030736"/>
        <c:axId val="955018224"/>
      </c:lineChart>
      <c:dateAx>
        <c:axId val="1170724272"/>
        <c:scaling>
          <c:orientation val="minMax"/>
        </c:scaling>
        <c:delete val="1"/>
        <c:axPos val="b"/>
        <c:numFmt formatCode="mmm\-yy" sourceLinked="1"/>
        <c:majorTickMark val="none"/>
        <c:minorTickMark val="none"/>
        <c:tickLblPos val="nextTo"/>
        <c:crossAx val="1170717744"/>
        <c:crosses val="autoZero"/>
        <c:auto val="1"/>
        <c:lblOffset val="100"/>
        <c:baseTimeUnit val="years"/>
      </c:dateAx>
      <c:valAx>
        <c:axId val="1170717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170724272"/>
        <c:crosses val="autoZero"/>
        <c:crossBetween val="between"/>
      </c:valAx>
      <c:valAx>
        <c:axId val="955018224"/>
        <c:scaling>
          <c:orientation val="minMax"/>
        </c:scaling>
        <c:delete val="0"/>
        <c:axPos val="r"/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955030736"/>
        <c:crosses val="max"/>
        <c:crossBetween val="between"/>
      </c:valAx>
      <c:catAx>
        <c:axId val="955030736"/>
        <c:scaling>
          <c:orientation val="minMax"/>
        </c:scaling>
        <c:delete val="1"/>
        <c:axPos val="b"/>
        <c:majorTickMark val="out"/>
        <c:minorTickMark val="none"/>
        <c:tickLblPos val="nextTo"/>
        <c:crossAx val="955018224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1"/>
      </a:solidFill>
      <a:prstDash val="solid"/>
      <a:round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C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295732380328143"/>
          <c:y val="0.2147117296222664"/>
          <c:w val="0.64453273061477256"/>
          <c:h val="0.55931017569125929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B86-4A7A-9BA2-61A858E8A18D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B86-4A7A-9BA2-61A858E8A18D}"/>
              </c:ext>
            </c:extLst>
          </c:dPt>
          <c:dPt>
            <c:idx val="2"/>
            <c:bubble3D val="0"/>
            <c:spPr>
              <a:solidFill>
                <a:schemeClr val="bg2"/>
              </a:soli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B86-4A7A-9BA2-61A858E8A18D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B86-4A7A-9BA2-61A858E8A18D}"/>
              </c:ext>
            </c:extLst>
          </c:dPt>
          <c:dPt>
            <c:idx val="4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B86-4A7A-9BA2-61A858E8A18D}"/>
              </c:ext>
            </c:extLst>
          </c:dPt>
          <c:dLbls>
            <c:dLbl>
              <c:idx val="0"/>
              <c:layout>
                <c:manualLayout>
                  <c:x val="8.9584775463356248E-2"/>
                  <c:y val="-8.9475743961428295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B86-4A7A-9BA2-61A858E8A18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7246877709208736"/>
                  <c:y val="-1.5141069592941042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B86-4A7A-9BA2-61A858E8A18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7738553532705723"/>
                  <c:y val="0.14054716321493604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1B86-4A7A-9BA2-61A858E8A18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4777560751563121E-2"/>
                  <c:y val="0.18254817551384606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1B86-4A7A-9BA2-61A858E8A18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7.6498598281822233E-2"/>
                  <c:y val="-0.24943253862650866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1B86-4A7A-9BA2-61A858E8A18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2.422496021408975E-2"/>
                  <c:y val="-6.196375552459521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1B86-4A7A-9BA2-61A858E8A18D}"/>
                </c:ex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bestFit"/>
            <c:showLegendKey val="1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'Transferencias Subt.33'!$B$148:$F$148</c:f>
              <c:strCache>
                <c:ptCount val="5"/>
                <c:pt idx="0">
                  <c:v>Programa Saneamiento Sanitario</c:v>
                </c:pt>
                <c:pt idx="1">
                  <c:v>Fondo Regional Iniciativa Local (FRIL)</c:v>
                </c:pt>
                <c:pt idx="2">
                  <c:v>Transferencias a  Municipios para obras de Educación </c:v>
                </c:pt>
                <c:pt idx="3">
                  <c:v>Transferencias FIC - Fomento Productivo</c:v>
                </c:pt>
                <c:pt idx="4">
                  <c:v>Transferencias al Sector Privado</c:v>
                </c:pt>
              </c:strCache>
            </c:strRef>
          </c:cat>
          <c:val>
            <c:numRef>
              <c:f>'Transferencias Subt.33'!$B$167:$F$167</c:f>
              <c:numCache>
                <c:formatCode>_(* #,##0_);_(* \(#,##0\);_(* "-"??_);_(@_)</c:formatCode>
                <c:ptCount val="5"/>
                <c:pt idx="0">
                  <c:v>2157042.9859999996</c:v>
                </c:pt>
                <c:pt idx="1">
                  <c:v>4346632.54</c:v>
                </c:pt>
                <c:pt idx="2">
                  <c:v>1186513.0430000001</c:v>
                </c:pt>
                <c:pt idx="3">
                  <c:v>21813896.278000001</c:v>
                </c:pt>
                <c:pt idx="4">
                  <c:v>12028217.522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1B86-4A7A-9BA2-61A858E8A18D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  <a:round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C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2009799765172716"/>
          <c:y val="0.28514268420297106"/>
          <c:w val="0.55953271000992577"/>
          <c:h val="0.5361522582501369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313-45DF-9ADE-29734F68C18D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313-45DF-9ADE-29734F68C18D}"/>
              </c:ext>
            </c:extLst>
          </c:dPt>
          <c:dPt>
            <c:idx val="2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313-45DF-9ADE-29734F68C18D}"/>
              </c:ext>
            </c:extLst>
          </c:dPt>
          <c:dPt>
            <c:idx val="3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313-45DF-9ADE-29734F68C18D}"/>
              </c:ext>
            </c:extLst>
          </c:dPt>
          <c:dPt>
            <c:idx val="4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313-45DF-9ADE-29734F68C18D}"/>
              </c:ext>
            </c:extLst>
          </c:dPt>
          <c:dPt>
            <c:idx val="5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A313-45DF-9ADE-29734F68C18D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A313-45DF-9ADE-29734F68C18D}"/>
              </c:ext>
            </c:extLst>
          </c:dPt>
          <c:dPt>
            <c:idx val="7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A313-45DF-9ADE-29734F68C18D}"/>
              </c:ext>
            </c:extLst>
          </c:dPt>
          <c:dLbls>
            <c:dLbl>
              <c:idx val="0"/>
              <c:layout>
                <c:manualLayout>
                  <c:x val="0.21705378715077833"/>
                  <c:y val="-9.8590358387265042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313-45DF-9ADE-29734F68C18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23544250677274611"/>
                  <c:y val="-7.1532723560560696E-3"/>
                </c:manualLayout>
              </c:layout>
              <c:numFmt formatCode="0.0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313-45DF-9ADE-29734F68C18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3005695507287734E-2"/>
                  <c:y val="-3.4983878300149929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313-45DF-9ADE-29734F68C18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0183413430691249E-2"/>
                  <c:y val="1.5865068232379025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A313-45DF-9ADE-29734F68C18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11605358652202373"/>
                  <c:y val="2.0207373165709596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A313-45DF-9ADE-29734F68C18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0.27454280550623789"/>
                  <c:y val="-2.5798326180266132E-2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A313-45DF-9ADE-29734F68C18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0.14839947101430404"/>
                  <c:y val="-0.12140252076747025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A313-45DF-9ADE-29734F68C18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8.1727028813005961E-2"/>
                  <c:y val="-0.15164555942488819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A313-45DF-9ADE-29734F68C18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inEnd"/>
            <c:showLegendKey val="1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'Activos No Financieros'!$D$2:$K$2</c:f>
              <c:strCache>
                <c:ptCount val="8"/>
                <c:pt idx="0">
                  <c:v>Terrenos</c:v>
                </c:pt>
                <c:pt idx="1">
                  <c:v>Edificios</c:v>
                </c:pt>
                <c:pt idx="2">
                  <c:v>Vehículos</c:v>
                </c:pt>
                <c:pt idx="3">
                  <c:v>Mobiliarios y Otros</c:v>
                </c:pt>
                <c:pt idx="4">
                  <c:v>Máquinas y Equipos</c:v>
                </c:pt>
                <c:pt idx="5">
                  <c:v>Equipos Informáticos</c:v>
                </c:pt>
                <c:pt idx="6">
                  <c:v>Programas Informáticos</c:v>
                </c:pt>
                <c:pt idx="7">
                  <c:v>Otros activos no Financieros</c:v>
                </c:pt>
              </c:strCache>
            </c:strRef>
          </c:cat>
          <c:val>
            <c:numRef>
              <c:f>'Activos No Financieros'!$D$19:$K$19</c:f>
              <c:numCache>
                <c:formatCode>_(* #,##0_);_(* \(#,##0\);_(* "-"??_);_(@_)</c:formatCode>
                <c:ptCount val="8"/>
                <c:pt idx="0">
                  <c:v>451326</c:v>
                </c:pt>
                <c:pt idx="1">
                  <c:v>0</c:v>
                </c:pt>
                <c:pt idx="2">
                  <c:v>4529010.8509999998</c:v>
                </c:pt>
                <c:pt idx="3">
                  <c:v>596157.51899999997</c:v>
                </c:pt>
                <c:pt idx="4">
                  <c:v>5252171.41</c:v>
                </c:pt>
                <c:pt idx="5">
                  <c:v>121351.254</c:v>
                </c:pt>
                <c:pt idx="6">
                  <c:v>60300.156000000003</c:v>
                </c:pt>
                <c:pt idx="7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A313-45DF-9ADE-29734F68C18D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rotWithShape="1">
      <a:gsLst>
        <a:gs pos="0">
          <a:schemeClr val="dk1">
            <a:tint val="50000"/>
            <a:satMod val="300000"/>
          </a:schemeClr>
        </a:gs>
        <a:gs pos="35000">
          <a:schemeClr val="dk1">
            <a:tint val="37000"/>
            <a:satMod val="300000"/>
          </a:schemeClr>
        </a:gs>
        <a:gs pos="100000">
          <a:schemeClr val="dk1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dk1">
          <a:shade val="95000"/>
          <a:satMod val="105000"/>
        </a:schemeClr>
      </a:solidFill>
      <a:prstDash val="solid"/>
      <a:round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CL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3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602AD44-B089-AB4D-B988-E4D9D3171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69E5DE69-40D8-A949-8092-C4A483BF53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AC2FCC9-CD5E-6B4E-A05E-217106559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21-03-2023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9D04246-38A1-6745-84E6-571460223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E3022B5-8DFE-A943-80B4-EB294CF41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34968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DEE4AE0-5C37-FD48-BFED-C6E06D109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1C6C0485-8736-2540-B234-B807F3595B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FF148DB-DB3F-AB43-8C98-AFC51FA5B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21-03-2023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46C7A09-7D62-6946-84E2-BA0726D2A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B2FDA91-4CFF-1345-B5A4-3B3D49C5E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63379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3E104CE0-7725-9645-8BFF-057D4F22AE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14CEDAAD-B03D-8041-8606-2F4C0B15A9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AEFC87F-1DB3-2847-8FB0-EDF0B6AFF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21-03-2023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2E93857-AED6-6443-930D-46E08EA10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63A734A-66FE-6C4E-BAF7-B8BA912D7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69045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E5C5DA1-E93B-C846-B890-8A6DCE0DA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B056428-7A8E-3B41-9295-64582BB887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852E7A7-5B33-1841-9187-6A53BBFD0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21-03-2023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07F7519-9C81-EC42-AC94-F71F481C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9FD163A-D840-6240-AC2D-7FA794182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52262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E5C41AD-CA43-4343-9258-CADC33D5B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7D723B9E-7C57-804E-B752-55DAA244A3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FC47857F-22B0-F243-9493-02954D49D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21-03-2023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DF8D1A4-436F-DC41-AA92-AB6E52646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EF29D279-F36E-694D-86CA-DF6D7266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30945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F1D4EB6-81E6-AA43-B264-C8B9962A8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3770D27-1A20-CE4F-B226-84DF56A33E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F8E08D20-B925-D744-8B50-052DE536E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2459BE6F-3D4B-5E4A-99A1-6BF0A8651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21-03-2023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05CE9680-3D25-2643-90AD-306430663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563889CE-CF8A-224D-9629-18C18295E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49276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5A5697E-F629-154B-9C77-7067D0F22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F0B4C48-5494-9740-9119-6629D6356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186B60DF-6688-FA44-AA5E-D7E998B515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1A0116CC-7969-8D4B-937C-BDB909DEE9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AD20A1F6-2721-944D-8805-26FA43794A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AFAF9A7D-951F-2749-A830-C8FB39225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21-03-2023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EFBDC83F-4CFF-FE45-9F3C-D06B39CE9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1C935DB8-0601-3E49-80FF-F8760ED4B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30599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53C92A1-6A4E-7B47-9AC1-E007397B9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EB23E873-CC25-0A4F-94D2-9D6008F8F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21-03-2023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0506469C-AF00-9948-8559-E16383179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28E89C83-4D43-9145-B9EC-CE5CAE005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71678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57370F62-B4F6-F040-91E0-4CB53AE0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21-03-2023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0B4A50EE-4FAE-BB43-8082-4330BF7B0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EE1042F2-AFDF-CC43-B88E-EF83C801E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69958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7F143A1-F684-D549-8B08-B8EBDE21E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9DAAF9E-2663-E74D-B88C-F589F3781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26490CB2-EECD-9442-A260-EE4BF40DB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3D9A3C2E-852A-0846-80E1-71038C3CC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21-03-2023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FE718D16-3B4C-6649-B518-D90FF7F4C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A73BCBE1-B90E-E248-A1F7-D1AC895EB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31598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13AB7B5-1D39-764B-B7A5-9AD561523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55583437-5A00-194F-B5CE-45EBE75B95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9FC689C3-19CC-AF4D-9BE6-D426922E3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39F99AC7-82C6-ED4C-ACED-FF8408B19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21-03-2023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7AF3114-AF4D-F64D-A6BF-C5C6CF76B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3BEFBCAE-2AAB-B549-9C10-71069C434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27624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E8B13CDB-F2A0-0D4D-A352-07D81D79F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7D0DF888-6942-AB4E-AAF4-9B92B192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0C5F538-8690-E144-8ECB-31A30FD7DC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6CA2A-21CC-1F49-AF07-F2622CFB03C3}" type="datetimeFigureOut">
              <a:rPr lang="es-CL" smtClean="0"/>
              <a:t>21-03-2023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D110ACD-E431-4447-B96D-76E1464DC1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B6B36C1-D357-C945-A6F9-5333C15118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88917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A264C81-0AA9-1B48-B320-E4AE17F3ED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3225" y="1093509"/>
            <a:ext cx="7647024" cy="1457973"/>
          </a:xfrm>
        </p:spPr>
        <p:txBody>
          <a:bodyPr>
            <a:normAutofit fontScale="90000"/>
          </a:bodyPr>
          <a:lstStyle/>
          <a:p>
            <a:r>
              <a:rPr lang="es-CL" sz="3600" b="1" spc="300" dirty="0">
                <a:solidFill>
                  <a:schemeClr val="accent1">
                    <a:lumMod val="75000"/>
                  </a:schemeClr>
                </a:solidFill>
                <a:latin typeface="Museo Slab 700" panose="02000000000000000000" pitchFamily="2" charset="77"/>
              </a:rPr>
              <a:t>EJECUCIÓN PRESUPUESTARIA PROGRAMAS DE INVERSION REGIONAL GOBIERNOS REGIONALES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302EE8D1-CE16-0740-B3E3-05A75A8065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3480" y="3177621"/>
            <a:ext cx="6968247" cy="444844"/>
          </a:xfrm>
        </p:spPr>
        <p:txBody>
          <a:bodyPr/>
          <a:lstStyle/>
          <a:p>
            <a:r>
              <a:rPr lang="es-CL" b="1" spc="160" dirty="0">
                <a:solidFill>
                  <a:schemeClr val="accent5">
                    <a:lumMod val="75000"/>
                  </a:schemeClr>
                </a:solidFill>
                <a:latin typeface="gobCL" pitchFamily="2" charset="77"/>
              </a:rPr>
              <a:t>Informe al </a:t>
            </a:r>
            <a:r>
              <a:rPr lang="es-CL" b="1" spc="160" dirty="0" smtClean="0">
                <a:solidFill>
                  <a:schemeClr val="accent5">
                    <a:lumMod val="75000"/>
                  </a:schemeClr>
                </a:solidFill>
                <a:latin typeface="gobCL" pitchFamily="2" charset="77"/>
              </a:rPr>
              <a:t>31 </a:t>
            </a:r>
            <a:r>
              <a:rPr lang="es-CL" b="1" spc="160" dirty="0" smtClean="0">
                <a:solidFill>
                  <a:schemeClr val="accent5">
                    <a:lumMod val="75000"/>
                  </a:schemeClr>
                </a:solidFill>
                <a:latin typeface="gobCL" pitchFamily="2" charset="77"/>
              </a:rPr>
              <a:t>de </a:t>
            </a:r>
            <a:r>
              <a:rPr lang="es-CL" b="1" spc="160" dirty="0" smtClean="0">
                <a:solidFill>
                  <a:schemeClr val="accent5">
                    <a:lumMod val="75000"/>
                  </a:schemeClr>
                </a:solidFill>
                <a:latin typeface="gobCL" pitchFamily="2" charset="77"/>
              </a:rPr>
              <a:t>Enero de 2023</a:t>
            </a:r>
            <a:endParaRPr lang="es-CL" b="1" spc="160" dirty="0">
              <a:solidFill>
                <a:schemeClr val="accent5">
                  <a:lumMod val="75000"/>
                </a:schemeClr>
              </a:solidFill>
              <a:latin typeface="gobCL" pitchFamily="2" charset="77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671" y="3820853"/>
            <a:ext cx="2884602" cy="288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665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519">
            <a:extLst>
              <a:ext uri="{FF2B5EF4-FFF2-40B4-BE49-F238E27FC236}">
                <a16:creationId xmlns:xdr="http://schemas.openxmlformats.org/drawingml/2006/spreadsheetDrawing" xmlns:a16="http://schemas.microsoft.com/office/drawing/2014/main" xmlns="" xmlns:lc="http://schemas.openxmlformats.org/drawingml/2006/lockedCanvas" id="{00000000-0008-0000-0000-000028DCE7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4979385"/>
              </p:ext>
            </p:extLst>
          </p:nvPr>
        </p:nvGraphicFramePr>
        <p:xfrm>
          <a:off x="816319" y="1530386"/>
          <a:ext cx="9620250" cy="4600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602" y="282170"/>
            <a:ext cx="10735962" cy="771679"/>
          </a:xfrm>
        </p:spPr>
        <p:txBody>
          <a:bodyPr>
            <a:normAutofit fontScale="90000"/>
          </a:bodyPr>
          <a:lstStyle/>
          <a:p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- </a:t>
            </a:r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31 de </a:t>
            </a:r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Enero </a:t>
            </a:r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por Tipologías</a:t>
            </a: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" y="1053849"/>
            <a:ext cx="744773" cy="19991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4A8176B2-2061-864D-B91A-B8C2FC957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4621" y="4944176"/>
            <a:ext cx="635000" cy="1625600"/>
          </a:xfrm>
          <a:prstGeom prst="rect">
            <a:avLst/>
          </a:prstGeom>
        </p:spPr>
      </p:pic>
      <p:sp>
        <p:nvSpPr>
          <p:cNvPr id="8" name="Marcador de pie de página 3">
            <a:extLst>
              <a:ext uri="{FF2B5EF4-FFF2-40B4-BE49-F238E27FC236}">
                <a16:creationId xmlns:a16="http://schemas.microsoft.com/office/drawing/2014/main" xmlns="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25" y="3082"/>
            <a:ext cx="2098767" cy="9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8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xmlns="" id="{55EFD5A3-232C-6A2D-72AC-39287FCE87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3535835"/>
              </p:ext>
            </p:extLst>
          </p:nvPr>
        </p:nvGraphicFramePr>
        <p:xfrm>
          <a:off x="390053" y="1474490"/>
          <a:ext cx="11369999" cy="3767798"/>
        </p:xfrm>
        <a:graphic>
          <a:graphicData uri="http://schemas.openxmlformats.org/drawingml/2006/table">
            <a:tbl>
              <a:tblPr/>
              <a:tblGrid>
                <a:gridCol w="1452209">
                  <a:extLst>
                    <a:ext uri="{9D8B030D-6E8A-4147-A177-3AD203B41FA5}">
                      <a16:colId xmlns:a16="http://schemas.microsoft.com/office/drawing/2014/main" xmlns="" val="1486109569"/>
                    </a:ext>
                  </a:extLst>
                </a:gridCol>
                <a:gridCol w="769938">
                  <a:extLst>
                    <a:ext uri="{9D8B030D-6E8A-4147-A177-3AD203B41FA5}">
                      <a16:colId xmlns:a16="http://schemas.microsoft.com/office/drawing/2014/main" xmlns="" val="3651193491"/>
                    </a:ext>
                  </a:extLst>
                </a:gridCol>
                <a:gridCol w="707554">
                  <a:extLst>
                    <a:ext uri="{9D8B030D-6E8A-4147-A177-3AD203B41FA5}">
                      <a16:colId xmlns:a16="http://schemas.microsoft.com/office/drawing/2014/main" xmlns="" val="3139150047"/>
                    </a:ext>
                  </a:extLst>
                </a:gridCol>
                <a:gridCol w="689004">
                  <a:extLst>
                    <a:ext uri="{9D8B030D-6E8A-4147-A177-3AD203B41FA5}">
                      <a16:colId xmlns:a16="http://schemas.microsoft.com/office/drawing/2014/main" xmlns="" val="392095658"/>
                    </a:ext>
                  </a:extLst>
                </a:gridCol>
                <a:gridCol w="691654">
                  <a:extLst>
                    <a:ext uri="{9D8B030D-6E8A-4147-A177-3AD203B41FA5}">
                      <a16:colId xmlns:a16="http://schemas.microsoft.com/office/drawing/2014/main" xmlns="" val="218869175"/>
                    </a:ext>
                  </a:extLst>
                </a:gridCol>
                <a:gridCol w="773804">
                  <a:extLst>
                    <a:ext uri="{9D8B030D-6E8A-4147-A177-3AD203B41FA5}">
                      <a16:colId xmlns:a16="http://schemas.microsoft.com/office/drawing/2014/main" xmlns="" val="316191744"/>
                    </a:ext>
                  </a:extLst>
                </a:gridCol>
                <a:gridCol w="773804">
                  <a:extLst>
                    <a:ext uri="{9D8B030D-6E8A-4147-A177-3AD203B41FA5}">
                      <a16:colId xmlns:a16="http://schemas.microsoft.com/office/drawing/2014/main" xmlns="" val="3569532912"/>
                    </a:ext>
                  </a:extLst>
                </a:gridCol>
                <a:gridCol w="689004">
                  <a:extLst>
                    <a:ext uri="{9D8B030D-6E8A-4147-A177-3AD203B41FA5}">
                      <a16:colId xmlns:a16="http://schemas.microsoft.com/office/drawing/2014/main" xmlns="" val="2194747068"/>
                    </a:ext>
                  </a:extLst>
                </a:gridCol>
                <a:gridCol w="667804">
                  <a:extLst>
                    <a:ext uri="{9D8B030D-6E8A-4147-A177-3AD203B41FA5}">
                      <a16:colId xmlns:a16="http://schemas.microsoft.com/office/drawing/2014/main" xmlns="" val="2267180936"/>
                    </a:ext>
                  </a:extLst>
                </a:gridCol>
                <a:gridCol w="667804">
                  <a:extLst>
                    <a:ext uri="{9D8B030D-6E8A-4147-A177-3AD203B41FA5}">
                      <a16:colId xmlns:a16="http://schemas.microsoft.com/office/drawing/2014/main" xmlns="" val="1846594017"/>
                    </a:ext>
                  </a:extLst>
                </a:gridCol>
                <a:gridCol w="678404">
                  <a:extLst>
                    <a:ext uri="{9D8B030D-6E8A-4147-A177-3AD203B41FA5}">
                      <a16:colId xmlns:a16="http://schemas.microsoft.com/office/drawing/2014/main" xmlns="" val="3982172206"/>
                    </a:ext>
                  </a:extLst>
                </a:gridCol>
                <a:gridCol w="678404">
                  <a:extLst>
                    <a:ext uri="{9D8B030D-6E8A-4147-A177-3AD203B41FA5}">
                      <a16:colId xmlns:a16="http://schemas.microsoft.com/office/drawing/2014/main" xmlns="" val="3467938086"/>
                    </a:ext>
                  </a:extLst>
                </a:gridCol>
                <a:gridCol w="689004">
                  <a:extLst>
                    <a:ext uri="{9D8B030D-6E8A-4147-A177-3AD203B41FA5}">
                      <a16:colId xmlns:a16="http://schemas.microsoft.com/office/drawing/2014/main" xmlns="" val="946590681"/>
                    </a:ext>
                  </a:extLst>
                </a:gridCol>
                <a:gridCol w="720804">
                  <a:extLst>
                    <a:ext uri="{9D8B030D-6E8A-4147-A177-3AD203B41FA5}">
                      <a16:colId xmlns:a16="http://schemas.microsoft.com/office/drawing/2014/main" xmlns="" val="823283583"/>
                    </a:ext>
                  </a:extLst>
                </a:gridCol>
                <a:gridCol w="720804">
                  <a:extLst>
                    <a:ext uri="{9D8B030D-6E8A-4147-A177-3AD203B41FA5}">
                      <a16:colId xmlns:a16="http://schemas.microsoft.com/office/drawing/2014/main" xmlns="" val="260184791"/>
                    </a:ext>
                  </a:extLst>
                </a:gridCol>
              </a:tblGrid>
              <a:tr h="17311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 dirty="0">
                          <a:effectLst/>
                          <a:latin typeface="Calibri" panose="020F0502020204030204" pitchFamily="34" charset="0"/>
                        </a:rPr>
                        <a:t>REGION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ene-17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ene-18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ene-19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 dirty="0">
                          <a:effectLst/>
                          <a:latin typeface="Calibri" panose="020F0502020204030204" pitchFamily="34" charset="0"/>
                        </a:rPr>
                        <a:t>ene-20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ene-21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ene-22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ene-23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63582013"/>
                  </a:ext>
                </a:extLst>
              </a:tr>
              <a:tr h="651728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Gasto Acumulado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Gasto Acumulado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Gasto Acumulado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Gasto Acumulado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Gasto Acumulado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Gasto Acumulado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Gasto Acumulado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42110097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ARICA - PARINACOTA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1.713.158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5,4%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3.509.377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10,4%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1.037.985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2,5%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2.479.807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5,9%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1.191.248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2,9%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2.143.846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5,0%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53872172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TARAPACA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2.923.317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6,2%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2.519.678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4,9%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2.383.950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4,4%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   853.276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1,6%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  233.569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0,4%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    78.404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0,1%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   724.177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1,3%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98317364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ANTOFAGASTA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17.092.564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20,1%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1.310.452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1,5%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6.615.220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7,1%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   359.041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0,4%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2.903.526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2,9%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  232.675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0,2%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7.192.923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7,5%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48135195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ATACAMA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7.117.041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8,9%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2.893.463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3,6%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   505.711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0,6%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    98.930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0,1%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1.575.320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5.156.538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6,4%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2729894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COQUIMBO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8.642.178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11,5%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3.439.274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4,6%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8.536.685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11,0%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4.035.246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5,1%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7463932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VALPARAISO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3.962.243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4,5%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4.121.071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4,4%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11.415.055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11,9%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2.255.434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2,3%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  839.991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0,9%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  458.414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0,5%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4.301.548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4,6%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89837815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METROPOLITANA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10.692.371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7,6%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5.819.353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4,1%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5.080.647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3,3%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11.341.834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7,2%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12.848.606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8,4%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2.867.328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1,9%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4.058.391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2,6%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53851002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O'HIGGINS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4.897.078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6,3%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2.208.634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2.216.354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2,7%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1.626.688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1,9%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4.935.273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5,8%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1.640.395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2,1%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10.361.252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12,5%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77250409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MAULE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1.653.679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1,7%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1.280.847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1,3%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5.564.450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5,6%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2.342.909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2,3%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    88.462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0,1%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3.961.507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3,9%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66319535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ÑUBLE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     57.865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0,1%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1.370.844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2,2%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3.413.894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5,3%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31991179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BIO - BIO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9.757.169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6,5%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3.810.275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2,6%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6.536.861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7,2%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5.876.871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5,9%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2.370.539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2,5%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  733.042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0,7%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1.954.955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1,9%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61810318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ARAUCANIA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7.032.466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5,3%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  124.332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0,1%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4.984.191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3,4%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6.418.568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4,2%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3.449.008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2,2%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3.110.670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10.283.411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6,5%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03208606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LOS RIOS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4.365.094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7,4%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1.048.563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1,9%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1.633.798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2,9%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   359.890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0,6%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  866.100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1.242.909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2,1%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1.268.054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90461485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LOS LAGOS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8.934.385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9,6%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2.042.393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2,2%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1.719.261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6.817.187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6,9%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7.123.107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7,2%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3.963.893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4,2%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4.725.982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4,7%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5497093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AYSEN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   518.562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0,9%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3.991.555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6,4%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   780.362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 dirty="0">
                          <a:effectLst/>
                          <a:latin typeface="Calibri" panose="020F0502020204030204" pitchFamily="34" charset="0"/>
                        </a:rPr>
                        <a:t>1,2%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2.785.142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4,0%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    80.694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0,1%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  791.186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1,2%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   770.585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1,1%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35707125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MAGALLANES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6.216.156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10,8%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4.625.456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7,8%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4.754.647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7,7%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9.177.832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14,0%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2.960.827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4,5%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3.619.517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5,6%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7.876.920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11,4%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33352929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 dirty="0"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        95.517.461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7,5%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       39.851.260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3,1%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        66.152.929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4,9%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        57.293.301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4,1%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       38.798.633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2,7%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       22.875.844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1,7%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        68.193.983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 dirty="0">
                          <a:effectLst/>
                          <a:latin typeface="Calibri" panose="020F0502020204030204" pitchFamily="34" charset="0"/>
                        </a:rPr>
                        <a:t>4,8%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72584903"/>
                  </a:ext>
                </a:extLst>
              </a:tr>
            </a:tbl>
          </a:graphicData>
        </a:graphic>
      </p:graphicFrame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54" y="277201"/>
            <a:ext cx="10735962" cy="771679"/>
          </a:xfrm>
        </p:spPr>
        <p:txBody>
          <a:bodyPr>
            <a:normAutofit fontScale="90000"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-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31 de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Enero </a:t>
            </a:r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Período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2017 </a:t>
            </a:r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-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2023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02" y="1068514"/>
            <a:ext cx="744773" cy="199913"/>
          </a:xfrm>
          <a:prstGeom prst="rect">
            <a:avLst/>
          </a:prstGeom>
        </p:spPr>
      </p:pic>
      <p:sp>
        <p:nvSpPr>
          <p:cNvPr id="6" name="Marcador de pie de página 3">
            <a:extLst>
              <a:ext uri="{FF2B5EF4-FFF2-40B4-BE49-F238E27FC236}">
                <a16:creationId xmlns:a16="http://schemas.microsoft.com/office/drawing/2014/main" xmlns="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286346" y="1203504"/>
            <a:ext cx="3575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>
                <a:solidFill>
                  <a:schemeClr val="accent1">
                    <a:lumMod val="75000"/>
                  </a:schemeClr>
                </a:solidFill>
              </a:rPr>
              <a:t>Montos en Miles de $ </a:t>
            </a:r>
            <a:r>
              <a:rPr lang="es-CL" sz="1200" b="1" dirty="0" smtClean="0">
                <a:solidFill>
                  <a:schemeClr val="accent1">
                    <a:lumMod val="75000"/>
                  </a:schemeClr>
                </a:solidFill>
              </a:rPr>
              <a:t>2023</a:t>
            </a:r>
            <a:endParaRPr lang="es-CL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091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ráfico 10">
            <a:extLst>
              <a:ext uri="{FF2B5EF4-FFF2-40B4-BE49-F238E27FC236}">
                <a16:creationId xmlns:xdr="http://schemas.openxmlformats.org/drawingml/2006/spreadsheetDrawing" xmlns:a16="http://schemas.microsoft.com/office/drawing/2014/main" xmlns="" xmlns:lc="http://schemas.openxmlformats.org/drawingml/2006/lockedCanvas" id="{00000000-0008-0000-06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0882103"/>
              </p:ext>
            </p:extLst>
          </p:nvPr>
        </p:nvGraphicFramePr>
        <p:xfrm>
          <a:off x="913885" y="1696591"/>
          <a:ext cx="8691434" cy="4366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602" y="282170"/>
            <a:ext cx="10735962" cy="771679"/>
          </a:xfrm>
        </p:spPr>
        <p:txBody>
          <a:bodyPr>
            <a:normAutofit fontScale="90000"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-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31 de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Enero </a:t>
            </a:r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Período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2017 </a:t>
            </a:r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-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2023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" y="1053849"/>
            <a:ext cx="744773" cy="199913"/>
          </a:xfrm>
          <a:prstGeom prst="rect">
            <a:avLst/>
          </a:prstGeom>
        </p:spPr>
      </p:pic>
      <p:sp>
        <p:nvSpPr>
          <p:cNvPr id="7" name="Marcador de pie de página 3">
            <a:extLst>
              <a:ext uri="{FF2B5EF4-FFF2-40B4-BE49-F238E27FC236}">
                <a16:creationId xmlns:a16="http://schemas.microsoft.com/office/drawing/2014/main" xmlns="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492875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66305296-D528-FC48-A12A-5E17902C9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7975" y="4360348"/>
            <a:ext cx="1508001" cy="246831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25" y="7006"/>
            <a:ext cx="2098767" cy="9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71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522233"/>
              </p:ext>
            </p:extLst>
          </p:nvPr>
        </p:nvGraphicFramePr>
        <p:xfrm>
          <a:off x="548846" y="1733550"/>
          <a:ext cx="9677398" cy="4313127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4336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373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500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9931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2786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278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2618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2468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51735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799313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99313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39213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Gasto a 30 de Noviembre</a:t>
                      </a: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Promedio 2010 - 2014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Promedio 2014 - 2018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Promedio 2018 - 2022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Promedio 2010 - 2023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Gasto Devengado 2023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4384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Región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Gasto Acumulado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Gasto Acumulado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Gasto Acumulado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Gasto Acumulado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Gasto Acumulado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83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ARICA - PARINACOTA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2.102.791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9,4%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1.874.639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5,3%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1.643.683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4,3%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1.892.594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6,3%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2.143.846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5,0%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83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TARAPACA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939.014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3,3%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1.945.025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3,8%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1.213.775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2,3%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1.335.255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3,1%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724.177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1,3%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83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ANTOFAGASTA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1.802.917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3,0%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7.253.855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7,9%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2.284.183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2,4%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4.468.184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5,2%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7.192.923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7,5%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83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ATACAMA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75.925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0,1%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1.818.716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2,4%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1.014.685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1,3%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1.387.248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1,8%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5.156.538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6,4%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83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COQUIMBO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3.101.732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7,1%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6.177.687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8,3%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3.202.241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4,1%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3.912.981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6,2%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83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VALPARAISO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2.794.650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6,3%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3.178.047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3,5%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3.817.993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4,0%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3.448.453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4,9%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4.301.548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4,6%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083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METROPOLITANA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5.085.774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4,3%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9.074.070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6,2%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7.591.554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5,0%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7.390.640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5,3%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4.058.391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2,6%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083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O'HIGGINS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2.495.992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5,7%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3.368.030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4,6%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2.525.469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3,0%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3.342.522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5,1%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10.361.252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12,5%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083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MAULE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4.457.296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7,3%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4.480.140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5,2%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1.855.334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1,8%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3.595.174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4,8%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3.961.507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3,9%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083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ÑUBLE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285.742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0,5%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345.900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0,5%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3.413.894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5,3%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083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BIO - BIO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5.760.362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6,8%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9.723.708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7,0%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3.865.518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3,8%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6.256.366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5,8%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1.954.955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1,9%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083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ARAUCANIA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565.178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0,7%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3.010.339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2,3%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3.617.354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2,4%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3.289.037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2,4%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10.283.411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6,5%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083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LOS RIOS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2.467.066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7,0%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2.235.388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3,9%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1.030.252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1,8%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2.061.489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4,6%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1.268.054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2,0%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083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LOS LAGOS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5.565.479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12,9%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7.726.848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8,4%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4.333.168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4,4%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6.188.396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9,0%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4.725.982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4,7%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083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AYSEN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1.338.404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4,2%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2.316.486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4,2%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1.685.788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2,6%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1.558.730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3,3%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770.585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1,1%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20573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MAGALLANES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2.135.809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6,4%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3.704.539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6,7%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5.027.656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7,9%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3.899.505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7,3%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7.876.920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11,4%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7125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40.688.390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5,4%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67.887.518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6,0%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44.994.393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3,3%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54.372.475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4,9%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68.193.983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4,8%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</a:tbl>
          </a:graphicData>
        </a:graphic>
      </p:graphicFrame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602" y="282170"/>
            <a:ext cx="10735962" cy="771679"/>
          </a:xfrm>
        </p:spPr>
        <p:txBody>
          <a:bodyPr>
            <a:normAutofit fontScale="90000"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Comparación Ejecución Promedio respecto del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31 de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Enero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" y="1053849"/>
            <a:ext cx="744773" cy="19991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286346" y="1435293"/>
            <a:ext cx="3575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>
                <a:solidFill>
                  <a:schemeClr val="accent1">
                    <a:lumMod val="75000"/>
                  </a:schemeClr>
                </a:solidFill>
              </a:rPr>
              <a:t>Montos en Miles de $ </a:t>
            </a:r>
            <a:r>
              <a:rPr lang="es-CL" sz="1200" b="1" dirty="0" smtClean="0">
                <a:solidFill>
                  <a:schemeClr val="accent1">
                    <a:lumMod val="75000"/>
                  </a:schemeClr>
                </a:solidFill>
              </a:rPr>
              <a:t>2023</a:t>
            </a:r>
            <a:endParaRPr lang="es-CL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Marcador de pie de página 3">
            <a:extLst>
              <a:ext uri="{FF2B5EF4-FFF2-40B4-BE49-F238E27FC236}">
                <a16:creationId xmlns:a16="http://schemas.microsoft.com/office/drawing/2014/main" xmlns="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4EC8A8F3-FFCB-2849-B837-B46A9D43F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6463" y="5311864"/>
            <a:ext cx="1695537" cy="156142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25" y="10310"/>
            <a:ext cx="2098767" cy="9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908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7802068"/>
              </p:ext>
            </p:extLst>
          </p:nvPr>
        </p:nvGraphicFramePr>
        <p:xfrm>
          <a:off x="542194" y="1812513"/>
          <a:ext cx="9497156" cy="4537451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3767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673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10617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588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4130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3629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5171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4879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4504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23050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REGION</a:t>
                      </a: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7% FNDR ACTIVIDADES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CORPORACIONES REGIONALES</a:t>
                      </a: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APLICACIÓN GLOSA 02 - NUMERAL 2.3 SUBSIDIOS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Organismos Internacionales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8415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Otras Instituciones Públicas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Otras Instituciones Públicas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(*)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ARICA - PARINACOTA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TARAPACA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ANTOFAGASTA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23.589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23.589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ATACAMA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576.939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576.939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COQUIMBO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VALPARAISO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5.292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413.616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418.908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METROPOLITANA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O'HIGGINS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MAULE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12.696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12.696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ÑUBLE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92.372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92.372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 - BIO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ARAUCANIA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RIOS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LAGOS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15.525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15.525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AYSEN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MAGALLANES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27.850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99.958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127.808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69.427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15.525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1.182.886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1.267.837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</a:tbl>
          </a:graphicData>
        </a:graphic>
      </p:graphicFrame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195" y="296918"/>
            <a:ext cx="11030496" cy="771679"/>
          </a:xfrm>
        </p:spPr>
        <p:txBody>
          <a:bodyPr>
            <a:normAutofit fontScale="90000"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Transferencias Corrientes al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31 de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Enero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68" y="1231960"/>
            <a:ext cx="744773" cy="19991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42195" y="1533540"/>
            <a:ext cx="3575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>
                <a:solidFill>
                  <a:schemeClr val="accent1">
                    <a:lumMod val="75000"/>
                  </a:schemeClr>
                </a:solidFill>
              </a:rPr>
              <a:t>Montos en Miles de $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DDF7F65A-2A14-6D46-87C7-F0E68A09B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6313" y="5495827"/>
            <a:ext cx="1846970" cy="1242114"/>
          </a:xfrm>
          <a:prstGeom prst="rect">
            <a:avLst/>
          </a:prstGeom>
        </p:spPr>
      </p:pic>
      <p:sp>
        <p:nvSpPr>
          <p:cNvPr id="8" name="Marcador de pie de página 3">
            <a:extLst>
              <a:ext uri="{FF2B5EF4-FFF2-40B4-BE49-F238E27FC236}">
                <a16:creationId xmlns:a16="http://schemas.microsoft.com/office/drawing/2014/main" xmlns="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68" y="11895"/>
            <a:ext cx="2098767" cy="9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97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275" y="444893"/>
            <a:ext cx="11452714" cy="771679"/>
          </a:xfrm>
        </p:spPr>
        <p:txBody>
          <a:bodyPr>
            <a:normAutofit fontScale="90000"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Transferencias de Capital al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31 de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Enero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311" y="1285609"/>
            <a:ext cx="744773" cy="19991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21275" y="1499143"/>
            <a:ext cx="3575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>
                <a:solidFill>
                  <a:schemeClr val="accent1">
                    <a:lumMod val="75000"/>
                  </a:schemeClr>
                </a:solidFill>
              </a:rPr>
              <a:t>Montos en Miles de $</a:t>
            </a:r>
          </a:p>
        </p:txBody>
      </p:sp>
      <p:sp>
        <p:nvSpPr>
          <p:cNvPr id="7" name="Marcador de pie de página 3">
            <a:extLst>
              <a:ext uri="{FF2B5EF4-FFF2-40B4-BE49-F238E27FC236}">
                <a16:creationId xmlns:a16="http://schemas.microsoft.com/office/drawing/2014/main" xmlns="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325613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8CFF6F68-70C1-E349-BCE0-DC1FA27D2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2668" y="5170348"/>
            <a:ext cx="1928465" cy="162166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311" y="11895"/>
            <a:ext cx="2098767" cy="99677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744247"/>
              </p:ext>
            </p:extLst>
          </p:nvPr>
        </p:nvGraphicFramePr>
        <p:xfrm>
          <a:off x="321275" y="1778119"/>
          <a:ext cx="8699156" cy="4677823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5214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573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5380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9745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9745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3053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4110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9877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effectLst/>
                          <a:latin typeface="Calibri" panose="020F0502020204030204" pitchFamily="34" charset="0"/>
                        </a:rPr>
                        <a:t>Región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effectLst/>
                          <a:latin typeface="Calibri" panose="020F0502020204030204" pitchFamily="34" charset="0"/>
                        </a:rPr>
                        <a:t>Programa Saneamiento Sanitario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effectLst/>
                          <a:latin typeface="Calibri" panose="020F0502020204030204" pitchFamily="34" charset="0"/>
                        </a:rPr>
                        <a:t>Fondo Regional Iniciativa Local (FRIL)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effectLst/>
                          <a:latin typeface="Calibri" panose="020F0502020204030204" pitchFamily="34" charset="0"/>
                        </a:rPr>
                        <a:t>Transferencias a  Municipios para obras de Educación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effectLst/>
                          <a:latin typeface="Calibri" panose="020F0502020204030204" pitchFamily="34" charset="0"/>
                        </a:rPr>
                        <a:t>Transferencias FIC - Fomento Productivo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effectLst/>
                          <a:latin typeface="Calibri" panose="020F0502020204030204" pitchFamily="34" charset="0"/>
                        </a:rPr>
                        <a:t>Transferencias al Sector Privado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ARICA - PARINACOTA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552.856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814.273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1.367.129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TARAPACA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ANTOFAGASTA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407.060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4.283.271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4.690.331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ATACAMA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921.697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3.657.902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4.579.599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COQUIMBO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1232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VALPARAISO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834.732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510.059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1.344.791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7708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METROPOLITANA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326.980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398.387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255.833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50.000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1.031.200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O'HIGGINS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870.184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510.886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36.000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6.830.069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283.660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8.530.798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MAULE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1.748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692.534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13.529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3.147.409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3.855.221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ÑUBLE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357.866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355.877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2.029.720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2.743.464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BIO - BIO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102.140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112.654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738.597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225.809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1.179.199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ARAUCANIA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1.182.971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170.078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432.998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5.163.423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6.949.470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LOS RIOS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LOS LAGOS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600.232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29.240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629.472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AYSEN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18636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MAGALLANES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333.611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4.298.018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4.631.629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05946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 TOTAL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           2.157.043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           4.346.633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          1.186.513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        21.813.896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      12.028.218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      41.532.302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FONDEMA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73389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 TOTAL GENERAL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           2.157.043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           4.346.633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          1.186.513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        21.813.896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      12.028.218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      41.532.302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1595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áfico 6">
            <a:extLst>
              <a:ext uri="{FF2B5EF4-FFF2-40B4-BE49-F238E27FC236}">
                <a16:creationId xmlns:xdr="http://schemas.openxmlformats.org/drawingml/2006/spreadsheetDrawing" xmlns:a16="http://schemas.microsoft.com/office/drawing/2014/main" xmlns="" xmlns:lc="http://schemas.openxmlformats.org/drawingml/2006/lockedCanvas" id="{00000000-0008-0000-02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460465"/>
              </p:ext>
            </p:extLst>
          </p:nvPr>
        </p:nvGraphicFramePr>
        <p:xfrm>
          <a:off x="2337162" y="1413962"/>
          <a:ext cx="8539163" cy="4791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339159"/>
            <a:ext cx="11318789" cy="771679"/>
          </a:xfrm>
        </p:spPr>
        <p:txBody>
          <a:bodyPr>
            <a:normAutofit fontScale="90000"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Transferencias de Capital  al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31 de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Enero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937" y="1163236"/>
            <a:ext cx="744773" cy="199913"/>
          </a:xfrm>
          <a:prstGeom prst="rect">
            <a:avLst/>
          </a:prstGeom>
        </p:spPr>
      </p:pic>
      <p:sp>
        <p:nvSpPr>
          <p:cNvPr id="5" name="Marcador de pie de página 3">
            <a:extLst>
              <a:ext uri="{FF2B5EF4-FFF2-40B4-BE49-F238E27FC236}">
                <a16:creationId xmlns:a16="http://schemas.microsoft.com/office/drawing/2014/main" xmlns="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611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</p:spTree>
    <p:extLst>
      <p:ext uri="{BB962C8B-B14F-4D97-AF65-F5344CB8AC3E}">
        <p14:creationId xmlns:p14="http://schemas.microsoft.com/office/powerpoint/2010/main" val="4104523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348" y="419656"/>
            <a:ext cx="11318789" cy="771679"/>
          </a:xfrm>
        </p:spPr>
        <p:txBody>
          <a:bodyPr>
            <a:normAutofit fontScale="90000"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Adquisición de Activos no Financieros  al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31 de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Enero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" y="1322165"/>
            <a:ext cx="744773" cy="19991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88348" y="1572824"/>
            <a:ext cx="3575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>
                <a:solidFill>
                  <a:schemeClr val="accent1">
                    <a:lumMod val="75000"/>
                  </a:schemeClr>
                </a:solidFill>
              </a:rPr>
              <a:t>Montos en Miles de $</a:t>
            </a:r>
          </a:p>
        </p:txBody>
      </p:sp>
      <p:sp>
        <p:nvSpPr>
          <p:cNvPr id="7" name="Marcador de pie de página 3">
            <a:extLst>
              <a:ext uri="{FF2B5EF4-FFF2-40B4-BE49-F238E27FC236}">
                <a16:creationId xmlns:a16="http://schemas.microsoft.com/office/drawing/2014/main" xmlns="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9B2C6F58-A3E4-1B46-95CE-4B3A85529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605" y="5222448"/>
            <a:ext cx="2019828" cy="151650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25" y="0"/>
            <a:ext cx="2098767" cy="99677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3379954"/>
              </p:ext>
            </p:extLst>
          </p:nvPr>
        </p:nvGraphicFramePr>
        <p:xfrm>
          <a:off x="466725" y="1972447"/>
          <a:ext cx="9893302" cy="4252078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9534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53448"/>
                <a:gridCol w="953448"/>
                <a:gridCol w="6458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253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8689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2538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8689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1764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5865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89414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748405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48405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7009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Región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Total Inversión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50" b="1" i="0" u="none" strike="noStrike">
                          <a:effectLst/>
                          <a:latin typeface="Calibri" panose="020F0502020204030204" pitchFamily="34" charset="0"/>
                        </a:rPr>
                        <a:t>Adquisión de Activos No Financieros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Terrenos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Edificios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Vehículos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Mobiliarios y Otros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Máquinas y Equipos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Equipos Informáticos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Programas Informáticos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Otros activos no Financieros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50" b="1" i="0" u="none" strike="noStrike">
                          <a:effectLst/>
                          <a:latin typeface="Calibri" panose="020F0502020204030204" pitchFamily="34" charset="0"/>
                        </a:rPr>
                        <a:t>% sobre el total de Inversión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ARICA - PARINACOTA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2.143.846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369.122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114.990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254.132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369.122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17,2%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TARAPACA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724.177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724.177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724.177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724.177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ANTOFAGASTA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7.192.923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1.620.481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1.620.481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1.620.481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22,5%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ATACAMA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5.156.538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COQUIMBO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VALPARAISO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4.301.548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905.631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835.456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70.175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905.631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21,1%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METROPOLITANA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4.058.391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1.519.074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81.454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532.821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904.799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1.519.074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37,4%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O'HIGGINS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10.361.252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368.704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283.449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63.337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1.067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20.851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368.704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3,6%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MAULE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3.961.507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93.589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93.589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93.589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2,4%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ÑUBLE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3.413.894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372.319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171.319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40.200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100.500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60.300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372.319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10,9%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BIO - BIO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1.954.955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451.326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451.326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451.326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23,1%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ARAUCANIA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10.283.411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1.275.274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442.289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832.985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1.275.274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12,4%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LOS RIOS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1.268.054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LOS LAGOS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4.725.982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2.068.275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161.807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1.906.467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2.068.275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43,8%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AYSEN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770.585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393.833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393.833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393.833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51,1%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06828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MAGALLANES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7.876.920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848.512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848.512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848.512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10,8%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52790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 dirty="0">
                          <a:effectLst/>
                          <a:latin typeface="Calibri" panose="020F0502020204030204" pitchFamily="34" charset="0"/>
                        </a:rPr>
                        <a:t> TOTAL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 dirty="0">
                          <a:effectLst/>
                          <a:latin typeface="Calibri" panose="020F0502020204030204" pitchFamily="34" charset="0"/>
                        </a:rPr>
                        <a:t>       68.193.983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 dirty="0">
                          <a:effectLst/>
                          <a:latin typeface="Calibri" panose="020F0502020204030204" pitchFamily="34" charset="0"/>
                        </a:rPr>
                        <a:t>  11.010.317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 dirty="0">
                          <a:effectLst/>
                          <a:latin typeface="Calibri" panose="020F0502020204030204" pitchFamily="34" charset="0"/>
                        </a:rPr>
                        <a:t>     451.326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 dirty="0">
                          <a:effectLst/>
                          <a:latin typeface="Calibri" panose="020F0502020204030204" pitchFamily="34" charset="0"/>
                        </a:rPr>
                        <a:t>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 dirty="0">
                          <a:effectLst/>
                          <a:latin typeface="Calibri" panose="020F0502020204030204" pitchFamily="34" charset="0"/>
                        </a:rPr>
                        <a:t>    4.529.011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 dirty="0">
                          <a:effectLst/>
                          <a:latin typeface="Calibri" panose="020F0502020204030204" pitchFamily="34" charset="0"/>
                        </a:rPr>
                        <a:t>     596.158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 dirty="0">
                          <a:effectLst/>
                          <a:latin typeface="Calibri" panose="020F0502020204030204" pitchFamily="34" charset="0"/>
                        </a:rPr>
                        <a:t>    5.252.171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 dirty="0">
                          <a:effectLst/>
                          <a:latin typeface="Calibri" panose="020F0502020204030204" pitchFamily="34" charset="0"/>
                        </a:rPr>
                        <a:t>        121.351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 dirty="0">
                          <a:effectLst/>
                          <a:latin typeface="Calibri" panose="020F0502020204030204" pitchFamily="34" charset="0"/>
                        </a:rPr>
                        <a:t>           60.300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 dirty="0">
                          <a:effectLst/>
                          <a:latin typeface="Calibri" panose="020F0502020204030204" pitchFamily="34" charset="0"/>
                        </a:rPr>
                        <a:t>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 dirty="0">
                          <a:effectLst/>
                          <a:latin typeface="Calibri" panose="020F0502020204030204" pitchFamily="34" charset="0"/>
                        </a:rPr>
                        <a:t>    11.010.317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 dirty="0">
                          <a:effectLst/>
                          <a:latin typeface="Calibri" panose="020F0502020204030204" pitchFamily="34" charset="0"/>
                        </a:rPr>
                        <a:t>16,1%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4459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ráfico 10">
            <a:extLst>
              <a:ext uri="{FF2B5EF4-FFF2-40B4-BE49-F238E27FC236}">
                <a16:creationId xmlns:xdr="http://schemas.openxmlformats.org/drawingml/2006/spreadsheetDrawing" xmlns:a16="http://schemas.microsoft.com/office/drawing/2014/main" xmlns="" xmlns:lc="http://schemas.openxmlformats.org/drawingml/2006/lockedCanvas" id="{00000000-0008-0000-03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9880126"/>
              </p:ext>
            </p:extLst>
          </p:nvPr>
        </p:nvGraphicFramePr>
        <p:xfrm>
          <a:off x="1268865" y="1390198"/>
          <a:ext cx="8369398" cy="4759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615" y="315197"/>
            <a:ext cx="11178151" cy="771679"/>
          </a:xfrm>
        </p:spPr>
        <p:txBody>
          <a:bodyPr>
            <a:normAutofit fontScale="90000"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Adquisición de Activos no Financieros  al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31 de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Enero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07" y="1177856"/>
            <a:ext cx="744773" cy="199913"/>
          </a:xfrm>
          <a:prstGeom prst="rect">
            <a:avLst/>
          </a:prstGeom>
        </p:spPr>
      </p:pic>
      <p:sp>
        <p:nvSpPr>
          <p:cNvPr id="5" name="Marcador de pie de página 3">
            <a:extLst>
              <a:ext uri="{FF2B5EF4-FFF2-40B4-BE49-F238E27FC236}">
                <a16:creationId xmlns:a16="http://schemas.microsoft.com/office/drawing/2014/main" xmlns="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89943" y="6492875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4AE86924-11AB-724C-A6F8-6431EA39D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2351" y="3196586"/>
            <a:ext cx="1762177" cy="366141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007" y="5658"/>
            <a:ext cx="2098767" cy="9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12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718" y="2381076"/>
            <a:ext cx="2176549" cy="217654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BD1544CA-9F3F-FD4F-9D9D-B8CC582231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480"/>
          <a:stretch/>
        </p:blipFill>
        <p:spPr>
          <a:xfrm>
            <a:off x="1887903" y="2381075"/>
            <a:ext cx="2655523" cy="203821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96017F6F-523D-524B-ADE1-4AFB8C77AA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1850"/>
          <a:stretch/>
        </p:blipFill>
        <p:spPr>
          <a:xfrm>
            <a:off x="7428815" y="2381075"/>
            <a:ext cx="2630021" cy="203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631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056" y="275305"/>
            <a:ext cx="10735962" cy="771679"/>
          </a:xfrm>
        </p:spPr>
        <p:txBody>
          <a:bodyPr>
            <a:noAutofit/>
          </a:bodyPr>
          <a:lstStyle/>
          <a:p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- </a:t>
            </a:r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31 de </a:t>
            </a:r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Enero </a:t>
            </a:r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de </a:t>
            </a:r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2023</a:t>
            </a:r>
            <a:endParaRPr lang="es-CL" sz="36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65" y="1061364"/>
            <a:ext cx="744773" cy="199913"/>
          </a:xfrm>
          <a:prstGeom prst="rect">
            <a:avLst/>
          </a:prstGeom>
        </p:spPr>
      </p:pic>
      <p:sp>
        <p:nvSpPr>
          <p:cNvPr id="6" name="Marcador de pie de página 3">
            <a:extLst>
              <a:ext uri="{FF2B5EF4-FFF2-40B4-BE49-F238E27FC236}">
                <a16:creationId xmlns:a16="http://schemas.microsoft.com/office/drawing/2014/main" xmlns="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395926" y="1209715"/>
            <a:ext cx="3575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>
                <a:solidFill>
                  <a:schemeClr val="accent1">
                    <a:lumMod val="75000"/>
                  </a:schemeClr>
                </a:solidFill>
              </a:rPr>
              <a:t>Montos en Miles de $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0429862"/>
              </p:ext>
            </p:extLst>
          </p:nvPr>
        </p:nvGraphicFramePr>
        <p:xfrm>
          <a:off x="594154" y="1624013"/>
          <a:ext cx="9645478" cy="4439030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30767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237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7823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6672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0905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REGION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MARCO DE EVALUACION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GASTO DEVENGADO ACUMULADO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% EJECUCION PRESUPUESTARIA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ARICA - PARINACOTA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43.256.485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2.143.846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5,0%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TARAPACA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55.943.320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724.177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1,3%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ANTOFAGASTA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95.592.663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7.192.923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7,5%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ATACAMA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81.135.229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5.156.538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6,4%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COQUIMBO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79.610.465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VALPARAISO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93.848.580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4.301.548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4,6%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METROPOLITANA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156.030.580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4.058.391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2,6%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O'HIGGINS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82.607.415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10.361.252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12,5%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MAULE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101.860.354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3.961.507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3,9%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ÑUBLE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64.955.764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3.413.894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5,3%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BIO - BIO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103.772.264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1.954.955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1,9%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ARAUCANIA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159.256.779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10.283.411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6,5%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LOS RIOS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62.132.589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1.268.054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2,0%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LOS LAGOS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100.021.422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4.725.982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4,7%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AYSEN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70.654.142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770.585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1,1%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10825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MAGALLANES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68.844.525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7.876.920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11,4%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1082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SUBTOTAL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1200" b="1" i="0" u="none" strike="noStrike" kern="12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1.419.522.576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68.193.983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4,8%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10825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FONDEMA  - MAGALLANES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4.638.848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1082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TOTAL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1.424.161.424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68.193.983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4,8%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1760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áfico 9">
            <a:extLst>
              <a:ext uri="{FF2B5EF4-FFF2-40B4-BE49-F238E27FC236}">
                <a16:creationId xmlns:xdr="http://schemas.openxmlformats.org/drawingml/2006/spreadsheetDrawing" xmlns:a16="http://schemas.microsoft.com/office/drawing/2014/main" xmlns="" xmlns:lc="http://schemas.openxmlformats.org/drawingml/2006/lockedCanvas" id="{00000000-0008-0000-0A00-00000B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0200701"/>
              </p:ext>
            </p:extLst>
          </p:nvPr>
        </p:nvGraphicFramePr>
        <p:xfrm>
          <a:off x="615723" y="2041591"/>
          <a:ext cx="9662825" cy="4073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751" y="296086"/>
            <a:ext cx="10735962" cy="771679"/>
          </a:xfrm>
        </p:spPr>
        <p:txBody>
          <a:bodyPr>
            <a:normAutofit fontScale="90000"/>
          </a:bodyPr>
          <a:lstStyle/>
          <a:p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- </a:t>
            </a:r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31 de </a:t>
            </a:r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Enero </a:t>
            </a:r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de </a:t>
            </a:r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2023</a:t>
            </a:r>
            <a:endParaRPr lang="es-CL" sz="36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677" y="1237256"/>
            <a:ext cx="744773" cy="199913"/>
          </a:xfrm>
          <a:prstGeom prst="rect">
            <a:avLst/>
          </a:prstGeom>
        </p:spPr>
      </p:pic>
      <p:sp>
        <p:nvSpPr>
          <p:cNvPr id="8" name="CuadroTexto 5"/>
          <p:cNvSpPr txBox="1"/>
          <p:nvPr/>
        </p:nvSpPr>
        <p:spPr>
          <a:xfrm>
            <a:off x="8857607" y="1046984"/>
            <a:ext cx="2214047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CL" sz="2800" b="1" dirty="0" smtClean="0">
                <a:solidFill>
                  <a:schemeClr val="accent1"/>
                </a:solidFill>
              </a:rPr>
              <a:t>4,8 </a:t>
            </a:r>
            <a:r>
              <a:rPr lang="es-CL" sz="2800" b="1" dirty="0">
                <a:solidFill>
                  <a:schemeClr val="accent1"/>
                </a:solidFill>
              </a:rPr>
              <a:t>%</a:t>
            </a:r>
          </a:p>
          <a:p>
            <a:pPr>
              <a:defRPr/>
            </a:pPr>
            <a:r>
              <a:rPr lang="es-CL" sz="1200" b="1" dirty="0">
                <a:solidFill>
                  <a:schemeClr val="accent1"/>
                </a:solidFill>
              </a:rPr>
              <a:t>Ejecución Promedio </a:t>
            </a:r>
            <a:r>
              <a:rPr lang="es-CL" sz="1200" b="1" dirty="0" smtClean="0">
                <a:solidFill>
                  <a:schemeClr val="accent1"/>
                </a:solidFill>
              </a:rPr>
              <a:t>Enero 2023</a:t>
            </a:r>
            <a:endParaRPr lang="es-CL" b="1" dirty="0">
              <a:solidFill>
                <a:schemeClr val="accent1"/>
              </a:solidFill>
            </a:endParaRPr>
          </a:p>
        </p:txBody>
      </p:sp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xmlns="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0165" y="6449036"/>
            <a:ext cx="2373353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</p:spTree>
    <p:extLst>
      <p:ext uri="{BB962C8B-B14F-4D97-AF65-F5344CB8AC3E}">
        <p14:creationId xmlns:p14="http://schemas.microsoft.com/office/powerpoint/2010/main" val="2226819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áfico 9">
            <a:extLst>
              <a:ext uri="{FF2B5EF4-FFF2-40B4-BE49-F238E27FC236}">
                <a16:creationId xmlns:xdr="http://schemas.openxmlformats.org/drawingml/2006/spreadsheetDrawing" xmlns:a16="http://schemas.microsoft.com/office/drawing/2014/main" xmlns="" xmlns:lc="http://schemas.openxmlformats.org/drawingml/2006/lockedCanvas" id="{00000000-0008-0000-0A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4231469"/>
              </p:ext>
            </p:extLst>
          </p:nvPr>
        </p:nvGraphicFramePr>
        <p:xfrm>
          <a:off x="222420" y="1868161"/>
          <a:ext cx="7768280" cy="4235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04" y="296352"/>
            <a:ext cx="10735962" cy="771679"/>
          </a:xfrm>
        </p:spPr>
        <p:txBody>
          <a:bodyPr>
            <a:normAutofit fontScale="90000"/>
          </a:bodyPr>
          <a:lstStyle/>
          <a:p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– Período 2010 - </a:t>
            </a:r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2023</a:t>
            </a:r>
            <a:endParaRPr lang="es-CL" sz="36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72" y="1270046"/>
            <a:ext cx="744773" cy="199913"/>
          </a:xfrm>
          <a:prstGeom prst="rect">
            <a:avLst/>
          </a:prstGeom>
        </p:spPr>
      </p:pic>
      <p:sp>
        <p:nvSpPr>
          <p:cNvPr id="8" name="CuadroTexto 5"/>
          <p:cNvSpPr txBox="1"/>
          <p:nvPr/>
        </p:nvSpPr>
        <p:spPr>
          <a:xfrm>
            <a:off x="8913342" y="1046984"/>
            <a:ext cx="2990334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CL" sz="2800" b="1" dirty="0" smtClean="0">
                <a:solidFill>
                  <a:schemeClr val="accent1"/>
                </a:solidFill>
              </a:rPr>
              <a:t>4,9 </a:t>
            </a:r>
            <a:r>
              <a:rPr lang="es-CL" sz="2800" b="1" dirty="0">
                <a:solidFill>
                  <a:schemeClr val="accent1"/>
                </a:solidFill>
              </a:rPr>
              <a:t>%</a:t>
            </a:r>
          </a:p>
          <a:p>
            <a:pPr>
              <a:defRPr/>
            </a:pPr>
            <a:r>
              <a:rPr lang="es-CL" sz="1200" b="1" dirty="0">
                <a:solidFill>
                  <a:schemeClr val="accent1"/>
                </a:solidFill>
              </a:rPr>
              <a:t>Ejecución Promedio Noviembre 2010 - </a:t>
            </a:r>
            <a:r>
              <a:rPr lang="es-CL" sz="1200" b="1" dirty="0" smtClean="0">
                <a:solidFill>
                  <a:schemeClr val="accent1"/>
                </a:solidFill>
              </a:rPr>
              <a:t>2023</a:t>
            </a:r>
            <a:endParaRPr lang="es-CL" b="1" dirty="0">
              <a:solidFill>
                <a:schemeClr val="accent1"/>
              </a:solidFill>
            </a:endParaRPr>
          </a:p>
        </p:txBody>
      </p:sp>
      <p:sp>
        <p:nvSpPr>
          <p:cNvPr id="7" name="Marcador de pie de página 3">
            <a:extLst>
              <a:ext uri="{FF2B5EF4-FFF2-40B4-BE49-F238E27FC236}">
                <a16:creationId xmlns:a16="http://schemas.microsoft.com/office/drawing/2014/main" xmlns="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</p:spTree>
    <p:extLst>
      <p:ext uri="{BB962C8B-B14F-4D97-AF65-F5344CB8AC3E}">
        <p14:creationId xmlns:p14="http://schemas.microsoft.com/office/powerpoint/2010/main" val="3808345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531" y="282170"/>
            <a:ext cx="10735962" cy="771679"/>
          </a:xfrm>
        </p:spPr>
        <p:txBody>
          <a:bodyPr>
            <a:normAutofit fontScale="90000"/>
          </a:bodyPr>
          <a:lstStyle/>
          <a:p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Comparado Ejecución Presupuestaria - </a:t>
            </a:r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31 de </a:t>
            </a:r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Enero</a:t>
            </a:r>
            <a:endParaRPr lang="es-CL" sz="36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33" y="1099464"/>
            <a:ext cx="744773" cy="19991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08531" y="1446146"/>
            <a:ext cx="3575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>
                <a:solidFill>
                  <a:schemeClr val="accent1">
                    <a:lumMod val="75000"/>
                  </a:schemeClr>
                </a:solidFill>
              </a:rPr>
              <a:t>Montos en Miles de $ de cada año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7C6B449A-25AD-474C-9C63-D2508418D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4583" y="4628562"/>
            <a:ext cx="1185442" cy="2229438"/>
          </a:xfrm>
          <a:prstGeom prst="rect">
            <a:avLst/>
          </a:prstGeom>
        </p:spPr>
      </p:pic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xmlns="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8008110"/>
              </p:ext>
            </p:extLst>
          </p:nvPr>
        </p:nvGraphicFramePr>
        <p:xfrm>
          <a:off x="308531" y="1724733"/>
          <a:ext cx="8868693" cy="4397928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2747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439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146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1876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9761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2201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9681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20006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119247"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9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REGION</a:t>
                      </a: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900" b="1" i="0" u="none" strike="noStrike" kern="12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900" b="1" i="0" u="none" strike="noStrike" kern="12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Estado</a:t>
                      </a: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900" b="1" i="0" u="none" strike="noStrike" kern="12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4457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9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Marco Presupuestario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9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Gasto Devengado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9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% 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9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Marco Presupuestario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9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Gasto Devengado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9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%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ARICA - PARINACOTA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43.256.485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2.143.846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5,0%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39.190.174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1.126.311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2,9%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TARAPACA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55.943.320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724.177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1,3%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50.717.550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74.130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0,1%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ANTOFAGASTA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95.592.663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7.192.923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7,5%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88.946.240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219.992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0,2%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ATACAMA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81.135.229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5.156.538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6,4%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74.195.415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1.489.448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2,0%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COQUIMBO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79.610.465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74.388.479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VALPARAISO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93.848.580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4.301.548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4,6%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86.271.974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433.425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0,5%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08698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METROPOLITANA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156.030.580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4.058.391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2,6%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140.661.780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2.711.027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1,9%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O'HIGGINS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82.607.415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10.361.252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12,5%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75.141.419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1.550.975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2,1%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MAULE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101.860.354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3.961.507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3,9%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91.299.502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ÑUBLE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64.955.764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3.413.894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5,3%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57.789.890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1.296.117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2,2%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BIO - BIO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103.772.264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1.954.955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1,9%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93.357.162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693.083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0,7%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ARAUCANIA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159.256.779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10.283.411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6,5%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144.265.918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2.941.104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2,0%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LOS RIOS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62.132.589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1.268.054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2,0%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Baja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57.020.756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1.175.157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2,1%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LOS LAGOS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100.021.422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4.725.982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4,7%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90.172.889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3.747.817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4,2%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AYSEN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70.654.142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770.585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1,1%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Baja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64.463.429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748.058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1,2%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MAGALLANES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68.844.525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7.876.920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11,4%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61.092.962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3.422.213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5,6%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9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9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1.419.522.576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9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68.193.983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effectLst/>
                          <a:latin typeface="Calibri" panose="020F0502020204030204" pitchFamily="34" charset="0"/>
                        </a:rPr>
                        <a:t>4,8%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9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1.288.975.539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9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21.628.857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9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1,7%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FONDEMA  - MAGALLANES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4.638.848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   </a:t>
                      </a:r>
                      <a:r>
                        <a:rPr lang="es-CL" sz="9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6.977.267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9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TOTAL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9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1.424.161.424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9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68.193.983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9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4,8%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9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1.293.614.387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9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21.628.857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9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1,7%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5482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602" y="282170"/>
            <a:ext cx="10735962" cy="771679"/>
          </a:xfrm>
        </p:spPr>
        <p:txBody>
          <a:bodyPr>
            <a:normAutofit fontScale="90000"/>
          </a:bodyPr>
          <a:lstStyle/>
          <a:p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Porcentaje de Ejecución Presupuestaria mensual</a:t>
            </a: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" y="1236982"/>
            <a:ext cx="744773" cy="199913"/>
          </a:xfrm>
          <a:prstGeom prst="rect">
            <a:avLst/>
          </a:prstGeom>
        </p:spPr>
      </p:pic>
      <p:sp>
        <p:nvSpPr>
          <p:cNvPr id="6" name="Marcador de pie de página 3">
            <a:extLst>
              <a:ext uri="{FF2B5EF4-FFF2-40B4-BE49-F238E27FC236}">
                <a16:creationId xmlns:a16="http://schemas.microsoft.com/office/drawing/2014/main" xmlns="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3882407"/>
              </p:ext>
            </p:extLst>
          </p:nvPr>
        </p:nvGraphicFramePr>
        <p:xfrm>
          <a:off x="878702" y="1758908"/>
          <a:ext cx="7426311" cy="4320619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024754"/>
                <a:gridCol w="3704734"/>
                <a:gridCol w="1696823"/>
              </a:tblGrid>
              <a:tr h="22740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 dirty="0">
                          <a:effectLst/>
                          <a:latin typeface="Calibri" panose="020F0502020204030204" pitchFamily="34" charset="0"/>
                        </a:rPr>
                        <a:t>REGION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1" i="0" u="none" strike="noStrike">
                          <a:effectLst/>
                          <a:latin typeface="Calibri" panose="020F0502020204030204" pitchFamily="34" charset="0"/>
                        </a:rPr>
                        <a:t>Porcentaje de Ejecución Mensual por Regiones</a:t>
                      </a:r>
                    </a:p>
                  </a:txBody>
                  <a:tcPr marL="0" marR="0" marT="0" marB="0" anchor="b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 dirty="0">
                          <a:effectLst/>
                          <a:latin typeface="Calibri" panose="020F0502020204030204" pitchFamily="34" charset="0"/>
                        </a:rPr>
                        <a:t>Promedio</a:t>
                      </a:r>
                    </a:p>
                  </a:txBody>
                  <a:tcPr marL="0" marR="0" marT="0" marB="0" anchor="ctr"/>
                </a:tc>
              </a:tr>
              <a:tr h="227401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ene-23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ARICA - PARINACOTA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5,0%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5,0%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TARAPACA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1,3%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1,3%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ANTOFAGASTA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7,5%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7,5%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ATACAMA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6,4%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6,4%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COQUIMBO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VALPARAISO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4,6%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4,6%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METROPOLITANA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2,6%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2,6%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O'HIGGINS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12,5%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12,5%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MAULE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3,9%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3,9%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ÑUBLE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5,3%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5,3%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BIO - BIO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1,9%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1,9%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ARAUCANIA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6,5%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6,5%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LOS RIOS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2,0%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2,0%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LOS LAGOS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4,7%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4,7%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AYSEN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1,1%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1,1%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MAGALLANES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11,4%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11,4%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ctr" fontAlgn="b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4,8%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 dirty="0">
                          <a:effectLst/>
                          <a:latin typeface="Calibri" panose="020F0502020204030204" pitchFamily="34" charset="0"/>
                        </a:rPr>
                        <a:t>4,8%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5480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602" y="282170"/>
            <a:ext cx="10735962" cy="771679"/>
          </a:xfrm>
        </p:spPr>
        <p:txBody>
          <a:bodyPr>
            <a:normAutofit/>
          </a:bodyPr>
          <a:lstStyle/>
          <a:p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mensual</a:t>
            </a: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" y="1053849"/>
            <a:ext cx="744773" cy="19991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911695" y="1572440"/>
            <a:ext cx="3575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>
                <a:solidFill>
                  <a:schemeClr val="accent1">
                    <a:lumMod val="75000"/>
                  </a:schemeClr>
                </a:solidFill>
              </a:rPr>
              <a:t>Montos en Miles de $</a:t>
            </a:r>
          </a:p>
        </p:txBody>
      </p:sp>
      <p:sp>
        <p:nvSpPr>
          <p:cNvPr id="8" name="Marcador de pie de página 3">
            <a:extLst>
              <a:ext uri="{FF2B5EF4-FFF2-40B4-BE49-F238E27FC236}">
                <a16:creationId xmlns:a16="http://schemas.microsoft.com/office/drawing/2014/main" xmlns="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1498" y="6497295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5824315"/>
              </p:ext>
            </p:extLst>
          </p:nvPr>
        </p:nvGraphicFramePr>
        <p:xfrm>
          <a:off x="2023427" y="1861970"/>
          <a:ext cx="7426311" cy="4320619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024754"/>
                <a:gridCol w="3704734"/>
                <a:gridCol w="1696823"/>
              </a:tblGrid>
              <a:tr h="22740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REGION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1" i="0" u="none" strike="noStrike">
                          <a:effectLst/>
                          <a:latin typeface="Calibri" panose="020F0502020204030204" pitchFamily="34" charset="0"/>
                        </a:rPr>
                        <a:t>Ejecución Mensual por Regiones (Montos en Miles $)</a:t>
                      </a:r>
                    </a:p>
                  </a:txBody>
                  <a:tcPr marL="0" marR="0" marT="0" marB="0" anchor="b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Promedio</a:t>
                      </a:r>
                    </a:p>
                  </a:txBody>
                  <a:tcPr marL="0" marR="0" marT="0" marB="0" anchor="ctr"/>
                </a:tc>
              </a:tr>
              <a:tr h="227401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ene-22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ARICA - PARINACOTA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2.143.846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178.654 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TARAPACA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724.177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60.348 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ANTOFAGASTA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7.192.923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599.410 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ATACAMA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5.156.538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429.712 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COQUIMBO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-   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VALPARAISO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4.301.548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358.462 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METROPOLITANA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4.058.391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338.199 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O'HIGGINS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10.361.252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863.438 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MAULE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3.961.507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330.126 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ÑUBLE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3.413.894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284.491 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BIO - BIO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1.954.955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162.913 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ARAUCANIA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10.283.411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856.951 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LOS RIOS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1.268.054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105.671 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LOS LAGOS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4.725.982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393.832 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AYSEN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770.585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64.215 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MAGALLANES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7.876.920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656.410 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  68.193.983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       5.682.832 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4954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áfico 9">
            <a:extLst>
              <a:ext uri="{FF2B5EF4-FFF2-40B4-BE49-F238E27FC236}">
                <a16:creationId xmlns:xdr="http://schemas.openxmlformats.org/drawingml/2006/spreadsheetDrawing" xmlns:a16="http://schemas.microsoft.com/office/drawing/2014/main" xmlns="" xmlns:lc="http://schemas.openxmlformats.org/drawingml/2006/lockedCanvas" id="{00000000-0008-0000-07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2393025"/>
              </p:ext>
            </p:extLst>
          </p:nvPr>
        </p:nvGraphicFramePr>
        <p:xfrm>
          <a:off x="301650" y="1765631"/>
          <a:ext cx="7765297" cy="4378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602" y="282170"/>
            <a:ext cx="10735962" cy="771679"/>
          </a:xfrm>
        </p:spPr>
        <p:txBody>
          <a:bodyPr>
            <a:normAutofit/>
          </a:bodyPr>
          <a:lstStyle/>
          <a:p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mensual</a:t>
            </a: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25" y="1053849"/>
            <a:ext cx="744773" cy="19991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68602" y="1503741"/>
            <a:ext cx="3575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>
                <a:solidFill>
                  <a:schemeClr val="accent1">
                    <a:lumMod val="75000"/>
                  </a:schemeClr>
                </a:solidFill>
              </a:rPr>
              <a:t>Montos en Miles de $</a:t>
            </a:r>
          </a:p>
        </p:txBody>
      </p:sp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xmlns="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</p:spTree>
    <p:extLst>
      <p:ext uri="{BB962C8B-B14F-4D97-AF65-F5344CB8AC3E}">
        <p14:creationId xmlns:p14="http://schemas.microsoft.com/office/powerpoint/2010/main" val="1406469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6056683"/>
              </p:ext>
            </p:extLst>
          </p:nvPr>
        </p:nvGraphicFramePr>
        <p:xfrm>
          <a:off x="580896" y="1705104"/>
          <a:ext cx="9526930" cy="4424429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2512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512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2881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0161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7301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6481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8321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17301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66739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 dirty="0">
                          <a:effectLst/>
                          <a:latin typeface="Calibri" panose="020F0502020204030204" pitchFamily="34" charset="0"/>
                        </a:rPr>
                        <a:t>REGION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ESTUDIOS PROPIOS DEL GIRO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TRANSFERENCIAS CORRIENTES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OTROS GASTOS CORRIENTES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ACTIVOS NO FINANCIEROS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TRANSFERENCIAS DE CAPITAL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INVERSION EN OBRAS (EMPLEO)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TOTAL INVERSION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ARICA - PARINACOTA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369.122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1.367.129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407.595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2.143.846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TARAPACA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724.177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724.177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ANTOFAGASTA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23.589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1.620.481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4.283.271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1.265.584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7.192.923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ATACAMA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576.939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4.579.599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5.156.538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COQUIMBO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-  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VALPARAISO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418.908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905.631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510.059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2.466.951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4.301.548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METROPOLITANA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86.161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1.519.074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305.833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2.147.322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4.058.391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O'HIGGINS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368.704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7.113.729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2.878.818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10.361.252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MAULE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12.696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93.589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3.147.409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707.812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3.961.507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ÑUBLE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92.372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372.319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2.385.597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563.605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3.413.894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BIO - BIO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451.326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225.809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1.277.820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1.954.955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ARAUCANIA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1.275.274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5.596.421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3.411.716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10.283.411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LOS RIOS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1.268.054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1.268.054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LOS LAGOS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15.525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2.068.275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29.240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2.612.943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4.725.982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AYSEN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393.833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455.913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770.585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MAGALLANES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127.808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848.512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4.298.018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2.602.582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7.876.920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07444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effectLst/>
                          <a:latin typeface="Calibri" panose="020F0502020204030204" pitchFamily="34" charset="0"/>
                        </a:rPr>
                        <a:t> SUBTOTAL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effectLst/>
                          <a:latin typeface="Calibri" panose="020F0502020204030204" pitchFamily="34" charset="0"/>
                        </a:rPr>
                        <a:t>                         86.161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effectLst/>
                          <a:latin typeface="Calibri" panose="020F0502020204030204" pitchFamily="34" charset="0"/>
                        </a:rPr>
                        <a:t>               1.267.837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effectLst/>
                          <a:latin typeface="Calibri" panose="020F0502020204030204" pitchFamily="34" charset="0"/>
                        </a:rPr>
                        <a:t>               11.010.317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effectLst/>
                          <a:latin typeface="Calibri" panose="020F0502020204030204" pitchFamily="34" charset="0"/>
                        </a:rPr>
                        <a:t>                  33.842.114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effectLst/>
                          <a:latin typeface="Calibri" panose="020F0502020204030204" pitchFamily="34" charset="0"/>
                        </a:rPr>
                        <a:t>               22.066.715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effectLst/>
                          <a:latin typeface="Calibri" panose="020F0502020204030204" pitchFamily="34" charset="0"/>
                        </a:rPr>
                        <a:t>               68.193.983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07444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FONDEMA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-  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07444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effectLst/>
                          <a:latin typeface="Calibri" panose="020F0502020204030204" pitchFamily="34" charset="0"/>
                        </a:rPr>
                        <a:t> TOTAL GENERAL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effectLst/>
                          <a:latin typeface="Calibri" panose="020F0502020204030204" pitchFamily="34" charset="0"/>
                        </a:rPr>
                        <a:t>                         86.161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effectLst/>
                          <a:latin typeface="Calibri" panose="020F0502020204030204" pitchFamily="34" charset="0"/>
                        </a:rPr>
                        <a:t>               1.267.837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effectLst/>
                          <a:latin typeface="Calibri" panose="020F0502020204030204" pitchFamily="34" charset="0"/>
                        </a:rPr>
                        <a:t>               11.010.317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effectLst/>
                          <a:latin typeface="Calibri" panose="020F0502020204030204" pitchFamily="34" charset="0"/>
                        </a:rPr>
                        <a:t>                  33.842.114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effectLst/>
                          <a:latin typeface="Calibri" panose="020F0502020204030204" pitchFamily="34" charset="0"/>
                        </a:rPr>
                        <a:t>               22.066.715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 dirty="0">
                          <a:effectLst/>
                          <a:latin typeface="Calibri" panose="020F0502020204030204" pitchFamily="34" charset="0"/>
                        </a:rPr>
                        <a:t>               68.193.983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</a:tbl>
          </a:graphicData>
        </a:graphic>
      </p:graphicFrame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602" y="282170"/>
            <a:ext cx="10735962" cy="771679"/>
          </a:xfrm>
        </p:spPr>
        <p:txBody>
          <a:bodyPr>
            <a:normAutofit fontScale="90000"/>
          </a:bodyPr>
          <a:lstStyle/>
          <a:p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- </a:t>
            </a:r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31 de </a:t>
            </a:r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Enero </a:t>
            </a:r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por Tipologías</a:t>
            </a: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" y="1053849"/>
            <a:ext cx="744773" cy="199913"/>
          </a:xfrm>
          <a:prstGeom prst="rect">
            <a:avLst/>
          </a:prstGeom>
        </p:spPr>
      </p:pic>
      <p:sp>
        <p:nvSpPr>
          <p:cNvPr id="6" name="Marcador de pie de página 3">
            <a:extLst>
              <a:ext uri="{FF2B5EF4-FFF2-40B4-BE49-F238E27FC236}">
                <a16:creationId xmlns:a16="http://schemas.microsoft.com/office/drawing/2014/main" xmlns="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450376" y="1295441"/>
            <a:ext cx="3575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>
                <a:solidFill>
                  <a:schemeClr val="accent1">
                    <a:lumMod val="75000"/>
                  </a:schemeClr>
                </a:solidFill>
              </a:rPr>
              <a:t>Montos en Miles de $</a:t>
            </a:r>
          </a:p>
        </p:txBody>
      </p:sp>
    </p:spTree>
    <p:extLst>
      <p:ext uri="{BB962C8B-B14F-4D97-AF65-F5344CB8AC3E}">
        <p14:creationId xmlns:p14="http://schemas.microsoft.com/office/powerpoint/2010/main" val="31056443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2460</TotalTime>
  <Words>3277</Words>
  <Application>Microsoft Office PowerPoint</Application>
  <PresentationFormat>Panorámica</PresentationFormat>
  <Paragraphs>1630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gobCL</vt:lpstr>
      <vt:lpstr>Museo Slab 700</vt:lpstr>
      <vt:lpstr>Museo Slab 900</vt:lpstr>
      <vt:lpstr>Tema de Office</vt:lpstr>
      <vt:lpstr>EJECUCIÓN PRESUPUESTARIA PROGRAMAS DE INVERSION REGIONAL GOBIERNOS REGIONALES</vt:lpstr>
      <vt:lpstr>Ejecución Presupuestaria - 31 de Enero de 2023</vt:lpstr>
      <vt:lpstr>Ejecución Presupuestaria - 31 de Enero de 2023</vt:lpstr>
      <vt:lpstr>Ejecución Presupuestaria – Período 2010 - 2023</vt:lpstr>
      <vt:lpstr>Comparado Ejecución Presupuestaria - 31 de Enero</vt:lpstr>
      <vt:lpstr>Porcentaje de Ejecución Presupuestaria mensual</vt:lpstr>
      <vt:lpstr>Ejecución Presupuestaria mensual</vt:lpstr>
      <vt:lpstr>Ejecución Presupuestaria mensual</vt:lpstr>
      <vt:lpstr>Ejecución Presupuestaria - 31 de Enero por Tipologías</vt:lpstr>
      <vt:lpstr>Ejecución Presupuestaria - 31 de Enero por Tipologías</vt:lpstr>
      <vt:lpstr>Ejecución Presupuestaria - 31 de Enero Período 2017 - 2023</vt:lpstr>
      <vt:lpstr>Ejecución Presupuestaria - 31 de Enero Período 2017 - 2023</vt:lpstr>
      <vt:lpstr>Comparación Ejecución Promedio respecto del 31 de Enero</vt:lpstr>
      <vt:lpstr>Ejecución Presupuestaria Transferencias Corrientes al 31 de Enero</vt:lpstr>
      <vt:lpstr>Ejecución Presupuestaria Transferencias de Capital al 31 de Enero</vt:lpstr>
      <vt:lpstr>Ejecución Presupuestaria Transferencias de Capital  al 31 de Enero</vt:lpstr>
      <vt:lpstr>Ejecución Presupuestaria Adquisición de Activos no Financieros  al 31 de Enero</vt:lpstr>
      <vt:lpstr>Ejecución Presupuestaria Adquisición de Activos no Financieros  al 31 de Enero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Cristian Chinoni Donoso</cp:lastModifiedBy>
  <cp:revision>114</cp:revision>
  <dcterms:created xsi:type="dcterms:W3CDTF">2022-04-07T20:55:49Z</dcterms:created>
  <dcterms:modified xsi:type="dcterms:W3CDTF">2023-03-21T20:56:17Z</dcterms:modified>
</cp:coreProperties>
</file>