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</p:sldMasterIdLst>
  <p:sldIdLst>
    <p:sldId id="256" r:id="rId2"/>
    <p:sldId id="258" r:id="rId3"/>
    <p:sldId id="267" r:id="rId4"/>
    <p:sldId id="268" r:id="rId5"/>
    <p:sldId id="266" r:id="rId6"/>
    <p:sldId id="270" r:id="rId7"/>
    <p:sldId id="271" r:id="rId8"/>
    <p:sldId id="272" r:id="rId9"/>
    <p:sldId id="269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62" r:id="rId2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6D574E7E-AA84-BD4E-AB10-F59F808A5F26}">
          <p14:sldIdLst>
            <p14:sldId id="256"/>
            <p14:sldId id="258"/>
            <p14:sldId id="267"/>
            <p14:sldId id="268"/>
            <p14:sldId id="266"/>
            <p14:sldId id="270"/>
            <p14:sldId id="271"/>
            <p14:sldId id="272"/>
            <p14:sldId id="269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2FA"/>
    <a:srgbClr val="F5F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2" autoAdjust="0"/>
    <p:restoredTop sz="96405"/>
  </p:normalViewPr>
  <p:slideViewPr>
    <p:cSldViewPr snapToGrid="0" snapToObjects="1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JUAN%20MIRANDA%20V\FNDR%20-DDR\FNDR\FNDR%202022\CONTROL%20DEL%20GASTO\EJECUCION%20PRESUPUESTARIA\CONTROL%20DEL%20GASTO\CONTROL%20GASTO%20ABRIL%20202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JUAN%20MIRANDA%20V\FNDR%20-DDR\FNDR\FNDR%202022\CONTROL%20DEL%20GASTO\EJECUCION%20PRESUPUESTARIA\CONTROL%20DEL%20GASTO\CONTROL%20GASTO%20ABRIL%202022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JUAN%20MIRANDA%20V\FNDR%20-DDR\FNDR\FNDR%202022\CONTROL%20DEL%20GASTO\EJECUCION%20PRESUPUESTARIA\CONTROL%20DEL%20GASTO\CONTROL%20GASTO%20ABRIL%20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JUAN%20MIRANDA%20V\FNDR%20-DDR\FNDR\FNDR%202022\CONTROL%20DEL%20GASTO\EJECUCION%20PRESUPUESTARIA\CONTROL%20DEL%20GASTO\CONTROL%20GASTO%20ABRIL%2020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JUAN%20MIRANDA%20V\FNDR%20-DDR\FNDR\FNDR%202022\CONTROL%20DEL%20GASTO\EJECUCION%20PRESUPUESTARIA\CONTROL%20DEL%20GASTO\CONTROL%20GASTO%20ABRIL%20202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JUAN%20MIRANDA%20V\FNDR%20-DDR\FNDR\FNDR%202022\CONTROL%20DEL%20GASTO\EJECUCION%20PRESUPUESTARIA\CONTROL%20DEL%20GASTO\CONTROL%20GASTO%20ABRIL%20202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JUAN%20MIRANDA%20V\FNDR%20-DDR\FNDR\FNDR%202022\CONTROL%20DEL%20GASTO\EJECUCION%20PRESUPUESTARIA\CONTROL%20DEL%20GASTO\CONTROL%20GASTO%20ABRIL%20202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962963305218514E-2"/>
          <c:y val="0.12672019547852376"/>
          <c:w val="0.87509693065487437"/>
          <c:h val="0.6876766322971718"/>
        </c:manualLayout>
      </c:layout>
      <c:barChart>
        <c:barDir val="col"/>
        <c:grouping val="clustered"/>
        <c:varyColors val="0"/>
        <c:ser>
          <c:idx val="0"/>
          <c:order val="1"/>
          <c:tx>
            <c:v>Ejecución Gores</c:v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10"/>
            <c:invertIfNegative val="0"/>
            <c:bubble3D val="0"/>
          </c:dPt>
          <c:dLbls>
            <c:dLbl>
              <c:idx val="0"/>
              <c:layout>
                <c:manualLayout>
                  <c:x val="1.7749013092882673E-3"/>
                  <c:y val="-4.9159535531431351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249486035254961E-3"/>
                  <c:y val="6.353052022343119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816993404862209E-3"/>
                  <c:y val="-2.76962421117473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3001699967109173E-3"/>
                  <c:y val="-2.6379661122241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4262111445205415E-3"/>
                  <c:y val="-1.5015608256068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8814457086222827E-3"/>
                  <c:y val="5.10956840454105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5.0438679375614578E-3"/>
                  <c:y val="-1.2761600066263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4932370012651717E-3"/>
                  <c:y val="-3.13283324791506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2124390042819031E-5"/>
                  <c:y val="5.37897259883934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5747464088103659E-3"/>
                  <c:y val="-3.08375654226663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8.0403849758205027E-5"/>
                  <c:y val="-3.96051085330310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1.1817178054598773E-3"/>
                  <c:y val="-4.3677646803025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1.1736044918221444E-3"/>
                  <c:y val="-6.25344908809475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1.1896734423100328E-3"/>
                  <c:y val="-1.4162460461673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1.4819104100559873E-3"/>
                  <c:y val="-5.4369535169051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0"/>
                  <c:y val="-1.31492439184746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'Carpeta Subsecretario'!$A$6:$A$21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'Carpeta Subsecretario'!$N$6:$N$21</c:f>
              <c:numCache>
                <c:formatCode>0.0%</c:formatCode>
                <c:ptCount val="16"/>
                <c:pt idx="0">
                  <c:v>0.1131120804669048</c:v>
                </c:pt>
                <c:pt idx="1">
                  <c:v>5.4857048595604474E-2</c:v>
                </c:pt>
                <c:pt idx="2">
                  <c:v>8.5498480912432631E-2</c:v>
                </c:pt>
                <c:pt idx="3">
                  <c:v>0.12575360395248145</c:v>
                </c:pt>
                <c:pt idx="4">
                  <c:v>8.1166867829089509E-2</c:v>
                </c:pt>
                <c:pt idx="5">
                  <c:v>9.9201415332545242E-2</c:v>
                </c:pt>
                <c:pt idx="6">
                  <c:v>0.14858310556001778</c:v>
                </c:pt>
                <c:pt idx="7">
                  <c:v>0.15507431919804443</c:v>
                </c:pt>
                <c:pt idx="8">
                  <c:v>0.10094717562643443</c:v>
                </c:pt>
                <c:pt idx="9">
                  <c:v>9.8041995788536729E-2</c:v>
                </c:pt>
                <c:pt idx="10">
                  <c:v>0.13290174989466796</c:v>
                </c:pt>
                <c:pt idx="11">
                  <c:v>0.17408556560127866</c:v>
                </c:pt>
                <c:pt idx="12">
                  <c:v>0.1713626456829159</c:v>
                </c:pt>
                <c:pt idx="13">
                  <c:v>0.19805974612835126</c:v>
                </c:pt>
                <c:pt idx="14">
                  <c:v>9.1028748222499914E-2</c:v>
                </c:pt>
                <c:pt idx="15">
                  <c:v>0.28828270210568607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44084416"/>
        <c:axId val="44083856"/>
      </c:barChart>
      <c:lineChart>
        <c:grouping val="standard"/>
        <c:varyColors val="0"/>
        <c:ser>
          <c:idx val="1"/>
          <c:order val="0"/>
          <c:tx>
            <c:v>Promedio Nacional</c:v>
          </c:tx>
          <c:spPr>
            <a:ln w="31750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'Carpeta Subsecretario'!$A$6:$A$21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'Carpeta Subsecretario'!$P$6:$P$21</c:f>
              <c:numCache>
                <c:formatCode>0.0%</c:formatCode>
                <c:ptCount val="16"/>
                <c:pt idx="0">
                  <c:v>0.13568576680122293</c:v>
                </c:pt>
                <c:pt idx="1">
                  <c:v>0.13568576680122293</c:v>
                </c:pt>
                <c:pt idx="2">
                  <c:v>0.13568576680122293</c:v>
                </c:pt>
                <c:pt idx="3">
                  <c:v>0.13568576680122293</c:v>
                </c:pt>
                <c:pt idx="4">
                  <c:v>0.13568576680122293</c:v>
                </c:pt>
                <c:pt idx="5">
                  <c:v>0.13568576680122293</c:v>
                </c:pt>
                <c:pt idx="6">
                  <c:v>0.13568576680122293</c:v>
                </c:pt>
                <c:pt idx="7">
                  <c:v>0.13568576680122293</c:v>
                </c:pt>
                <c:pt idx="8">
                  <c:v>0.13568576680122293</c:v>
                </c:pt>
                <c:pt idx="9">
                  <c:v>0.13568576680122293</c:v>
                </c:pt>
                <c:pt idx="10">
                  <c:v>0.13568576680122293</c:v>
                </c:pt>
                <c:pt idx="11">
                  <c:v>0.13568576680122293</c:v>
                </c:pt>
                <c:pt idx="12">
                  <c:v>0.13568576680122293</c:v>
                </c:pt>
                <c:pt idx="13">
                  <c:v>0.13568576680122293</c:v>
                </c:pt>
                <c:pt idx="14">
                  <c:v>0.13568576680122293</c:v>
                </c:pt>
                <c:pt idx="15">
                  <c:v>0.13568576680122293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084416"/>
        <c:axId val="44083856"/>
      </c:lineChart>
      <c:valAx>
        <c:axId val="44083856"/>
        <c:scaling>
          <c:orientation val="minMax"/>
          <c:max val="0.30000000000000004"/>
          <c:min val="0"/>
        </c:scaling>
        <c:delete val="0"/>
        <c:axPos val="r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b="1"/>
            </a:pPr>
            <a:endParaRPr lang="es-CL"/>
          </a:p>
        </c:txPr>
        <c:crossAx val="44084416"/>
        <c:crosses val="max"/>
        <c:crossBetween val="between"/>
      </c:valAx>
      <c:catAx>
        <c:axId val="44084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800" b="1"/>
            </a:pPr>
            <a:endParaRPr lang="es-CL"/>
          </a:p>
        </c:txPr>
        <c:crossAx val="44083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260852145892919E-2"/>
          <c:y val="0.13427511794831473"/>
          <c:w val="0.92342475326335138"/>
          <c:h val="0.7969627020306672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8"/>
            <c:invertIfNegative val="0"/>
            <c:bubble3D val="0"/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</c:dPt>
          <c:dPt>
            <c:idx val="11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</c:dPt>
          <c:dPt>
            <c:idx val="1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</c:dPt>
          <c:dPt>
            <c:idx val="1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</c:dPt>
          <c:dLbls>
            <c:dLbl>
              <c:idx val="0"/>
              <c:layout>
                <c:manualLayout>
                  <c:x val="4.1650655560133421E-3"/>
                  <c:y val="-1.72865727310402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979913789124962E-3"/>
                  <c:y val="-2.8523622047244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1685414042968236E-4"/>
                  <c:y val="-5.05205138831330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4344424181499516E-3"/>
                  <c:y val="-2.603895565685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7343280300401078E-3"/>
                  <c:y val="-1.275134687111479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5460198807929508E-4"/>
                  <c:y val="-7.177165354330732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3.0019740639143736E-4"/>
                  <c:y val="-1.41841069208453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473179851315254E-2"/>
                      <c:h val="5.1564643129286256E-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5.8718890222457147E-3"/>
                  <c:y val="-2.10343970161624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4.1123966431656231E-3"/>
                  <c:y val="5.15239965430276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5.9426769384850467E-3"/>
                  <c:y val="-2.04386655615416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294244430908132E-2"/>
                      <c:h val="7.7371114794861168E-2"/>
                    </c:manualLayout>
                  </c15:layout>
                </c:ext>
              </c:extLst>
            </c:dLbl>
            <c:dLbl>
              <c:idx val="10"/>
              <c:layout>
                <c:manualLayout>
                  <c:x val="1.018058339438057E-2"/>
                  <c:y val="-2.595855781185246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"/>
                  <c:y val="-3.5140716281432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3.1545737407073188E-3"/>
                  <c:y val="-5.16611633223266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"/>
                  <c:y val="-6.06289052578106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'Carpeta Subsecretario'!$B$5:$P$5</c:f>
              <c:strCach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PROMEDIO</c:v>
                </c:pt>
                <c:pt idx="14">
                  <c:v>media nacional</c:v>
                </c:pt>
              </c:strCache>
            </c:strRef>
          </c:cat>
          <c:val>
            <c:numRef>
              <c:f>'Carpeta Subsecretario'!$B$22:$N$22</c:f>
              <c:numCache>
                <c:formatCode>0.0%</c:formatCode>
                <c:ptCount val="13"/>
                <c:pt idx="0">
                  <c:v>0.34612168459153531</c:v>
                </c:pt>
                <c:pt idx="1">
                  <c:v>0.20160547800780387</c:v>
                </c:pt>
                <c:pt idx="2">
                  <c:v>0.26925411268249322</c:v>
                </c:pt>
                <c:pt idx="3">
                  <c:v>0.30900400401534001</c:v>
                </c:pt>
                <c:pt idx="4">
                  <c:v>0.29369834204511602</c:v>
                </c:pt>
                <c:pt idx="5">
                  <c:v>0.32635305715101132</c:v>
                </c:pt>
                <c:pt idx="6">
                  <c:v>0.32223076313350524</c:v>
                </c:pt>
                <c:pt idx="7">
                  <c:v>0.30958601552645493</c:v>
                </c:pt>
                <c:pt idx="8">
                  <c:v>0.23703764054469828</c:v>
                </c:pt>
                <c:pt idx="9">
                  <c:v>0.26306470383135128</c:v>
                </c:pt>
                <c:pt idx="10">
                  <c:v>0.20341148119780919</c:v>
                </c:pt>
                <c:pt idx="11">
                  <c:v>0.20318708828287949</c:v>
                </c:pt>
                <c:pt idx="12">
                  <c:v>0.13568576680122293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axId val="167964448"/>
        <c:axId val="167965008"/>
      </c:barChart>
      <c:lineChart>
        <c:grouping val="standard"/>
        <c:varyColors val="0"/>
        <c:ser>
          <c:idx val="1"/>
          <c:order val="1"/>
          <c:marker>
            <c:symbol val="none"/>
          </c:marker>
          <c:cat>
            <c:numRef>
              <c:f>'Carpeta Subsecretario'!$B$5:$M$5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'Carpeta Subsecretario'!$B$23:$N$23</c:f>
              <c:numCache>
                <c:formatCode>0.0%</c:formatCode>
                <c:ptCount val="13"/>
                <c:pt idx="0">
                  <c:v>0.26309539521624781</c:v>
                </c:pt>
                <c:pt idx="1">
                  <c:v>0.26309539521624781</c:v>
                </c:pt>
                <c:pt idx="2">
                  <c:v>0.26309539521624781</c:v>
                </c:pt>
                <c:pt idx="3">
                  <c:v>0.26309539521624781</c:v>
                </c:pt>
                <c:pt idx="4">
                  <c:v>0.26309539521624781</c:v>
                </c:pt>
                <c:pt idx="5">
                  <c:v>0.26309539521624781</c:v>
                </c:pt>
                <c:pt idx="6">
                  <c:v>0.26309539521624781</c:v>
                </c:pt>
                <c:pt idx="7">
                  <c:v>0.26309539521624781</c:v>
                </c:pt>
                <c:pt idx="8">
                  <c:v>0.26309539521624781</c:v>
                </c:pt>
                <c:pt idx="9">
                  <c:v>0.26309539521624781</c:v>
                </c:pt>
                <c:pt idx="10">
                  <c:v>0.26309539521624781</c:v>
                </c:pt>
                <c:pt idx="11">
                  <c:v>0.26309539521624781</c:v>
                </c:pt>
                <c:pt idx="12">
                  <c:v>0.26309539521624781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964448"/>
        <c:axId val="167965008"/>
      </c:lineChart>
      <c:catAx>
        <c:axId val="16796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b="1"/>
            </a:pPr>
            <a:endParaRPr lang="es-CL"/>
          </a:p>
        </c:txPr>
        <c:crossAx val="167965008"/>
        <c:crosses val="autoZero"/>
        <c:auto val="1"/>
        <c:lblAlgn val="ctr"/>
        <c:lblOffset val="100"/>
        <c:noMultiLvlLbl val="0"/>
      </c:catAx>
      <c:valAx>
        <c:axId val="167965008"/>
        <c:scaling>
          <c:orientation val="minMax"/>
          <c:max val="0.35000000000000003"/>
          <c:min val="0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b="1"/>
            </a:pPr>
            <a:endParaRPr lang="es-CL"/>
          </a:p>
        </c:txPr>
        <c:crossAx val="167964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5703159577369"/>
          <c:y val="8.5676025441956738E-2"/>
          <c:w val="0.75327340338739812"/>
          <c:h val="0.7498496172125608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Anualizado!$B$76</c:f>
              <c:strCache>
                <c:ptCount val="1"/>
                <c:pt idx="0">
                  <c:v>ene-22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Anualizado!$B$77:$B$92</c:f>
              <c:numCache>
                <c:formatCode>_-* #,##0_-;\-* #,##0_-;_-* "-"??_-;_-@_-</c:formatCode>
                <c:ptCount val="16"/>
                <c:pt idx="0">
                  <c:v>1126311.4580000001</c:v>
                </c:pt>
                <c:pt idx="1">
                  <c:v>74129.75</c:v>
                </c:pt>
                <c:pt idx="2">
                  <c:v>219991.552</c:v>
                </c:pt>
                <c:pt idx="3">
                  <c:v>1489447.764</c:v>
                </c:pt>
                <c:pt idx="4">
                  <c:v>0</c:v>
                </c:pt>
                <c:pt idx="5">
                  <c:v>433425.04599999997</c:v>
                </c:pt>
                <c:pt idx="6">
                  <c:v>2711026.6209999998</c:v>
                </c:pt>
                <c:pt idx="7">
                  <c:v>1550975.3820000002</c:v>
                </c:pt>
                <c:pt idx="8">
                  <c:v>0</c:v>
                </c:pt>
                <c:pt idx="9">
                  <c:v>1296117.338</c:v>
                </c:pt>
                <c:pt idx="10">
                  <c:v>693083.39599999995</c:v>
                </c:pt>
                <c:pt idx="11">
                  <c:v>2941103.9449999998</c:v>
                </c:pt>
                <c:pt idx="12">
                  <c:v>1175156.6669999999</c:v>
                </c:pt>
                <c:pt idx="13">
                  <c:v>3747817.2979999995</c:v>
                </c:pt>
                <c:pt idx="14">
                  <c:v>748057.68900000001</c:v>
                </c:pt>
                <c:pt idx="15">
                  <c:v>3422212.93</c:v>
                </c:pt>
              </c:numCache>
            </c:numRef>
          </c:val>
        </c:ser>
        <c:ser>
          <c:idx val="1"/>
          <c:order val="1"/>
          <c:tx>
            <c:strRef>
              <c:f>Anualizado!$C$76</c:f>
              <c:strCache>
                <c:ptCount val="1"/>
                <c:pt idx="0">
                  <c:v>feb-22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Anualizado!$C$77:$C$92</c:f>
              <c:numCache>
                <c:formatCode>_-* #,##0_-;\-* #,##0_-;_-* "-"??_-;_-@_-</c:formatCode>
                <c:ptCount val="16"/>
                <c:pt idx="0">
                  <c:v>814960.74900000007</c:v>
                </c:pt>
                <c:pt idx="1">
                  <c:v>98261.921999999991</c:v>
                </c:pt>
                <c:pt idx="2">
                  <c:v>195674.56299999999</c:v>
                </c:pt>
                <c:pt idx="3">
                  <c:v>2133594.8359999997</c:v>
                </c:pt>
                <c:pt idx="4">
                  <c:v>2150551.8089999999</c:v>
                </c:pt>
                <c:pt idx="5">
                  <c:v>2560563.87</c:v>
                </c:pt>
                <c:pt idx="6">
                  <c:v>3864148.236000001</c:v>
                </c:pt>
                <c:pt idx="7">
                  <c:v>2719201.9179999996</c:v>
                </c:pt>
                <c:pt idx="8">
                  <c:v>2800364.821</c:v>
                </c:pt>
                <c:pt idx="9">
                  <c:v>1331850.7080000001</c:v>
                </c:pt>
                <c:pt idx="10">
                  <c:v>2895502.5619999999</c:v>
                </c:pt>
                <c:pt idx="11">
                  <c:v>4749731.699000001</c:v>
                </c:pt>
                <c:pt idx="12">
                  <c:v>2704209.7379999999</c:v>
                </c:pt>
                <c:pt idx="13">
                  <c:v>2353161.102</c:v>
                </c:pt>
                <c:pt idx="14">
                  <c:v>0</c:v>
                </c:pt>
                <c:pt idx="15">
                  <c:v>1076396.3859999995</c:v>
                </c:pt>
              </c:numCache>
            </c:numRef>
          </c:val>
        </c:ser>
        <c:ser>
          <c:idx val="2"/>
          <c:order val="2"/>
          <c:tx>
            <c:strRef>
              <c:f>Anualizado!$D$76</c:f>
              <c:strCache>
                <c:ptCount val="1"/>
                <c:pt idx="0">
                  <c:v>mar-22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Anualizado!$D$77:$D$92</c:f>
              <c:numCache>
                <c:formatCode>_-* #,##0_-;\-* #,##0_-;_-* "-"??_-;_-@_-</c:formatCode>
                <c:ptCount val="16"/>
                <c:pt idx="0">
                  <c:v>1149173.0279999997</c:v>
                </c:pt>
                <c:pt idx="1">
                  <c:v>831070.15200000012</c:v>
                </c:pt>
                <c:pt idx="2">
                  <c:v>3749492.8370000003</c:v>
                </c:pt>
                <c:pt idx="3">
                  <c:v>2805477.7089999998</c:v>
                </c:pt>
                <c:pt idx="4">
                  <c:v>2201811.9039999996</c:v>
                </c:pt>
                <c:pt idx="5">
                  <c:v>3265726.0069999993</c:v>
                </c:pt>
                <c:pt idx="6">
                  <c:v>6176295.9149999991</c:v>
                </c:pt>
                <c:pt idx="7">
                  <c:v>4593742.6369999992</c:v>
                </c:pt>
                <c:pt idx="8">
                  <c:v>4362865.9929999989</c:v>
                </c:pt>
                <c:pt idx="9">
                  <c:v>1804858.4950000001</c:v>
                </c:pt>
                <c:pt idx="10">
                  <c:v>3718648.8960000006</c:v>
                </c:pt>
                <c:pt idx="11">
                  <c:v>7458004.2239999976</c:v>
                </c:pt>
                <c:pt idx="12">
                  <c:v>4018534.0919999997</c:v>
                </c:pt>
                <c:pt idx="13">
                  <c:v>6685871.7820000006</c:v>
                </c:pt>
                <c:pt idx="14">
                  <c:v>3614910.6320000002</c:v>
                </c:pt>
                <c:pt idx="15">
                  <c:v>5672238.2609999999</c:v>
                </c:pt>
              </c:numCache>
            </c:numRef>
          </c:val>
        </c:ser>
        <c:ser>
          <c:idx val="3"/>
          <c:order val="3"/>
          <c:tx>
            <c:strRef>
              <c:f>Anualizado!$E$76</c:f>
              <c:strCache>
                <c:ptCount val="1"/>
                <c:pt idx="0">
                  <c:v>abr-22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Anualizado!$E$77:$E$92</c:f>
              <c:numCache>
                <c:formatCode>_-* #,##0_-;\-* #,##0_-;_-* "-"??_-;_-@_-</c:formatCode>
                <c:ptCount val="16"/>
                <c:pt idx="0">
                  <c:v>1342436.8800000004</c:v>
                </c:pt>
                <c:pt idx="1">
                  <c:v>1778753.2809999995</c:v>
                </c:pt>
                <c:pt idx="2">
                  <c:v>3333565.5139999995</c:v>
                </c:pt>
                <c:pt idx="3">
                  <c:v>2901820.5240000011</c:v>
                </c:pt>
                <c:pt idx="4">
                  <c:v>1685516.1300000008</c:v>
                </c:pt>
                <c:pt idx="5">
                  <c:v>2199385.5860000001</c:v>
                </c:pt>
                <c:pt idx="6">
                  <c:v>8148493.3339999989</c:v>
                </c:pt>
                <c:pt idx="7">
                  <c:v>2788584.4580000006</c:v>
                </c:pt>
                <c:pt idx="8">
                  <c:v>2053196.0490000024</c:v>
                </c:pt>
                <c:pt idx="9">
                  <c:v>1233009.6110000005</c:v>
                </c:pt>
                <c:pt idx="10">
                  <c:v>5100095.341</c:v>
                </c:pt>
                <c:pt idx="11">
                  <c:v>9888352.1200000029</c:v>
                </c:pt>
                <c:pt idx="12">
                  <c:v>1873327.1100000013</c:v>
                </c:pt>
                <c:pt idx="13">
                  <c:v>5072769.3209999986</c:v>
                </c:pt>
                <c:pt idx="14">
                  <c:v>1505056.9269999992</c:v>
                </c:pt>
                <c:pt idx="15">
                  <c:v>7441196.5879999995</c:v>
                </c:pt>
              </c:numCache>
            </c:numRef>
          </c:val>
        </c:ser>
        <c:ser>
          <c:idx val="4"/>
          <c:order val="4"/>
          <c:tx>
            <c:strRef>
              <c:f>Anualizado!$F$76</c:f>
              <c:strCache>
                <c:ptCount val="1"/>
                <c:pt idx="0">
                  <c:v>may-22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Anualizado!$F$77:$F$92</c:f>
            </c:numRef>
          </c:val>
        </c:ser>
        <c:ser>
          <c:idx val="5"/>
          <c:order val="5"/>
          <c:tx>
            <c:strRef>
              <c:f>Anualizado!$G$76</c:f>
              <c:strCache>
                <c:ptCount val="1"/>
                <c:pt idx="0">
                  <c:v>jun-22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Anualizado!$G$77:$G$92</c:f>
            </c:numRef>
          </c:val>
        </c:ser>
        <c:ser>
          <c:idx val="6"/>
          <c:order val="6"/>
          <c:tx>
            <c:strRef>
              <c:f>Anualizado!$H$76</c:f>
              <c:strCache>
                <c:ptCount val="1"/>
                <c:pt idx="0">
                  <c:v>jul-22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Anualizado!$H$77:$H$92</c:f>
            </c:numRef>
          </c:val>
        </c:ser>
        <c:ser>
          <c:idx val="7"/>
          <c:order val="7"/>
          <c:tx>
            <c:strRef>
              <c:f>Anualizado!$I$76</c:f>
              <c:strCache>
                <c:ptCount val="1"/>
                <c:pt idx="0">
                  <c:v>ago-22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Anualizado!$I$77:$I$92</c:f>
            </c:numRef>
          </c:val>
        </c:ser>
        <c:ser>
          <c:idx val="8"/>
          <c:order val="8"/>
          <c:tx>
            <c:strRef>
              <c:f>Anualizado!$J$76</c:f>
              <c:strCache>
                <c:ptCount val="1"/>
                <c:pt idx="0">
                  <c:v>sep-22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Anualizado!$J$77:$J$92</c:f>
            </c:numRef>
          </c:val>
        </c:ser>
        <c:ser>
          <c:idx val="9"/>
          <c:order val="9"/>
          <c:tx>
            <c:strRef>
              <c:f>Anualizado!$K$76</c:f>
              <c:strCache>
                <c:ptCount val="1"/>
                <c:pt idx="0">
                  <c:v>oct-22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Anualizado!$K$77:$K$92</c:f>
            </c:numRef>
          </c:val>
        </c:ser>
        <c:ser>
          <c:idx val="10"/>
          <c:order val="10"/>
          <c:tx>
            <c:strRef>
              <c:f>Anualizado!$L$76</c:f>
              <c:strCache>
                <c:ptCount val="1"/>
                <c:pt idx="0">
                  <c:v>nov-22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Anualizado!$L$77:$L$92</c:f>
            </c:numRef>
          </c:val>
        </c:ser>
        <c:ser>
          <c:idx val="11"/>
          <c:order val="11"/>
          <c:tx>
            <c:strRef>
              <c:f>Anualizado!$M$76</c:f>
              <c:strCache>
                <c:ptCount val="1"/>
                <c:pt idx="0">
                  <c:v>dic-22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Anualizado!$M$77:$M$92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7973408"/>
        <c:axId val="167973968"/>
      </c:barChart>
      <c:catAx>
        <c:axId val="167973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7973968"/>
        <c:crosses val="autoZero"/>
        <c:auto val="1"/>
        <c:lblAlgn val="ctr"/>
        <c:lblOffset val="100"/>
        <c:noMultiLvlLbl val="0"/>
      </c:catAx>
      <c:valAx>
        <c:axId val="167973968"/>
        <c:scaling>
          <c:orientation val="minMax"/>
          <c:max val="28000000"/>
          <c:min val="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797340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050003719250862"/>
          <c:y val="0.91862615482319665"/>
          <c:w val="0.27573110305259124"/>
          <c:h val="4.75562816124320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456861663819004"/>
          <c:y val="0.32889006323873943"/>
          <c:w val="0.633450554616379"/>
          <c:h val="0.51656267798739919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0.24339839265212401"/>
                  <c:y val="-3.281133482475764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9462398986669591"/>
                  <c:y val="-0.1491424310216256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956367113043585E-2"/>
                  <c:y val="-0.17897091722595079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0790422078910669"/>
                  <c:y val="-0.1014168530947054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1682079763231452"/>
                  <c:y val="-1.193139448173005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9.6145318468854754E-2"/>
                  <c:y val="2.947653282470115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; </c:separator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RESUMEN!$B$81:$G$81</c:f>
              <c:strCache>
                <c:ptCount val="6"/>
                <c:pt idx="0">
                  <c:v>ESTUDIOS PROPIOS DEL GIRO</c:v>
                </c:pt>
                <c:pt idx="1">
                  <c:v>TRANSFERENCIAS CORRIENTES</c:v>
                </c:pt>
                <c:pt idx="2">
                  <c:v>OTROS GASTOS CORRIENTES</c:v>
                </c:pt>
                <c:pt idx="3">
                  <c:v>ACTIVOS NO FINANCIEROS</c:v>
                </c:pt>
                <c:pt idx="4">
                  <c:v>TRANSFERENCIAS DE CAPITAL</c:v>
                </c:pt>
                <c:pt idx="5">
                  <c:v>INVERSION EN OBRAS (EMPLEO)</c:v>
                </c:pt>
              </c:strCache>
            </c:strRef>
          </c:cat>
          <c:val>
            <c:numRef>
              <c:f>RESUMEN!$B$100:$G$100</c:f>
              <c:numCache>
                <c:formatCode>_(* #,##0_);_(* \(#,##0\);_(* "-"??_);_(@_)</c:formatCode>
                <c:ptCount val="6"/>
                <c:pt idx="0">
                  <c:v>1197119.6259999999</c:v>
                </c:pt>
                <c:pt idx="1">
                  <c:v>15673875.591000002</c:v>
                </c:pt>
                <c:pt idx="2">
                  <c:v>0</c:v>
                </c:pt>
                <c:pt idx="3">
                  <c:v>13149366.143999999</c:v>
                </c:pt>
                <c:pt idx="4">
                  <c:v>8865898.3920000009</c:v>
                </c:pt>
                <c:pt idx="5">
                  <c:v>137389764.07799998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lt1"/>
    </a:solidFill>
    <a:ln w="25400" cap="flat" cmpd="sng" algn="ctr">
      <a:solidFill>
        <a:schemeClr val="accent2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46436851819845"/>
          <c:y val="0.10709503180244592"/>
          <c:w val="0.80057894885186276"/>
          <c:h val="0.69334588490853921"/>
        </c:manualLayout>
      </c:layout>
      <c:barChart>
        <c:barDir val="col"/>
        <c:grouping val="clustered"/>
        <c:varyColors val="0"/>
        <c:ser>
          <c:idx val="0"/>
          <c:order val="0"/>
          <c:tx>
            <c:v>Monto Devengado en Millones de $</c:v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COMPARATIVO!$A$171:$A$177</c:f>
              <c:numCache>
                <c:formatCode>mmm\-yy</c:formatCode>
                <c:ptCount val="7"/>
                <c:pt idx="0">
                  <c:v>42490</c:v>
                </c:pt>
                <c:pt idx="1">
                  <c:v>42855</c:v>
                </c:pt>
                <c:pt idx="2">
                  <c:v>43220</c:v>
                </c:pt>
                <c:pt idx="3">
                  <c:v>43585</c:v>
                </c:pt>
                <c:pt idx="4">
                  <c:v>43951</c:v>
                </c:pt>
                <c:pt idx="5">
                  <c:v>44316</c:v>
                </c:pt>
                <c:pt idx="6">
                  <c:v>44681</c:v>
                </c:pt>
              </c:numCache>
            </c:numRef>
          </c:cat>
          <c:val>
            <c:numRef>
              <c:f>COMPARATIVO!$B$171:$B$177</c:f>
              <c:numCache>
                <c:formatCode>#,##0</c:formatCode>
                <c:ptCount val="7"/>
                <c:pt idx="0">
                  <c:v>362851.09410522657</c:v>
                </c:pt>
                <c:pt idx="1">
                  <c:v>365478.16051502549</c:v>
                </c:pt>
                <c:pt idx="2">
                  <c:v>287772.96917316085</c:v>
                </c:pt>
                <c:pt idx="3">
                  <c:v>322173.82804048696</c:v>
                </c:pt>
                <c:pt idx="4">
                  <c:v>273302.42081575451</c:v>
                </c:pt>
                <c:pt idx="5">
                  <c:v>254111.98342403976</c:v>
                </c:pt>
                <c:pt idx="6">
                  <c:v>174531.313093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69221760"/>
        <c:axId val="169222320"/>
      </c:barChart>
      <c:lineChart>
        <c:grouping val="standard"/>
        <c:varyColors val="0"/>
        <c:ser>
          <c:idx val="1"/>
          <c:order val="1"/>
          <c:tx>
            <c:v>Porcentaje Ejecución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COMPARATIVO!$C$171:$C$177</c:f>
              <c:numCache>
                <c:formatCode>0.0%</c:formatCode>
                <c:ptCount val="7"/>
                <c:pt idx="0">
                  <c:v>0.32223076313350524</c:v>
                </c:pt>
                <c:pt idx="1">
                  <c:v>0.30958601552645493</c:v>
                </c:pt>
                <c:pt idx="2">
                  <c:v>0.23703764054469828</c:v>
                </c:pt>
                <c:pt idx="3">
                  <c:v>0.26306470383135128</c:v>
                </c:pt>
                <c:pt idx="4">
                  <c:v>0.20341148119780919</c:v>
                </c:pt>
                <c:pt idx="5">
                  <c:v>0.20318708828287949</c:v>
                </c:pt>
                <c:pt idx="6">
                  <c:v>0.13568576680122293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9223440"/>
        <c:axId val="169222880"/>
      </c:lineChart>
      <c:dateAx>
        <c:axId val="169221760"/>
        <c:scaling>
          <c:orientation val="minMax"/>
        </c:scaling>
        <c:delete val="1"/>
        <c:axPos val="b"/>
        <c:numFmt formatCode="mmm\-yy" sourceLinked="1"/>
        <c:majorTickMark val="none"/>
        <c:minorTickMark val="none"/>
        <c:tickLblPos val="nextTo"/>
        <c:crossAx val="169222320"/>
        <c:crosses val="autoZero"/>
        <c:auto val="1"/>
        <c:lblOffset val="100"/>
        <c:baseTimeUnit val="years"/>
      </c:dateAx>
      <c:valAx>
        <c:axId val="169222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9221760"/>
        <c:crosses val="autoZero"/>
        <c:crossBetween val="between"/>
      </c:valAx>
      <c:valAx>
        <c:axId val="169222880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9223440"/>
        <c:crosses val="max"/>
        <c:crossBetween val="between"/>
      </c:valAx>
      <c:catAx>
        <c:axId val="169223440"/>
        <c:scaling>
          <c:orientation val="minMax"/>
        </c:scaling>
        <c:delete val="1"/>
        <c:axPos val="b"/>
        <c:majorTickMark val="out"/>
        <c:minorTickMark val="none"/>
        <c:tickLblPos val="nextTo"/>
        <c:crossAx val="16922288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865168869595299"/>
          <c:y val="0.22531477799867461"/>
          <c:w val="0.63263460364909296"/>
          <c:h val="0.54870712731485105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bg2"/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8.9584775463356248E-2"/>
                  <c:y val="-8.9475743961428295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4312478869416022E-2"/>
                  <c:y val="-5.755326309857401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0097606756071315E-4"/>
                  <c:y val="0.14849944949724228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6865864956553704E-2"/>
                  <c:y val="-0.11698794111968611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8.9883985116574069E-2"/>
                  <c:y val="-8.5085288792181302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422496021408975E-2"/>
                  <c:y val="-6.196375552459521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bestFit"/>
            <c:showLegendKey val="1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'Transferencias Subt.33'!$B$148:$F$148</c:f>
              <c:strCache>
                <c:ptCount val="5"/>
                <c:pt idx="0">
                  <c:v>Programa Saneamiento Sanitario</c:v>
                </c:pt>
                <c:pt idx="1">
                  <c:v>Fondo Regional Iniciativa Local (FRIL)</c:v>
                </c:pt>
                <c:pt idx="2">
                  <c:v>Transferencias a  Municipios para obras de Educación </c:v>
                </c:pt>
                <c:pt idx="3">
                  <c:v>Transferencias FIC - Fomento Productivo</c:v>
                </c:pt>
                <c:pt idx="4">
                  <c:v>Transferencias al Sector Privado</c:v>
                </c:pt>
              </c:strCache>
            </c:strRef>
          </c:cat>
          <c:val>
            <c:numRef>
              <c:f>'Transferencias Subt.33'!$B$167:$F$167</c:f>
              <c:numCache>
                <c:formatCode>_(* #,##0_);_(* \(#,##0\);_(* "-"??_);_(@_)</c:formatCode>
                <c:ptCount val="5"/>
                <c:pt idx="0">
                  <c:v>5518298.5640000002</c:v>
                </c:pt>
                <c:pt idx="1">
                  <c:v>11729839.949000001</c:v>
                </c:pt>
                <c:pt idx="2">
                  <c:v>4243880.5350000001</c:v>
                </c:pt>
                <c:pt idx="3">
                  <c:v>5518050.3919999981</c:v>
                </c:pt>
                <c:pt idx="4">
                  <c:v>3347848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  <a:round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009799765172716"/>
          <c:y val="0.28514268420297106"/>
          <c:w val="0.55953271000992577"/>
          <c:h val="0.5361522582501369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7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0.21705378715077833"/>
                  <c:y val="-9.8590358387265042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3544250677274611"/>
                  <c:y val="-7.1532723560560696E-3"/>
                </c:manualLayout>
              </c:layout>
              <c:numFmt formatCode="0.0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005695507287734E-2"/>
                  <c:y val="-3.4983878300149929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044365878649694"/>
                  <c:y val="4.2244002773737716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2744520651214026E-2"/>
                  <c:y val="2.0207373165709596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27454280550623789"/>
                  <c:y val="-2.5798326180266132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14839947101430404"/>
                  <c:y val="-0.12140252076747025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8.1727028813005961E-2"/>
                  <c:y val="-0.15164555942488819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1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'Activos No Financieros'!$D$2:$K$2</c:f>
              <c:strCache>
                <c:ptCount val="8"/>
                <c:pt idx="0">
                  <c:v>Terrenos</c:v>
                </c:pt>
                <c:pt idx="1">
                  <c:v>Edificios</c:v>
                </c:pt>
                <c:pt idx="2">
                  <c:v>Vehículos</c:v>
                </c:pt>
                <c:pt idx="3">
                  <c:v>Mobiliarios y Otros</c:v>
                </c:pt>
                <c:pt idx="4">
                  <c:v>Máquinas y Equipos</c:v>
                </c:pt>
                <c:pt idx="5">
                  <c:v>Equipos Informáticos</c:v>
                </c:pt>
                <c:pt idx="6">
                  <c:v>Programas Informáticos</c:v>
                </c:pt>
                <c:pt idx="7">
                  <c:v>Otros activos no Financieros</c:v>
                </c:pt>
              </c:strCache>
            </c:strRef>
          </c:cat>
          <c:val>
            <c:numRef>
              <c:f>'Activos No Financieros'!$D$19:$K$19</c:f>
              <c:numCache>
                <c:formatCode>_(* #,##0_);_(* \(#,##0\);_(* "-"??_);_(@_)</c:formatCode>
                <c:ptCount val="8"/>
                <c:pt idx="0">
                  <c:v>0</c:v>
                </c:pt>
                <c:pt idx="1">
                  <c:v>0</c:v>
                </c:pt>
                <c:pt idx="2">
                  <c:v>5666661.9300000006</c:v>
                </c:pt>
                <c:pt idx="3">
                  <c:v>3409868.3820000002</c:v>
                </c:pt>
                <c:pt idx="4">
                  <c:v>3409049.5060000001</c:v>
                </c:pt>
                <c:pt idx="5">
                  <c:v>605583.09199999995</c:v>
                </c:pt>
                <c:pt idx="6">
                  <c:v>0</c:v>
                </c:pt>
                <c:pt idx="7">
                  <c:v>58203.233999999997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rotWithShape="1">
      <a:gsLst>
        <a:gs pos="0">
          <a:schemeClr val="dk1">
            <a:tint val="50000"/>
            <a:satMod val="300000"/>
          </a:schemeClr>
        </a:gs>
        <a:gs pos="35000">
          <a:schemeClr val="dk1">
            <a:tint val="37000"/>
            <a:satMod val="300000"/>
          </a:schemeClr>
        </a:gs>
        <a:gs pos="100000">
          <a:schemeClr val="dk1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dk1">
          <a:shade val="95000"/>
          <a:satMod val="105000"/>
        </a:schemeClr>
      </a:solidFill>
      <a:prstDash val="solid"/>
      <a:round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602AD44-B089-AB4D-B988-E4D9D3171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69E5DE69-40D8-A949-8092-C4A483BF5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AC2FCC9-CD5E-6B4E-A05E-217106559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19-05-2022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9D04246-38A1-6745-84E6-571460223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E3022B5-8DFE-A943-80B4-EB294CF4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496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DEE4AE0-5C37-FD48-BFED-C6E06D109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C6C0485-8736-2540-B234-B807F3595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FF148DB-DB3F-AB43-8C98-AFC51FA5B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19-05-2022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46C7A09-7D62-6946-84E2-BA0726D2A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B2FDA91-4CFF-1345-B5A4-3B3D49C5E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337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3E104CE0-7725-9645-8BFF-057D4F22A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4CEDAAD-B03D-8041-8606-2F4C0B15A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AEFC87F-1DB3-2847-8FB0-EDF0B6AFF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19-05-2022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2E93857-AED6-6443-930D-46E08EA10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63A734A-66FE-6C4E-BAF7-B8BA912D7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6904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E5C5DA1-E93B-C846-B890-8A6DCE0DA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B056428-7A8E-3B41-9295-64582BB88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852E7A7-5B33-1841-9187-6A53BBFD0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19-05-2022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07F7519-9C81-EC42-AC94-F71F481C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9FD163A-D840-6240-AC2D-7FA794182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52262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E5C41AD-CA43-4343-9258-CADC33D5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D723B9E-7C57-804E-B752-55DAA244A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C47857F-22B0-F243-9493-02954D49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19-05-2022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DF8D1A4-436F-DC41-AA92-AB6E52646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F29D279-F36E-694D-86CA-DF6D7266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094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1D4EB6-81E6-AA43-B264-C8B9962A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3770D27-1A20-CE4F-B226-84DF56A33E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8E08D20-B925-D744-8B50-052DE536E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459BE6F-3D4B-5E4A-99A1-6BF0A865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19-05-2022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5CE9680-3D25-2643-90AD-306430663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63889CE-CF8A-224D-9629-18C18295E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927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A5697E-F629-154B-9C77-7067D0F22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F0B4C48-5494-9740-9119-6629D6356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186B60DF-6688-FA44-AA5E-D7E998B51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1A0116CC-7969-8D4B-937C-BDB909DEE9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AD20A1F6-2721-944D-8805-26FA43794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AFAF9A7D-951F-2749-A830-C8FB39225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19-05-2022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EFBDC83F-4CFF-FE45-9F3C-D06B39CE9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1C935DB8-0601-3E49-80FF-F8760ED4B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0599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3C92A1-6A4E-7B47-9AC1-E007397B9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EB23E873-CC25-0A4F-94D2-9D6008F8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19-05-2022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506469C-AF00-9948-8559-E16383179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28E89C83-4D43-9145-B9EC-CE5CAE00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1678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57370F62-B4F6-F040-91E0-4CB53AE0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19-05-2022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0B4A50EE-4FAE-BB43-8082-4330BF7B0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EE1042F2-AFDF-CC43-B88E-EF83C801E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995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7F143A1-F684-D549-8B08-B8EBDE21E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9DAAF9E-2663-E74D-B88C-F589F3781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6490CB2-EECD-9442-A260-EE4BF40DB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D9A3C2E-852A-0846-80E1-71038C3CC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19-05-2022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E718D16-3B4C-6649-B518-D90FF7F4C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73BCBE1-B90E-E248-A1F7-D1AC895E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1598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3AB7B5-1D39-764B-B7A5-9AD561523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55583437-5A00-194F-B5CE-45EBE75B95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FC689C3-19CC-AF4D-9BE6-D426922E3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9F99AC7-82C6-ED4C-ACED-FF8408B19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19-05-2022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7AF3114-AF4D-F64D-A6BF-C5C6CF76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BEFBCAE-2AAB-B549-9C10-71069C434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7624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E8B13CDB-F2A0-0D4D-A352-07D81D79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D0DF888-6942-AB4E-AAF4-9B92B192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0C5F538-8690-E144-8ECB-31A30FD7DC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6CA2A-21CC-1F49-AF07-F2622CFB03C3}" type="datetimeFigureOut">
              <a:rPr lang="es-CL" smtClean="0"/>
              <a:t>19-05-2022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D110ACD-E431-4447-B96D-76E1464DC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B6B36C1-D357-C945-A6F9-5333C15118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889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A264C81-0AA9-1B48-B320-E4AE17F3E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3225" y="1093509"/>
            <a:ext cx="7647024" cy="1457973"/>
          </a:xfrm>
        </p:spPr>
        <p:txBody>
          <a:bodyPr>
            <a:normAutofit fontScale="90000"/>
          </a:bodyPr>
          <a:lstStyle/>
          <a:p>
            <a:r>
              <a:rPr lang="es-CL" sz="3600" b="1" spc="300" dirty="0" smtClean="0">
                <a:solidFill>
                  <a:schemeClr val="accent1">
                    <a:lumMod val="75000"/>
                  </a:schemeClr>
                </a:solidFill>
                <a:latin typeface="Museo Slab 700" panose="02000000000000000000" pitchFamily="2" charset="77"/>
              </a:rPr>
              <a:t>EJECUCIÓN PRESUPUESTARIA PROGRAMAS DE INVERSION REGIONAL GOBIERNOS REGIONALES</a:t>
            </a:r>
            <a:endParaRPr lang="es-CL" sz="3600" b="1" spc="300" dirty="0">
              <a:solidFill>
                <a:schemeClr val="accent1">
                  <a:lumMod val="75000"/>
                </a:schemeClr>
              </a:solidFill>
              <a:latin typeface="Museo Slab 700" panose="02000000000000000000" pitchFamily="2" charset="77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02EE8D1-CE16-0740-B3E3-05A75A8065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3480" y="3177621"/>
            <a:ext cx="6968247" cy="444844"/>
          </a:xfrm>
        </p:spPr>
        <p:txBody>
          <a:bodyPr/>
          <a:lstStyle/>
          <a:p>
            <a:r>
              <a:rPr lang="es-CL" b="1" spc="160" dirty="0" smtClean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Informe al 30 de Abril de 2022</a:t>
            </a:r>
            <a:endParaRPr lang="es-CL" b="1" spc="160" dirty="0">
              <a:solidFill>
                <a:schemeClr val="accent5">
                  <a:lumMod val="75000"/>
                </a:schemeClr>
              </a:solidFill>
              <a:latin typeface="gobCL" pitchFamily="2" charset="77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671" y="3820853"/>
            <a:ext cx="2884602" cy="28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6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Presupuestaria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de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Abril por Tipologías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A8176B2-2061-864D-B91A-B8C2FC957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621" y="4944176"/>
            <a:ext cx="635000" cy="1625600"/>
          </a:xfrm>
          <a:prstGeom prst="rect">
            <a:avLst/>
          </a:prstGeom>
        </p:spPr>
      </p:pic>
      <p:sp>
        <p:nvSpPr>
          <p:cNvPr id="8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3082"/>
            <a:ext cx="2098767" cy="99677"/>
          </a:xfrm>
          <a:prstGeom prst="rect">
            <a:avLst/>
          </a:prstGeom>
        </p:spPr>
      </p:pic>
      <p:graphicFrame>
        <p:nvGraphicFramePr>
          <p:cNvPr id="9" name="Chart 15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7850255"/>
              </p:ext>
            </p:extLst>
          </p:nvPr>
        </p:nvGraphicFramePr>
        <p:xfrm>
          <a:off x="816319" y="1524128"/>
          <a:ext cx="9620250" cy="4600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240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54" y="277201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Presupuestaria -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de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Abril Período 2016 - 2022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02" y="1068514"/>
            <a:ext cx="744773" cy="199913"/>
          </a:xfrm>
          <a:prstGeom prst="rect">
            <a:avLst/>
          </a:prstGeom>
        </p:spPr>
      </p:pic>
      <p:sp>
        <p:nvSpPr>
          <p:cNvPr id="6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286346" y="1203504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Montos en Miles de $ 2022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26" y="1480503"/>
            <a:ext cx="10436418" cy="472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9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Presupuestaria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- 30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de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Abril Período 2016 - 2022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7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492875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6305296-D528-FC48-A12A-5E17902C9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975" y="4360348"/>
            <a:ext cx="1508001" cy="246831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7006"/>
            <a:ext cx="2098767" cy="99677"/>
          </a:xfrm>
          <a:prstGeom prst="rect">
            <a:avLst/>
          </a:prstGeom>
        </p:spPr>
      </p:pic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8888958"/>
              </p:ext>
            </p:extLst>
          </p:nvPr>
        </p:nvGraphicFramePr>
        <p:xfrm>
          <a:off x="913885" y="1689657"/>
          <a:ext cx="8691434" cy="437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1487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Comparación Ejecución Promedio respecto del 30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de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Abril 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286346" y="1435293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Montos en Miles de $ 2022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EC8A8F3-FFCB-2849-B837-B46A9D43F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463" y="5311864"/>
            <a:ext cx="1695537" cy="156142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10310"/>
            <a:ext cx="2098767" cy="99677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871990"/>
              </p:ext>
            </p:extLst>
          </p:nvPr>
        </p:nvGraphicFramePr>
        <p:xfrm>
          <a:off x="548846" y="1733550"/>
          <a:ext cx="9677398" cy="436244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433689"/>
                <a:gridCol w="837376"/>
                <a:gridCol w="850063"/>
                <a:gridCol w="799313"/>
                <a:gridCol w="827860"/>
                <a:gridCol w="827860"/>
                <a:gridCol w="926188"/>
                <a:gridCol w="824688"/>
                <a:gridCol w="751735"/>
                <a:gridCol w="799313"/>
                <a:gridCol w="799313"/>
              </a:tblGrid>
              <a:tr h="39213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 dirty="0">
                          <a:effectLst/>
                        </a:rPr>
                        <a:t>Gasto a 30  de Abril</a:t>
                      </a:r>
                      <a:endParaRPr lang="es-CL" sz="105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 dirty="0">
                          <a:effectLst/>
                        </a:rPr>
                        <a:t>Promedio 2010 - 2014</a:t>
                      </a:r>
                      <a:endParaRPr lang="es-CL" sz="105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>
                          <a:effectLst/>
                        </a:rPr>
                        <a:t>Promedio 2014 - 2018</a:t>
                      </a:r>
                      <a:endParaRPr lang="es-CL" sz="105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>
                          <a:effectLst/>
                        </a:rPr>
                        <a:t>Promedio 2018 - 2022</a:t>
                      </a:r>
                      <a:endParaRPr lang="es-CL" sz="105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>
                          <a:effectLst/>
                        </a:rPr>
                        <a:t>Promedio 2010 - 2022</a:t>
                      </a:r>
                      <a:endParaRPr lang="es-CL" sz="105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>
                          <a:effectLst/>
                        </a:rPr>
                        <a:t>Gasto Devengado 2022</a:t>
                      </a:r>
                      <a:endParaRPr lang="es-CL" sz="105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4043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>
                          <a:effectLst/>
                        </a:rPr>
                        <a:t>Región</a:t>
                      </a:r>
                      <a:endParaRPr lang="es-CL" sz="105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>
                          <a:effectLst/>
                        </a:rPr>
                        <a:t>Gasto Acumulado</a:t>
                      </a:r>
                      <a:endParaRPr lang="es-CL" sz="105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 dirty="0">
                          <a:effectLst/>
                        </a:rPr>
                        <a:t>%</a:t>
                      </a:r>
                      <a:endParaRPr lang="es-CL" sz="105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 dirty="0">
                          <a:effectLst/>
                        </a:rPr>
                        <a:t>Gasto Acumulado</a:t>
                      </a:r>
                      <a:endParaRPr lang="es-CL" sz="105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 dirty="0">
                          <a:effectLst/>
                        </a:rPr>
                        <a:t>%</a:t>
                      </a:r>
                      <a:endParaRPr lang="es-CL" sz="105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 dirty="0">
                          <a:effectLst/>
                        </a:rPr>
                        <a:t>Gasto Acumulado</a:t>
                      </a:r>
                      <a:endParaRPr lang="es-CL" sz="105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 dirty="0">
                          <a:effectLst/>
                        </a:rPr>
                        <a:t>%</a:t>
                      </a:r>
                      <a:endParaRPr lang="es-CL" sz="105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>
                          <a:effectLst/>
                        </a:rPr>
                        <a:t>Gasto Acumulado</a:t>
                      </a:r>
                      <a:endParaRPr lang="es-CL" sz="105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>
                          <a:effectLst/>
                        </a:rPr>
                        <a:t>%</a:t>
                      </a:r>
                      <a:endParaRPr lang="es-CL" sz="105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>
                          <a:effectLst/>
                        </a:rPr>
                        <a:t>Gasto Acumulado</a:t>
                      </a:r>
                      <a:endParaRPr lang="es-CL" sz="105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 dirty="0">
                          <a:effectLst/>
                        </a:rPr>
                        <a:t>%</a:t>
                      </a:r>
                      <a:endParaRPr lang="es-CL" sz="105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083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ARICA - PARINACOTA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8.224.043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29,5%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9.955.152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29,4%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6.542.293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16,4%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 dirty="0">
                          <a:effectLst/>
                        </a:rPr>
                        <a:t>7.249.171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 dirty="0">
                          <a:effectLst/>
                        </a:rPr>
                        <a:t>21,4%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 dirty="0">
                          <a:effectLst/>
                        </a:rPr>
                        <a:t>4.432.882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 dirty="0">
                          <a:effectLst/>
                        </a:rPr>
                        <a:t>11,3%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83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TARAPACA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7.837.338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21,9%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11.682.890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25,4%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8.446.767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16,9%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8.069.600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17,5%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2.782.215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5,5%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83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ANTOFAGASTA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19.472.643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28,5%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27.170.062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33,4%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13.692.936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17,5%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17.396.205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22,4%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7.498.724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8,5%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83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ATACAMA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9.111.085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20,3%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14.792.795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22,7%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11.676.206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15,9%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11.021.435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17,1%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9.330.341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12,6%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83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COQUIMBO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16.239.113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28,2%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20.214.210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30,1%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15.650.673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21,8%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15.512.288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22,9%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6.037.880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8,1%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83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VALPARAISO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17.371.502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28,3%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22.037.264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27,0%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15.681.809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18,2%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16.274.874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20,6%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8.459.101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9,9%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83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METROPOLITANA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34.062.131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28,4%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37.431.033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28,8%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33.580.128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24,8%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32.690.928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25,0%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20.899.964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14,9%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83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O'HIGGINS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15.240.670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30,3%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18.259.874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27,1%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13.918.091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18,7%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14.491.173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21,9%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11.652.504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15,5%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83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MAULE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21.288.768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32,1%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23.702.074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29,5%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19.159.900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21,1%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19.148.970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23,5%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9.216.427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10,1%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83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ÑUBLE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0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0,0%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0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0,0%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2.516.272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4,4%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1.303.371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2,3%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5.665.836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9,8%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83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BIO - BIO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32.291.225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31,3%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45.978.671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36,5%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21.710.135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22,1%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29.379.139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26,2%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12.407.330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13,3%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83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ARAUCANIA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21.032.937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24,7%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31.441.806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27,2%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27.636.476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20,0%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25.360.679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21,2%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25.037.192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17,4%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83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LOS RIOS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12.766.834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31,2%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14.144.323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26,6%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10.256.359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18,8%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11.703.767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22,6%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9.771.228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17,1%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83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LOS LAGOS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23.541.673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30,8%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31.205.825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35,2%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23.204.894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25,4%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23.685.456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27,3%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17.859.620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19,8%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83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AYSEN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10.750.721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29,0%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14.848.686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28,2%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14.229.586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22,7%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11.719.503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21,9%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5.868.025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9,1%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20573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MAGALLANES</a:t>
                      </a:r>
                      <a:endParaRPr lang="es-CL" sz="10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11.322.913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32,4%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18.217.675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32,6%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24.475.979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36,1%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16.893.518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29,6%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u="none" strike="noStrike">
                          <a:effectLst/>
                        </a:rPr>
                        <a:t>17.612.044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u="none" strike="noStrike">
                          <a:effectLst/>
                        </a:rPr>
                        <a:t>28,8%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20573"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TOTAL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260.553.595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28,4%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341.082.341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31,3%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262.378.503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20,8%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261.900.079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22,9%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174.531.313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13,6%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290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95" y="296918"/>
            <a:ext cx="11030496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Transferencias Corrientes  al 30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de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Abril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68" y="1231960"/>
            <a:ext cx="744773" cy="1999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42195" y="1533540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DF7F65A-2A14-6D46-87C7-F0E68A09B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6313" y="5495827"/>
            <a:ext cx="1846970" cy="1242114"/>
          </a:xfrm>
          <a:prstGeom prst="rect">
            <a:avLst/>
          </a:prstGeom>
        </p:spPr>
      </p:pic>
      <p:sp>
        <p:nvSpPr>
          <p:cNvPr id="8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68" y="11895"/>
            <a:ext cx="2098767" cy="99677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31320"/>
              </p:ext>
            </p:extLst>
          </p:nvPr>
        </p:nvGraphicFramePr>
        <p:xfrm>
          <a:off x="542195" y="1812513"/>
          <a:ext cx="8519429" cy="4501531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444386"/>
                <a:gridCol w="1113891"/>
                <a:gridCol w="1110831"/>
                <a:gridCol w="1092470"/>
                <a:gridCol w="982305"/>
                <a:gridCol w="893560"/>
                <a:gridCol w="890500"/>
                <a:gridCol w="991486"/>
              </a:tblGrid>
              <a:tr h="22104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REGION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7% FNDR ACTIVIDADES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>
                          <a:effectLst/>
                        </a:rPr>
                        <a:t>CORPORACIONES REGIONALES</a:t>
                      </a:r>
                      <a:endParaRPr lang="es-C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>
                          <a:effectLst/>
                        </a:rPr>
                        <a:t>APLICACIÓN GLOSA 02 - NUMERAL 2.3 SUBSIDIOS</a:t>
                      </a:r>
                      <a:endParaRPr lang="es-C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>
                          <a:effectLst/>
                        </a:rPr>
                        <a:t>Total</a:t>
                      </a:r>
                      <a:endParaRPr lang="es-C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ctr"/>
                </a:tc>
              </a:tr>
              <a:tr h="372483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>
                          <a:effectLst/>
                        </a:rPr>
                        <a:t>Al Sector Privado</a:t>
                      </a:r>
                      <a:endParaRPr lang="es-CL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Otras Instituciones Públicas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Al Sector Privado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Otras Instituciones Públicas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Al Gobierno Central (*)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221047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ARICA - PARINACOTA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86.820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86.820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</a:tr>
              <a:tr h="221047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TARAPACA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21.936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23.057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44.993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</a:tr>
              <a:tr h="221047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ANTOFAGASTA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14.998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190.695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1.204.660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248.230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1.658.582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</a:tr>
              <a:tr h="221047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ATACAMA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40.000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                                  -   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40.000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</a:tr>
              <a:tr h="221047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COQUIMBO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795.262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795.262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</a:tr>
              <a:tr h="221047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VALPARAISO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112.721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63.500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176.221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</a:tr>
              <a:tr h="221047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METROPOLITANA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173.203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2.142.000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2.315.203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</a:tr>
              <a:tr h="221047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O'HIGGINS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348.094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6.600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953.900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1.308.594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</a:tr>
              <a:tr h="221047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MAULE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6.960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538.806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545.766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</a:tr>
              <a:tr h="221047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ÑUBLE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124.894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124.894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</a:tr>
              <a:tr h="221047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BIO - BIO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1.097.996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140.446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500.450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1.738.891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</a:tr>
              <a:tr h="221047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ARAUCANIA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23.000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3.200.000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3.223.000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</a:tr>
              <a:tr h="221047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LOS RIOS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260.391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1.289.000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1.549.391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</a:tr>
              <a:tr h="221047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LOS LAGOS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2.900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872.809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875.709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</a:tr>
              <a:tr h="221047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AYSEN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277.078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56.908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507.746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841.732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</a:tr>
              <a:tr h="221047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MAGALLANES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                     343.818 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                           5.000 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                                 -   </a:t>
                      </a:r>
                      <a:endParaRPr lang="es-C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        -  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  348.818 </a:t>
                      </a:r>
                      <a:endParaRPr lang="es-C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</a:tr>
              <a:tr h="221047">
                <a:tc>
                  <a:txBody>
                    <a:bodyPr/>
                    <a:lstStyle/>
                    <a:p>
                      <a:pPr algn="ctr" fontAlgn="b"/>
                      <a:r>
                        <a:rPr lang="es-CL" sz="1050" b="1" u="none" strike="noStrike" dirty="0">
                          <a:effectLst/>
                        </a:rPr>
                        <a:t>TOTAL</a:t>
                      </a:r>
                      <a:endParaRPr lang="es-C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50" b="1" u="none" strike="noStrike" dirty="0">
                          <a:effectLst/>
                        </a:rPr>
                        <a:t>                  2.934.808 </a:t>
                      </a:r>
                      <a:endParaRPr lang="es-C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50" b="1" u="none" strike="noStrike" dirty="0">
                          <a:effectLst/>
                        </a:rPr>
                        <a:t>                      463.148 </a:t>
                      </a:r>
                      <a:endParaRPr lang="es-C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50" b="1" u="none" strike="noStrike" dirty="0">
                          <a:effectLst/>
                        </a:rPr>
                        <a:t>               10.631.374 </a:t>
                      </a:r>
                      <a:endParaRPr lang="es-C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50" b="1" u="none" strike="noStrike" dirty="0">
                          <a:effectLst/>
                        </a:rPr>
                        <a:t>              1.373.259 </a:t>
                      </a:r>
                      <a:endParaRPr lang="es-C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50" b="1" u="none" strike="noStrike" dirty="0">
                          <a:effectLst/>
                        </a:rPr>
                        <a:t>            271.287 </a:t>
                      </a:r>
                      <a:endParaRPr lang="es-C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50" b="1" u="none" strike="noStrike" dirty="0">
                          <a:effectLst/>
                        </a:rPr>
                        <a:t>                          -   </a:t>
                      </a:r>
                      <a:endParaRPr lang="es-C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50" b="1" u="none" strike="noStrike" dirty="0">
                          <a:effectLst/>
                        </a:rPr>
                        <a:t>            15.673.876 </a:t>
                      </a:r>
                      <a:endParaRPr lang="es-CL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6" marR="6106" marT="6106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559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5" y="444893"/>
            <a:ext cx="11452714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Transferencias de Capital  al 30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de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Abril 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11" y="1285609"/>
            <a:ext cx="744773" cy="1999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1275" y="1499143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25613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8CFF6F68-70C1-E349-BCE0-DC1FA27D2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2668" y="5170348"/>
            <a:ext cx="1928465" cy="16216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11" y="11895"/>
            <a:ext cx="2098767" cy="99677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804703"/>
              </p:ext>
            </p:extLst>
          </p:nvPr>
        </p:nvGraphicFramePr>
        <p:xfrm>
          <a:off x="321275" y="1778119"/>
          <a:ext cx="8699156" cy="460620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521472"/>
                <a:gridCol w="1257328"/>
                <a:gridCol w="1253806"/>
                <a:gridCol w="1197454"/>
                <a:gridCol w="1197454"/>
                <a:gridCol w="1130538"/>
                <a:gridCol w="1141104"/>
              </a:tblGrid>
              <a:tr h="49877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Región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Programa Saneamiento Sanitario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Fondo Regional Iniciativa Local (FRIL)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Transferencias a  Municipios para obras de Educación 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Transferencias FIC - Fomento Productivo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Transferencias al Sector Privado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Total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ARICA - PARINACOTA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117.734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32.713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    150.447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TARAPACA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128.246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226.575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    354.821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ANTOFAGASTA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227.736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641.875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304.290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427.772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1.601.673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ATACAMA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457.358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    457.358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COQUIMBO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1.106.834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1.380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125.713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232.270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1.466.197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1232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VALPARAISO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628.973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    628.973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7708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METROPOLITANA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   1.290.994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819.554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272.513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2.383.061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O'HIGGINS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567.104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2.072.117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26.792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257.442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2.923.455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MAULE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2.826.240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666.742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43.266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631.199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4.167.447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ÑUBLE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581.555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1.122.043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943.790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2.647.388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BIO - BIO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789.215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901.270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2.712.393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747.222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440.200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5.590.300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ARAUCANIA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228.906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268.652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194.959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    692.518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LOS RIOS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446.997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132.524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    579.521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LOS LAGOS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3.264.986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63.705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895.900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4.224.591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AYSEN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937.711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888.052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260.500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2.086.263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47018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MAGALLANES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194.747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147.416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 dirty="0">
                          <a:effectLst/>
                        </a:rPr>
                        <a:t>                  342.163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05946"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TOTAL 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5.518.299 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11.729.840 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4.243.881 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5.456.309 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3.347.848 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30.296.176 </a:t>
                      </a:r>
                      <a:endParaRPr lang="es-CL" sz="1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u="none" strike="noStrike">
                          <a:effectLst/>
                        </a:rPr>
                        <a:t>FONDEMA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61.742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                    61.742 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7338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00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TOTAL GENERAL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00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5.518.299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00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11.729.840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00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4.243.881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00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5.518.050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00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3.347.848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000" b="1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30.357.917 </a:t>
                      </a: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159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39159"/>
            <a:ext cx="11318789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Transferencias de Capital  al 30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de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Abril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37" y="1163236"/>
            <a:ext cx="744773" cy="199913"/>
          </a:xfrm>
          <a:prstGeom prst="rect">
            <a:avLst/>
          </a:prstGeom>
        </p:spPr>
      </p:pic>
      <p:sp>
        <p:nvSpPr>
          <p:cNvPr id="5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611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960692"/>
              </p:ext>
            </p:extLst>
          </p:nvPr>
        </p:nvGraphicFramePr>
        <p:xfrm>
          <a:off x="2337164" y="1119461"/>
          <a:ext cx="8539163" cy="4791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0452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348" y="419656"/>
            <a:ext cx="11318789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Adquisición de Activos no Financieros  al 30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de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Abril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322165"/>
            <a:ext cx="744773" cy="1999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88348" y="1572824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B2C6F58-A3E4-1B46-95CE-4B3A85529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605" y="5222448"/>
            <a:ext cx="2019828" cy="151650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0"/>
            <a:ext cx="2098767" cy="99677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006646"/>
              </p:ext>
            </p:extLst>
          </p:nvPr>
        </p:nvGraphicFramePr>
        <p:xfrm>
          <a:off x="466725" y="1972447"/>
          <a:ext cx="9893300" cy="409060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181100"/>
                <a:gridCol w="800100"/>
                <a:gridCol w="774700"/>
                <a:gridCol w="850900"/>
                <a:gridCol w="774700"/>
                <a:gridCol w="850900"/>
                <a:gridCol w="889000"/>
                <a:gridCol w="939800"/>
                <a:gridCol w="977900"/>
                <a:gridCol w="927100"/>
                <a:gridCol w="927100"/>
              </a:tblGrid>
              <a:tr h="7009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Región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Terrenos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Edificios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Vehículos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Mobiliarios y Otros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Máquinas y Equipos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Equipos Informáticos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Programas Informáticos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Otros activos no Financieros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Total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% sobre el total de Inversión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ARICA - PARINACOTA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14.161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14.161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0,3%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TARAPACA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657.072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502.723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1.159.795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41,7%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ANTOFAGASTA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252.594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80.135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86.763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21.182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440.675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5,9%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ATACAMA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1.336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1.336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0,0%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COQUIMBO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0,0%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VALPARAISO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1.492.579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374.413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1.866.993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22,1%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METROPOLITANA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2.535.647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512.117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584.401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58.203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3.690.368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17,7%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O'HIGGINS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529.727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15.030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544.756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4,7%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MAULE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794.086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511.678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1.305.764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14,2%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ÑUBLE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467.153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467.153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8,2%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BIO - BIO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550.920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550.920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4,4%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ARAUCANIA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980.507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353.704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1.334.211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5,3%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LOS RIOS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0,0%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LOS LAGOS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1.119.595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1.119.595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6,3%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AYSEN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19.050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19.050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0,3%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06828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MAGALLANES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634.588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              -  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              634.588 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3,6%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52790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TOTAL </a:t>
                      </a:r>
                      <a:endParaRPr lang="es-CL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    -   </a:t>
                      </a:r>
                      <a:endParaRPr lang="es-CL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   -   </a:t>
                      </a:r>
                      <a:endParaRPr lang="es-CL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5.666.662 </a:t>
                      </a:r>
                      <a:endParaRPr lang="es-CL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3.409.868 </a:t>
                      </a:r>
                      <a:endParaRPr lang="es-CL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3.409.050 </a:t>
                      </a:r>
                      <a:endParaRPr lang="es-CL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605.583 </a:t>
                      </a:r>
                      <a:endParaRPr lang="es-CL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        -   </a:t>
                      </a:r>
                      <a:endParaRPr lang="es-CL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        58.203 </a:t>
                      </a:r>
                      <a:endParaRPr lang="es-CL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   13.149.366 </a:t>
                      </a:r>
                      <a:endParaRPr lang="es-CL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7,5%</a:t>
                      </a:r>
                      <a:endParaRPr lang="es-CL" sz="1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45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15" y="315197"/>
            <a:ext cx="11178151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Adquisición de Activos no Financieros  al 30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de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Abril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7" y="1177856"/>
            <a:ext cx="744773" cy="199913"/>
          </a:xfrm>
          <a:prstGeom prst="rect">
            <a:avLst/>
          </a:prstGeom>
        </p:spPr>
      </p:pic>
      <p:sp>
        <p:nvSpPr>
          <p:cNvPr id="5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89943" y="6492875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AE86924-11AB-724C-A6F8-6431EA39D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2351" y="3196586"/>
            <a:ext cx="1762177" cy="36614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07" y="5658"/>
            <a:ext cx="2098767" cy="99677"/>
          </a:xfrm>
          <a:prstGeom prst="rect">
            <a:avLst/>
          </a:prstGeom>
        </p:spPr>
      </p:pic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1143342"/>
              </p:ext>
            </p:extLst>
          </p:nvPr>
        </p:nvGraphicFramePr>
        <p:xfrm>
          <a:off x="1259231" y="1403502"/>
          <a:ext cx="8379039" cy="4746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6741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718" y="2381076"/>
            <a:ext cx="2176549" cy="217654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D1544CA-9F3F-FD4F-9D9D-B8CC582231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480"/>
          <a:stretch/>
        </p:blipFill>
        <p:spPr>
          <a:xfrm>
            <a:off x="1887903" y="2381075"/>
            <a:ext cx="2655523" cy="203821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6017F6F-523D-524B-ADE1-4AFB8C77AA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850"/>
          <a:stretch/>
        </p:blipFill>
        <p:spPr>
          <a:xfrm>
            <a:off x="7428815" y="2381075"/>
            <a:ext cx="2630021" cy="203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3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056" y="275305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- 30 de Abril de 2022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65" y="1061364"/>
            <a:ext cx="744773" cy="199913"/>
          </a:xfrm>
          <a:prstGeom prst="rect">
            <a:avLst/>
          </a:prstGeom>
        </p:spPr>
      </p:pic>
      <p:sp>
        <p:nvSpPr>
          <p:cNvPr id="6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395926" y="1209715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03855"/>
              </p:ext>
            </p:extLst>
          </p:nvPr>
        </p:nvGraphicFramePr>
        <p:xfrm>
          <a:off x="594154" y="1624013"/>
          <a:ext cx="9645478" cy="443903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076750"/>
                <a:gridCol w="2123775"/>
                <a:gridCol w="2178231"/>
                <a:gridCol w="2266722"/>
              </a:tblGrid>
              <a:tr h="60905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REGION</a:t>
                      </a:r>
                      <a:endParaRPr lang="es-CL" sz="11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MARCO DE EVALUACION</a:t>
                      </a:r>
                      <a:endParaRPr lang="es-CL" sz="11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GASTO DEVENGADO ACUMULADO</a:t>
                      </a:r>
                      <a:endParaRPr lang="es-CL" sz="11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% EJECUCION PRESUPUESTARIA</a:t>
                      </a:r>
                      <a:endParaRPr lang="es-CL" sz="11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ARICA - PARINACOTA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39.190.174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4.432.882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11,3%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TARAPACA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50.717.550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2.782.215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5,5%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ANTOFAGASTA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87.705.938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7.498.724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8,5%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ATACAMA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74.195.415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9.330.341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12,6%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COQUIMBO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74.388.479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6.037.880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8,1%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VALPARAISO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85.271.974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8.459.101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9,9%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METROPOLITANA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140.661.780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20.899.964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14,9%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O'HIGGINS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75.141.419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11.652.504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15,5%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MAULE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91.299.502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9.216.427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10,1%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ÑUBLE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57.789.890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5.665.836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9,8%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BIO - BIO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93.357.162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12.407.330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13,3%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ARAUCANIA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143.821.183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25.037.192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17,4%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LOS RIOS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57.020.756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9.771.228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17,1%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LOS LAGOS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90.172.889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17.859.620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19,8%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AYSEN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64.463.429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5.868.025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9,1%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10825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MAGALLANES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61.092.962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>
                          <a:effectLst/>
                        </a:rPr>
                        <a:t>17.612.044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>
                          <a:effectLst/>
                        </a:rPr>
                        <a:t>28,8%</a:t>
                      </a:r>
                      <a:endParaRPr lang="es-CL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10825"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SUBTOTAL</a:t>
                      </a:r>
                      <a:endParaRPr lang="es-CL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1.286.290.502 </a:t>
                      </a:r>
                      <a:endParaRPr lang="es-CL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174.531.313 </a:t>
                      </a:r>
                      <a:endParaRPr lang="es-CL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13,6%</a:t>
                      </a:r>
                      <a:endParaRPr lang="es-CL" sz="1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10825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</a:rPr>
                        <a:t>FONDEMA  - MAGALLANES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 dirty="0">
                          <a:effectLst/>
                        </a:rPr>
                        <a:t>6.977.267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1100" u="none" strike="noStrike" dirty="0">
                          <a:effectLst/>
                        </a:rPr>
                        <a:t>529.818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u="none" strike="noStrike" dirty="0">
                          <a:effectLst/>
                        </a:rPr>
                        <a:t>7,6%</a:t>
                      </a:r>
                      <a:endParaRPr lang="es-CL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1082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2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2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1.293.267.769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2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175.061.131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2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13,5%</a:t>
                      </a: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176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751" y="296086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- 30 de Abril de 2022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77" y="1237256"/>
            <a:ext cx="744773" cy="199913"/>
          </a:xfrm>
          <a:prstGeom prst="rect">
            <a:avLst/>
          </a:prstGeom>
        </p:spPr>
      </p:pic>
      <p:sp>
        <p:nvSpPr>
          <p:cNvPr id="8" name="CuadroTexto 5"/>
          <p:cNvSpPr txBox="1"/>
          <p:nvPr/>
        </p:nvSpPr>
        <p:spPr>
          <a:xfrm>
            <a:off x="8857607" y="1046984"/>
            <a:ext cx="2660650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CL" sz="2800" b="1" dirty="0" smtClean="0">
                <a:solidFill>
                  <a:schemeClr val="accent1"/>
                </a:solidFill>
              </a:rPr>
              <a:t>13,6 </a:t>
            </a:r>
            <a:r>
              <a:rPr lang="es-CL" sz="2800" b="1" dirty="0">
                <a:solidFill>
                  <a:schemeClr val="accent1"/>
                </a:solidFill>
              </a:rPr>
              <a:t>%</a:t>
            </a:r>
          </a:p>
          <a:p>
            <a:pPr>
              <a:defRPr/>
            </a:pPr>
            <a:r>
              <a:rPr lang="es-CL" sz="1200" b="1" dirty="0">
                <a:solidFill>
                  <a:schemeClr val="accent1"/>
                </a:solidFill>
              </a:rPr>
              <a:t>Ejecución </a:t>
            </a:r>
            <a:r>
              <a:rPr lang="es-CL" sz="1200" b="1" dirty="0" smtClean="0">
                <a:solidFill>
                  <a:schemeClr val="accent1"/>
                </a:solidFill>
              </a:rPr>
              <a:t>Promedio  Abril 2022</a:t>
            </a:r>
            <a:endParaRPr lang="es-CL" b="1" dirty="0">
              <a:solidFill>
                <a:schemeClr val="accent1"/>
              </a:solidFill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0165" y="6449036"/>
            <a:ext cx="2373353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5851562"/>
              </p:ext>
            </p:extLst>
          </p:nvPr>
        </p:nvGraphicFramePr>
        <p:xfrm>
          <a:off x="600677" y="2026719"/>
          <a:ext cx="9677871" cy="4088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2681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04" y="296352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– Período 2010 - 2022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72" y="1270046"/>
            <a:ext cx="744773" cy="199913"/>
          </a:xfrm>
          <a:prstGeom prst="rect">
            <a:avLst/>
          </a:prstGeom>
        </p:spPr>
      </p:pic>
      <p:sp>
        <p:nvSpPr>
          <p:cNvPr id="8" name="CuadroTexto 5"/>
          <p:cNvSpPr txBox="1"/>
          <p:nvPr/>
        </p:nvSpPr>
        <p:spPr>
          <a:xfrm>
            <a:off x="9002598" y="1046984"/>
            <a:ext cx="2901077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CL" sz="2800" b="1" dirty="0" smtClean="0">
                <a:solidFill>
                  <a:schemeClr val="accent1"/>
                </a:solidFill>
              </a:rPr>
              <a:t>26,3 </a:t>
            </a:r>
            <a:r>
              <a:rPr lang="es-CL" sz="2800" b="1" dirty="0">
                <a:solidFill>
                  <a:schemeClr val="accent1"/>
                </a:solidFill>
              </a:rPr>
              <a:t>%</a:t>
            </a:r>
          </a:p>
          <a:p>
            <a:pPr>
              <a:defRPr/>
            </a:pPr>
            <a:r>
              <a:rPr lang="es-CL" sz="1200" b="1" dirty="0">
                <a:solidFill>
                  <a:schemeClr val="accent1"/>
                </a:solidFill>
              </a:rPr>
              <a:t>Ejecución </a:t>
            </a:r>
            <a:r>
              <a:rPr lang="es-CL" sz="1200" b="1" dirty="0" smtClean="0">
                <a:solidFill>
                  <a:schemeClr val="accent1"/>
                </a:solidFill>
              </a:rPr>
              <a:t>Promedio  Abril 2010 - 2022</a:t>
            </a:r>
            <a:endParaRPr lang="es-CL" b="1" dirty="0">
              <a:solidFill>
                <a:schemeClr val="accent1"/>
              </a:solidFill>
            </a:endParaRPr>
          </a:p>
        </p:txBody>
      </p:sp>
      <p:sp>
        <p:nvSpPr>
          <p:cNvPr id="7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4369580"/>
              </p:ext>
            </p:extLst>
          </p:nvPr>
        </p:nvGraphicFramePr>
        <p:xfrm>
          <a:off x="214184" y="1894703"/>
          <a:ext cx="7776519" cy="4209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0834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531" y="282170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Comparado Ejecución Presupuestaria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de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Abril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33" y="1099464"/>
            <a:ext cx="744773" cy="19991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08531" y="1446146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Montos en Miles de $ de cada año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7C6B449A-25AD-474C-9C63-D2508418D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4583" y="4628562"/>
            <a:ext cx="1185442" cy="2229438"/>
          </a:xfrm>
          <a:prstGeom prst="rect">
            <a:avLst/>
          </a:prstGeom>
        </p:spPr>
      </p:pic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932348"/>
              </p:ext>
            </p:extLst>
          </p:nvPr>
        </p:nvGraphicFramePr>
        <p:xfrm>
          <a:off x="308531" y="1724733"/>
          <a:ext cx="9272075" cy="439910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678145"/>
                <a:gridCol w="1043962"/>
                <a:gridCol w="1014692"/>
                <a:gridCol w="1118764"/>
                <a:gridCol w="897612"/>
                <a:gridCol w="1122016"/>
                <a:gridCol w="1196816"/>
                <a:gridCol w="1200068"/>
              </a:tblGrid>
              <a:tr h="11924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REGION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2022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>
                          <a:effectLst/>
                        </a:rPr>
                        <a:t>Estado</a:t>
                      </a:r>
                      <a:endParaRPr lang="es-CL" sz="9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>
                          <a:effectLst/>
                        </a:rPr>
                        <a:t>2021</a:t>
                      </a:r>
                      <a:endParaRPr lang="es-CL" sz="9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244457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>
                          <a:effectLst/>
                        </a:rPr>
                        <a:t>Marco Presupuestario</a:t>
                      </a:r>
                      <a:endParaRPr lang="es-CL" sz="9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Gasto Devengado 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% 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Marco Presupuestario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Gasto Devengado 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effectLst/>
                        </a:rPr>
                        <a:t>% </a:t>
                      </a:r>
                      <a:endParaRPr lang="es-CL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ARICA - PARINACOTA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39.190.174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4.432.882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11,3%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Sube</a:t>
                      </a:r>
                      <a:endParaRPr lang="es-CL" sz="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34.029.353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2.442.616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7,2%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TARAPACA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50.717.550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2.782.215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5,5%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Baja</a:t>
                      </a:r>
                      <a:endParaRPr lang="es-CL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46.413.674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6.193.699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13,3%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ANTOFAGASTA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87.705.938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7.498.724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8,5%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Baja</a:t>
                      </a:r>
                      <a:endParaRPr lang="es-CL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64.857.164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8.892.180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13,7%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ATACAMA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74.195.415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9.330.341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12,6%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Baja</a:t>
                      </a:r>
                      <a:endParaRPr lang="es-CL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64.683.112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10.809.711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16,7%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COQUIMBO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74.388.479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6.037.880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8,1%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Baja</a:t>
                      </a:r>
                      <a:endParaRPr lang="es-CL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64.561.261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16.857.748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26,1%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VALPARAISO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85.271.974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8.459.101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9,9%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Baja</a:t>
                      </a:r>
                      <a:endParaRPr lang="es-CL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77.265.079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13.387.262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17,3%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METROPOLITANA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140.661.780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20.899.964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14,9%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Baja</a:t>
                      </a:r>
                      <a:endParaRPr lang="es-CL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126.946.245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46.273.658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36,5%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O'HIGGINS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75.141.419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11.652.504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15,5%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Baja</a:t>
                      </a:r>
                      <a:endParaRPr lang="es-CL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70.203.150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16.460.519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23,4%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MAULE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91.299.502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9.216.427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10,1%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Baja</a:t>
                      </a:r>
                      <a:endParaRPr lang="es-CL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83.703.202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16.233.521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19,4%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ÑUBLE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57.789.890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5.665.836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9,8%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50.431.577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3.975.773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7,9%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BIO - BIO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93.357.162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12.407.330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13,3%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Baja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86.242.304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13.343.488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15,5%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ARAUCANIA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143.821.183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25.037.192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17,4%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Baja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131.052.751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23.326.615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17,8%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LOS RIOS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57.020.756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9.771.228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17,1%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Baja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51.073.726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9.084.945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17,8%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LOS LAGOS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90.172.889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17.859.620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19,8%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Baja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92.329.651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24.653.280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26,7%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AYSEN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64.463.429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5.868.025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9,1%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Baja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56.119.761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11.847.332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21,1%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MAGALLANES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61.092.962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17.612.044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28,8%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72.245.950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14.385.015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19,9%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987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TOTAL</a:t>
                      </a:r>
                      <a:endParaRPr lang="es-CL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1.286.290.502 </a:t>
                      </a:r>
                      <a:endParaRPr lang="es-CL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174.531.313 </a:t>
                      </a:r>
                      <a:endParaRPr lang="es-CL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13,6%</a:t>
                      </a:r>
                      <a:endParaRPr lang="es-CL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Baja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1.172.157.960 </a:t>
                      </a:r>
                      <a:endParaRPr lang="es-CL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238.167.363 </a:t>
                      </a:r>
                      <a:endParaRPr lang="es-CL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20,3%</a:t>
                      </a:r>
                      <a:endParaRPr lang="es-CL" sz="9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09875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 dirty="0">
                          <a:effectLst/>
                        </a:rPr>
                        <a:t>FONDEMA  - MAGALLANES</a:t>
                      </a:r>
                      <a:endParaRPr lang="es-CL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6.769.501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529.818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7,8%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Baja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  6.769.501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u="none" strike="noStrike">
                          <a:effectLst/>
                        </a:rPr>
                        <a:t>              1.419.045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u="none" strike="noStrike">
                          <a:effectLst/>
                        </a:rPr>
                        <a:t>21,0%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987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TOTAL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1.293.060.003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175.061.131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Baja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1.178.927.461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239.586.408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9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20,3%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548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Porcentaje de Ejecución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Presupuestaria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mensual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236982"/>
            <a:ext cx="744773" cy="199913"/>
          </a:xfrm>
          <a:prstGeom prst="rect">
            <a:avLst/>
          </a:prstGeom>
        </p:spPr>
      </p:pic>
      <p:sp>
        <p:nvSpPr>
          <p:cNvPr id="6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66985"/>
              </p:ext>
            </p:extLst>
          </p:nvPr>
        </p:nvGraphicFramePr>
        <p:xfrm>
          <a:off x="878703" y="1758908"/>
          <a:ext cx="9064367" cy="4320619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163948"/>
                <a:gridCol w="1392191"/>
                <a:gridCol w="1437587"/>
                <a:gridCol w="1316527"/>
                <a:gridCol w="1377057"/>
                <a:gridCol w="1377057"/>
              </a:tblGrid>
              <a:tr h="2274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REGION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CL" sz="1100" b="1" u="none" strike="noStrike" dirty="0">
                          <a:effectLst/>
                        </a:rPr>
                        <a:t>Porcentaje de Ejecución Mensual por Regiones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>
                          <a:effectLst/>
                        </a:rPr>
                        <a:t>Promedio</a:t>
                      </a:r>
                      <a:endParaRPr lang="es-CL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740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ene-22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feb-22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mar-22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abr-22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ARICA - PARINACOTA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2,9%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2,1%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2,9%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3,4%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2,8%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TARAPACA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0,1%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0,2%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1,6%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3,5%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1,4%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ANTOFAGASTA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0,2%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0,2%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4,2%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3,9%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2,1%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ATACAMA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2,0%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2,9%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3,8%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3,9%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3,1%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COQUIMBO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0,0%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 dirty="0">
                          <a:effectLst/>
                        </a:rPr>
                        <a:t>2,9%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3,0%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2,3%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2,0%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VALPARAISO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0,5%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3,0%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3,9%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2,6%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2,5%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METROPOLITANA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1,9%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2,7%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4,4%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5,8%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3,7%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O'HIGGINS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2,1%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3,6%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6,1%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3,7%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3,9%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MAULE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0,0%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3,1%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4,8%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2,2%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2,5%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ÑUBLE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2,2%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2,3%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3,1%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2,1%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2,5%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BIO - BIO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0,7%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3,1%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4,0%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5,5%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3,3%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ARAUCANIA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2,0%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3,3%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5,2%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6,9%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4,4%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LOS RIOS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2,1%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4,7%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7,0%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3,3%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4,3%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LOS LAGOS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4,2%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2,6%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7,4%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5,6%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5,0%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AYSEN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1,2%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0,0%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5,6%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2,3%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2,3%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 dirty="0">
                          <a:effectLst/>
                        </a:rPr>
                        <a:t>MAGALLANES</a:t>
                      </a:r>
                      <a:endParaRPr lang="es-CL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5,6%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1,8%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9,3%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12,2%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7,2%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74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TOTAL</a:t>
                      </a:r>
                      <a:endParaRPr lang="es-CL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1,7%</a:t>
                      </a:r>
                      <a:endParaRPr lang="es-CL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2,5%</a:t>
                      </a:r>
                      <a:endParaRPr lang="es-CL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4,8%</a:t>
                      </a:r>
                      <a:endParaRPr lang="es-CL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4,5%</a:t>
                      </a:r>
                      <a:endParaRPr lang="es-CL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3,4%</a:t>
                      </a:r>
                      <a:endParaRPr lang="es-CL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548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Presupuestaria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mensual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911695" y="1572440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498" y="6497295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647264"/>
              </p:ext>
            </p:extLst>
          </p:nvPr>
        </p:nvGraphicFramePr>
        <p:xfrm>
          <a:off x="2015525" y="1964854"/>
          <a:ext cx="8586572" cy="4246481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049883"/>
                <a:gridCol w="1318806"/>
                <a:gridCol w="1361810"/>
                <a:gridCol w="1247131"/>
                <a:gridCol w="1304471"/>
                <a:gridCol w="1304471"/>
              </a:tblGrid>
              <a:tr h="22349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REGION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CL" sz="1100" b="1" u="none" strike="noStrike" dirty="0">
                          <a:effectLst/>
                        </a:rPr>
                        <a:t>Ejecución Mensual por Regiones (Montos en Miles $)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>
                          <a:effectLst/>
                        </a:rPr>
                        <a:t>Promedio</a:t>
                      </a:r>
                      <a:endParaRPr lang="es-CL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3499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ene-22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feb-22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mar-22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effectLst/>
                        </a:rPr>
                        <a:t>abr-22</a:t>
                      </a:r>
                      <a:endParaRPr lang="es-CL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22349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ARICA - PARINACOTA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1.126.311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814.961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1.149.173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1.342.437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1.108.221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349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TARAPACA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74.130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98.262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831.070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1.778.753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695.554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349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ANTOFAGASTA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219.992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195.675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3.749.493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3.333.566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1.874.681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349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ATACAMA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1.489.448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2.133.595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2.805.478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2.901.821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2.332.585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349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COQUIMBO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2.150.552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2.201.812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1.685.516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1.509.470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349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VALPARAISO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433.425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2.560.564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3.265.726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2.199.386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2.114.775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349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METROPOLITANA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2.711.027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3.864.148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6.176.296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8.148.493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5.224.991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349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O'HIGGINS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1.550.975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2.719.202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4.593.743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2.788.584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2.913.126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349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MAULE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2.800.365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4.362.866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2.053.196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2.304.107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349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ÑUBLE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1.296.117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1.331.851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1.804.858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1.233.010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1.416.459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349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BIO - BIO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693.083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2.895.503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3.718.649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5.100.095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3.101.833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349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ARAUCANIA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2.941.104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4.749.732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7.458.004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9.888.352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6.259.298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349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LOS RIOS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1.175.157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2.704.210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4.018.534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1.873.327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2.442.807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349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LOS LAGOS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3.747.817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2.353.161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6.685.872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5.072.769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4.464.905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349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AYSEN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748.058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            -  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3.614.911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1.505.057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1.467.006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349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u="none" strike="noStrike">
                          <a:effectLst/>
                        </a:rPr>
                        <a:t>MAGALLANES</a:t>
                      </a:r>
                      <a:endParaRPr lang="es-CL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3.422.213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  1.076.396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5.672.238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7.441.197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u="none" strike="noStrike">
                          <a:effectLst/>
                        </a:rPr>
                        <a:t>           4.403.011 </a:t>
                      </a:r>
                      <a:endParaRPr lang="es-CL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23499">
                <a:tc>
                  <a:txBody>
                    <a:bodyPr/>
                    <a:lstStyle/>
                    <a:p>
                      <a:pPr algn="ctr" fontAlgn="b"/>
                      <a:r>
                        <a:rPr lang="es-CL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TOTAL</a:t>
                      </a:r>
                      <a:endParaRPr lang="es-CL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21.628.857 </a:t>
                      </a:r>
                      <a:endParaRPr lang="es-CL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32.448.175 </a:t>
                      </a:r>
                      <a:endParaRPr lang="es-CL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62.108.723 </a:t>
                      </a:r>
                      <a:endParaRPr lang="es-CL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58.345.559 </a:t>
                      </a:r>
                      <a:endParaRPr lang="es-CL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43.632.828 </a:t>
                      </a:r>
                      <a:endParaRPr lang="es-CL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495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Presupuestaria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mensual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68602" y="1503741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06131"/>
              </p:ext>
            </p:extLst>
          </p:nvPr>
        </p:nvGraphicFramePr>
        <p:xfrm>
          <a:off x="296562" y="1780740"/>
          <a:ext cx="7770382" cy="4353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0646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Presupuestaria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30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de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Abril por Tipologías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xmlns="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6" name="Marcador de pie de página 3">
            <a:extLst>
              <a:ext uri="{FF2B5EF4-FFF2-40B4-BE49-F238E27FC236}">
                <a16:creationId xmlns:a16="http://schemas.microsoft.com/office/drawing/2014/main" xmlns="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450376" y="1295441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053004"/>
              </p:ext>
            </p:extLst>
          </p:nvPr>
        </p:nvGraphicFramePr>
        <p:xfrm>
          <a:off x="580896" y="1705104"/>
          <a:ext cx="9526930" cy="4390892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251217"/>
                <a:gridCol w="1251217"/>
                <a:gridCol w="1128816"/>
                <a:gridCol w="1101615"/>
                <a:gridCol w="1173016"/>
                <a:gridCol w="1264817"/>
                <a:gridCol w="1183216"/>
                <a:gridCol w="1173016"/>
              </a:tblGrid>
              <a:tr h="63385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 dirty="0">
                          <a:effectLst/>
                        </a:rPr>
                        <a:t>REGION</a:t>
                      </a:r>
                      <a:endParaRPr lang="es-CL" sz="10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 dirty="0">
                          <a:effectLst/>
                        </a:rPr>
                        <a:t>ESTUDIOS PROPIOS DEL GIRO</a:t>
                      </a:r>
                      <a:endParaRPr lang="es-CL" sz="10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 dirty="0">
                          <a:effectLst/>
                        </a:rPr>
                        <a:t>TRANSFERENCIAS CORRIENTES</a:t>
                      </a:r>
                      <a:endParaRPr lang="es-CL" sz="10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 dirty="0">
                          <a:effectLst/>
                        </a:rPr>
                        <a:t>OTROS GASTOS CORRIENTES</a:t>
                      </a:r>
                      <a:endParaRPr lang="es-CL" sz="10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 dirty="0">
                          <a:effectLst/>
                        </a:rPr>
                        <a:t>ACTIVOS NO FINANCIEROS</a:t>
                      </a:r>
                      <a:endParaRPr lang="es-CL" sz="10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 dirty="0">
                          <a:effectLst/>
                        </a:rPr>
                        <a:t>TRANSFERENCIAS DE CAPITAL</a:t>
                      </a:r>
                      <a:endParaRPr lang="es-CL" sz="10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 dirty="0">
                          <a:effectLst/>
                        </a:rPr>
                        <a:t>INVERSION EN OBRAS (EMPLEO)</a:t>
                      </a:r>
                      <a:endParaRPr lang="es-CL" sz="10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u="none" strike="noStrike" dirty="0">
                          <a:effectLst/>
                        </a:rPr>
                        <a:t>TOTAL INVERSION</a:t>
                      </a:r>
                      <a:endParaRPr lang="es-CL" sz="105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 dirty="0">
                          <a:effectLst/>
                        </a:rPr>
                        <a:t>ARICA - PARINACOTA</a:t>
                      </a:r>
                      <a:endParaRPr lang="es-CL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86.820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14.161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32.713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4.299.189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4.432.882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 dirty="0">
                          <a:effectLst/>
                        </a:rPr>
                        <a:t>TARAPACA</a:t>
                      </a:r>
                      <a:endParaRPr lang="es-CL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44.993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1.159.795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226.575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1.350.851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2.782.215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 dirty="0">
                          <a:effectLst/>
                        </a:rPr>
                        <a:t>ANTOFAGASTA</a:t>
                      </a:r>
                      <a:endParaRPr lang="es-CL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49.600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1.658.582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440.675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732.062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5.832.698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7.498.724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 dirty="0">
                          <a:effectLst/>
                        </a:rPr>
                        <a:t>ATACAMA</a:t>
                      </a:r>
                      <a:endParaRPr lang="es-CL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40.000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1.336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457.358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8.831.646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9.330.341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COQUIMBO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795.262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357.983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4.884.635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6.037.880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 dirty="0">
                          <a:effectLst/>
                        </a:rPr>
                        <a:t>VALPARAISO</a:t>
                      </a:r>
                      <a:endParaRPr lang="es-CL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10.360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176.221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1.866.993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6.405.526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8.459.101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 dirty="0">
                          <a:effectLst/>
                        </a:rPr>
                        <a:t>METROPOLITANA</a:t>
                      </a:r>
                      <a:endParaRPr lang="es-CL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1.133.959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2.315.203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3.690.368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272.513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13.487.920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20.899.964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 dirty="0">
                          <a:effectLst/>
                        </a:rPr>
                        <a:t>O'HIGGINS</a:t>
                      </a:r>
                      <a:endParaRPr lang="es-CL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1.308.594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544.756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257.442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9.541.712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11.652.504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 dirty="0">
                          <a:effectLst/>
                        </a:rPr>
                        <a:t>MAULE</a:t>
                      </a:r>
                      <a:endParaRPr lang="es-CL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3.200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545.766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1.305.764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631.199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6.730.497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9.216.427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 dirty="0">
                          <a:effectLst/>
                        </a:rPr>
                        <a:t>ÑUBLE</a:t>
                      </a:r>
                      <a:endParaRPr lang="es-CL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124.894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467.153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2.065.833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3.007.957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5.665.836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 dirty="0">
                          <a:effectLst/>
                        </a:rPr>
                        <a:t>BIO - BIO</a:t>
                      </a:r>
                      <a:endParaRPr lang="es-CL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1.738.891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550.920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1.187.422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8.930.096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12.407.330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 dirty="0">
                          <a:effectLst/>
                        </a:rPr>
                        <a:t>ARAUCANIA</a:t>
                      </a:r>
                      <a:endParaRPr lang="es-CL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3.223.000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1.334.211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194.959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20.285.022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25.037.192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 dirty="0">
                          <a:effectLst/>
                        </a:rPr>
                        <a:t>LOS RIOS</a:t>
                      </a:r>
                      <a:endParaRPr lang="es-CL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1.549.391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132.524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8.089.313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9.771.228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 dirty="0">
                          <a:effectLst/>
                        </a:rPr>
                        <a:t>LOS LAGOS</a:t>
                      </a:r>
                      <a:endParaRPr lang="es-CL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875.709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1.119.595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959.605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14.904.711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17.859.620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 dirty="0">
                          <a:effectLst/>
                        </a:rPr>
                        <a:t>AYSEN</a:t>
                      </a:r>
                      <a:endParaRPr lang="es-CL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841.732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19.050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1.148.552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3.858.691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5.868.025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 dirty="0">
                          <a:effectLst/>
                        </a:rPr>
                        <a:t>MAGALLANES</a:t>
                      </a:r>
                      <a:endParaRPr lang="es-CL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348.818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634.588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147.416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16.481.223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17.612.044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7444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SUBTOTAL </a:t>
                      </a:r>
                      <a:endParaRPr lang="es-CL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          1.197.120 </a:t>
                      </a:r>
                      <a:endParaRPr lang="es-CL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    15.673.876 </a:t>
                      </a:r>
                      <a:endParaRPr lang="es-CL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                     -   </a:t>
                      </a:r>
                      <a:endParaRPr lang="es-CL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      13.149.366 </a:t>
                      </a:r>
                      <a:endParaRPr lang="es-CL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           8.804.157 </a:t>
                      </a:r>
                      <a:endParaRPr lang="es-CL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    136.921.688 </a:t>
                      </a:r>
                      <a:endParaRPr lang="es-CL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           174.531.313 </a:t>
                      </a:r>
                      <a:endParaRPr lang="es-CL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7444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 dirty="0">
                          <a:effectLst/>
                        </a:rPr>
                        <a:t>FONDEMA</a:t>
                      </a:r>
                      <a:endParaRPr lang="es-CL" sz="105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     -  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    61.742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 468.076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u="none" strike="noStrike">
                          <a:effectLst/>
                        </a:rPr>
                        <a:t>                      529.818 </a:t>
                      </a:r>
                      <a:endParaRPr lang="es-CL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07444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11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TOTAL GENERAL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11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1.197.120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11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15.673.876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11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11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13.149.366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11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8.865.898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11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137.389.764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11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175.061.131 </a:t>
                      </a: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56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912</TotalTime>
  <Words>2846</Words>
  <Application>Microsoft Office PowerPoint</Application>
  <PresentationFormat>Panorámica</PresentationFormat>
  <Paragraphs>1406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gobCL</vt:lpstr>
      <vt:lpstr>Museo Slab 700</vt:lpstr>
      <vt:lpstr>Museo Slab 900</vt:lpstr>
      <vt:lpstr>Tema de Office</vt:lpstr>
      <vt:lpstr>EJECUCIÓN PRESUPUESTARIA PROGRAMAS DE INVERSION REGIONAL GOBIERNOS REGIONALES</vt:lpstr>
      <vt:lpstr>Ejecución Presupuestaria - 30 de Abril de 2022</vt:lpstr>
      <vt:lpstr>Ejecución Presupuestaria - 30 de Abril de 2022</vt:lpstr>
      <vt:lpstr>Ejecución Presupuestaria – Período 2010 - 2022</vt:lpstr>
      <vt:lpstr>Comparado Ejecución Presupuestaria - 30 de Abril</vt:lpstr>
      <vt:lpstr>Porcentaje de Ejecución Presupuestaria mensual</vt:lpstr>
      <vt:lpstr>Ejecución Presupuestaria mensual</vt:lpstr>
      <vt:lpstr>Ejecución Presupuestaria mensual</vt:lpstr>
      <vt:lpstr>Ejecución Presupuestaria - 30 de Abril por Tipologías</vt:lpstr>
      <vt:lpstr>Ejecución Presupuestaria - 30 de Abril por Tipologías</vt:lpstr>
      <vt:lpstr>Ejecución Presupuestaria - 30 de Abril Período 2016 - 2022</vt:lpstr>
      <vt:lpstr>Ejecución Presupuestaria - 30 de Abril Período 2016 - 2022</vt:lpstr>
      <vt:lpstr>Comparación Ejecución Promedio respecto del 30 de Abril </vt:lpstr>
      <vt:lpstr>Ejecución Presupuestaria Transferencias Corrientes  al 30 de Abril</vt:lpstr>
      <vt:lpstr>Ejecución Presupuestaria Transferencias de Capital  al 30 de Abril </vt:lpstr>
      <vt:lpstr>Ejecución Presupuestaria Transferencias de Capital  al 30 de Abril</vt:lpstr>
      <vt:lpstr>Ejecución Presupuestaria Adquisición de Activos no Financieros  al 30 de Abril</vt:lpstr>
      <vt:lpstr>Ejecución Presupuestaria Adquisición de Activos no Financieros  al 30 de Abril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Juan Humberto Miranda Vergara</cp:lastModifiedBy>
  <cp:revision>50</cp:revision>
  <dcterms:created xsi:type="dcterms:W3CDTF">2022-04-07T20:55:49Z</dcterms:created>
  <dcterms:modified xsi:type="dcterms:W3CDTF">2022-05-19T12:52:19Z</dcterms:modified>
</cp:coreProperties>
</file>