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8"/>
  </p:notesMasterIdLst>
  <p:handoutMasterIdLst>
    <p:handoutMasterId r:id="rId19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E10202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1386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NOVIEMBRE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NOVIEMBRE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NOVIEMBRE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NOVIEMBRE%20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NOVIEMBRE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NOVIEMBRE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3.42692074733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3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7354589130330815E-3"/>
                  <c:y val="-2.6475743786464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0.78882048555201034</c:v>
                </c:pt>
                <c:pt idx="1">
                  <c:v>0.86742467225353626</c:v>
                </c:pt>
                <c:pt idx="2">
                  <c:v>0.54506361746596299</c:v>
                </c:pt>
                <c:pt idx="3">
                  <c:v>0.75644836016054118</c:v>
                </c:pt>
                <c:pt idx="4">
                  <c:v>0.83824949716197883</c:v>
                </c:pt>
                <c:pt idx="5">
                  <c:v>0.75788747471648499</c:v>
                </c:pt>
                <c:pt idx="6">
                  <c:v>0.84192239650128131</c:v>
                </c:pt>
                <c:pt idx="7">
                  <c:v>0.81290642792663892</c:v>
                </c:pt>
                <c:pt idx="8">
                  <c:v>0.70445566863159725</c:v>
                </c:pt>
                <c:pt idx="9">
                  <c:v>0.83025490262573753</c:v>
                </c:pt>
                <c:pt idx="10">
                  <c:v>0.75029081339741777</c:v>
                </c:pt>
                <c:pt idx="11">
                  <c:v>0.86606250842922383</c:v>
                </c:pt>
                <c:pt idx="12">
                  <c:v>0.80998443005710019</c:v>
                </c:pt>
                <c:pt idx="13">
                  <c:v>0.78042651903503324</c:v>
                </c:pt>
                <c:pt idx="14">
                  <c:v>0.54294057205762036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2571056"/>
        <c:axId val="202570496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0.77649317610551216</c:v>
                </c:pt>
                <c:pt idx="1">
                  <c:v>0.77649317610551216</c:v>
                </c:pt>
                <c:pt idx="2">
                  <c:v>0.77649317610551216</c:v>
                </c:pt>
                <c:pt idx="3">
                  <c:v>0.77649317610551216</c:v>
                </c:pt>
                <c:pt idx="4">
                  <c:v>0.77649317610551216</c:v>
                </c:pt>
                <c:pt idx="5">
                  <c:v>0.77649317610551216</c:v>
                </c:pt>
                <c:pt idx="6">
                  <c:v>0.77649317610551216</c:v>
                </c:pt>
                <c:pt idx="7">
                  <c:v>0.77649317610551216</c:v>
                </c:pt>
                <c:pt idx="8">
                  <c:v>0.77649317610551216</c:v>
                </c:pt>
                <c:pt idx="9">
                  <c:v>0.77649317610551216</c:v>
                </c:pt>
                <c:pt idx="10">
                  <c:v>0.77649317610551216</c:v>
                </c:pt>
                <c:pt idx="11">
                  <c:v>0.77649317610551216</c:v>
                </c:pt>
                <c:pt idx="12">
                  <c:v>0.77649317610551216</c:v>
                </c:pt>
                <c:pt idx="13">
                  <c:v>0.77649317610551216</c:v>
                </c:pt>
                <c:pt idx="14">
                  <c:v>0.77649317610551216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571056"/>
        <c:axId val="202570496"/>
      </c:lineChart>
      <c:valAx>
        <c:axId val="202570496"/>
        <c:scaling>
          <c:orientation val="minMax"/>
          <c:max val="1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1056"/>
        <c:crosses val="max"/>
        <c:crossBetween val="between"/>
      </c:valAx>
      <c:catAx>
        <c:axId val="20257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04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4.6465380850818343E-3"/>
                  <c:y val="-3.30759461518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1460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2023E-3"/>
                  <c:y val="1.24984759969519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047313017298862E-2"/>
                      <c:h val="7.7371094742189464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1545737407073188E-3"/>
                  <c:y val="-5.16611633223266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0.7827650350476566</c:v>
                </c:pt>
                <c:pt idx="1">
                  <c:v>0.82943765832383898</c:v>
                </c:pt>
                <c:pt idx="2">
                  <c:v>0.83329333166169328</c:v>
                </c:pt>
                <c:pt idx="3">
                  <c:v>0.89512522254752425</c:v>
                </c:pt>
                <c:pt idx="4">
                  <c:v>0.83756274971308708</c:v>
                </c:pt>
                <c:pt idx="5">
                  <c:v>0.78347801967081243</c:v>
                </c:pt>
                <c:pt idx="6">
                  <c:v>0.81312812669920809</c:v>
                </c:pt>
                <c:pt idx="7">
                  <c:v>0.79493060689541573</c:v>
                </c:pt>
                <c:pt idx="8">
                  <c:v>0.85417371102694439</c:v>
                </c:pt>
                <c:pt idx="9">
                  <c:v>0.81758784958254505</c:v>
                </c:pt>
                <c:pt idx="10">
                  <c:v>0.85816438466643596</c:v>
                </c:pt>
                <c:pt idx="11">
                  <c:v>0.79458658877647581</c:v>
                </c:pt>
                <c:pt idx="12">
                  <c:v>0.77649317610551216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202573856"/>
        <c:axId val="202574416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0.82082511236285771</c:v>
                </c:pt>
                <c:pt idx="1">
                  <c:v>0.82082511236285771</c:v>
                </c:pt>
                <c:pt idx="2">
                  <c:v>0.82082511236285771</c:v>
                </c:pt>
                <c:pt idx="3">
                  <c:v>0.82082511236285771</c:v>
                </c:pt>
                <c:pt idx="4">
                  <c:v>0.82082511236285771</c:v>
                </c:pt>
                <c:pt idx="5">
                  <c:v>0.82082511236285771</c:v>
                </c:pt>
                <c:pt idx="6">
                  <c:v>0.82082511236285771</c:v>
                </c:pt>
                <c:pt idx="7">
                  <c:v>0.82082511236285771</c:v>
                </c:pt>
                <c:pt idx="8">
                  <c:v>0.82082511236285771</c:v>
                </c:pt>
                <c:pt idx="9">
                  <c:v>0.82082511236285771</c:v>
                </c:pt>
                <c:pt idx="10">
                  <c:v>0.82082511236285771</c:v>
                </c:pt>
                <c:pt idx="11">
                  <c:v>0.82082511236285771</c:v>
                </c:pt>
                <c:pt idx="12">
                  <c:v>0.82082511236285771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573856"/>
        <c:axId val="202574416"/>
      </c:lineChart>
      <c:catAx>
        <c:axId val="20257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4416"/>
        <c:crosses val="autoZero"/>
        <c:auto val="1"/>
        <c:lblAlgn val="ctr"/>
        <c:lblOffset val="100"/>
        <c:noMultiLvlLbl val="0"/>
      </c:catAx>
      <c:valAx>
        <c:axId val="202574416"/>
        <c:scaling>
          <c:orientation val="minMax"/>
          <c:max val="1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1901520940591E-2"/>
          <c:y val="6.0015805168969129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GASTO!$B$45</c:f>
              <c:strCache>
                <c:ptCount val="1"/>
                <c:pt idx="0">
                  <c:v>GASTO DEVENGADO OCTUBRE 2018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GASTO!$B$46:$B$60</c:f>
              <c:numCache>
                <c:formatCode>#,##0</c:formatCode>
                <c:ptCount val="15"/>
                <c:pt idx="0">
                  <c:v>32626078</c:v>
                </c:pt>
                <c:pt idx="1">
                  <c:v>48451751</c:v>
                </c:pt>
                <c:pt idx="2">
                  <c:v>28754145</c:v>
                </c:pt>
                <c:pt idx="3">
                  <c:v>35155373</c:v>
                </c:pt>
                <c:pt idx="4">
                  <c:v>50779602</c:v>
                </c:pt>
                <c:pt idx="5">
                  <c:v>44008953</c:v>
                </c:pt>
                <c:pt idx="6">
                  <c:v>55145272</c:v>
                </c:pt>
                <c:pt idx="7">
                  <c:v>80408520</c:v>
                </c:pt>
                <c:pt idx="8">
                  <c:v>54325419</c:v>
                </c:pt>
                <c:pt idx="9">
                  <c:v>62828184</c:v>
                </c:pt>
                <c:pt idx="10">
                  <c:v>37363999</c:v>
                </c:pt>
                <c:pt idx="11">
                  <c:v>57605117</c:v>
                </c:pt>
                <c:pt idx="12">
                  <c:v>71380618</c:v>
                </c:pt>
                <c:pt idx="13">
                  <c:v>31686295</c:v>
                </c:pt>
                <c:pt idx="14">
                  <c:v>20196798</c:v>
                </c:pt>
              </c:numCache>
            </c:numRef>
          </c:val>
        </c:ser>
        <c:ser>
          <c:idx val="1"/>
          <c:order val="1"/>
          <c:tx>
            <c:strRef>
              <c:f>GASTO!$D$45</c:f>
              <c:strCache>
                <c:ptCount val="1"/>
                <c:pt idx="0">
                  <c:v>GASTO DEVENGADO NOVIEMBRE 2018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GASTO!$A$46:$A$60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GASTO!$D$46:$D$60</c:f>
              <c:numCache>
                <c:formatCode>#,##0</c:formatCode>
                <c:ptCount val="15"/>
                <c:pt idx="0">
                  <c:v>36751783</c:v>
                </c:pt>
                <c:pt idx="1">
                  <c:v>53104232</c:v>
                </c:pt>
                <c:pt idx="2">
                  <c:v>31885821</c:v>
                </c:pt>
                <c:pt idx="3">
                  <c:v>42673100</c:v>
                </c:pt>
                <c:pt idx="4">
                  <c:v>53477291</c:v>
                </c:pt>
                <c:pt idx="5">
                  <c:v>48729391.513999999</c:v>
                </c:pt>
                <c:pt idx="6">
                  <c:v>61314205</c:v>
                </c:pt>
                <c:pt idx="7">
                  <c:v>87696456</c:v>
                </c:pt>
                <c:pt idx="8">
                  <c:v>65110853</c:v>
                </c:pt>
                <c:pt idx="9">
                  <c:v>67889104</c:v>
                </c:pt>
                <c:pt idx="10">
                  <c:v>40553956</c:v>
                </c:pt>
                <c:pt idx="11">
                  <c:v>61871891</c:v>
                </c:pt>
                <c:pt idx="12">
                  <c:v>83409454</c:v>
                </c:pt>
                <c:pt idx="13">
                  <c:v>35752369</c:v>
                </c:pt>
                <c:pt idx="14">
                  <c:v>21522597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02577776"/>
        <c:axId val="202578336"/>
      </c:barChart>
      <c:lineChart>
        <c:grouping val="standard"/>
        <c:varyColors val="0"/>
        <c:ser>
          <c:idx val="2"/>
          <c:order val="2"/>
          <c:tx>
            <c:strRef>
              <c:f>GASTO!$G$45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263287461820397E-2"/>
                  <c:y val="-1.21241968713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4157970206700196E-3"/>
                  <c:y val="-5.01772568387045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759857191008903E-2"/>
                      <c:h val="3.7510468249344599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29906187448099E-3"/>
                  <c:y val="2.2984841312925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121767559289354E-2"/>
                      <c:h val="2.9529242849216229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3.6272666846634771E-2"/>
                  <c:y val="-3.249389907855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0031264616047962E-3"/>
                  <c:y val="3.1097686073215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600088972922062E-3"/>
                  <c:y val="-1.5694745711058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7354441274374184E-3"/>
                  <c:y val="-1.0440861188962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3324066387547762E-3"/>
                  <c:y val="1.2254037814711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73654402736513E-2"/>
                  <c:y val="-6.282136764689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5.6009409817216558E-3"/>
                  <c:y val="2.308533750756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6.0808668724186008E-3"/>
                  <c:y val="1.706480336170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6.2539080770060871E-3"/>
                  <c:y val="2.7022702389749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4393147844061215E-2"/>
                  <c:y val="-3.1236786027589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8318611131945734E-2"/>
                  <c:y val="-1.27836330843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8.7554713078083924E-3"/>
                  <c:y val="-8.88166574813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GASTO!$G$46:$G$60</c:f>
              <c:numCache>
                <c:formatCode>0.0%</c:formatCode>
                <c:ptCount val="15"/>
                <c:pt idx="0">
                  <c:v>8.648730741931443E-2</c:v>
                </c:pt>
                <c:pt idx="1">
                  <c:v>7.4764719542132707E-2</c:v>
                </c:pt>
                <c:pt idx="2">
                  <c:v>5.4800568642955794E-2</c:v>
                </c:pt>
                <c:pt idx="3">
                  <c:v>0.15715998773514395</c:v>
                </c:pt>
                <c:pt idx="4">
                  <c:v>5.1086310273200652E-2</c:v>
                </c:pt>
                <c:pt idx="5">
                  <c:v>8.8645475386229577E-2</c:v>
                </c:pt>
                <c:pt idx="6">
                  <c:v>8.1934280068616694E-2</c:v>
                </c:pt>
                <c:pt idx="7">
                  <c:v>7.0632370555653967E-2</c:v>
                </c:pt>
                <c:pt idx="8">
                  <c:v>0.17408703388599989</c:v>
                </c:pt>
                <c:pt idx="9">
                  <c:v>7.1814422042326798E-2</c:v>
                </c:pt>
                <c:pt idx="10">
                  <c:v>6.6986773101570751E-2</c:v>
                </c:pt>
                <c:pt idx="11">
                  <c:v>7.0978635704937121E-2</c:v>
                </c:pt>
                <c:pt idx="12">
                  <c:v>0.1162823131770413</c:v>
                </c:pt>
                <c:pt idx="13">
                  <c:v>9.1901415557861688E-2</c:v>
                </c:pt>
                <c:pt idx="14">
                  <c:v>3.3445316450120832E-2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579456"/>
        <c:axId val="202578896"/>
      </c:lineChart>
      <c:catAx>
        <c:axId val="20257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8336"/>
        <c:crosses val="autoZero"/>
        <c:auto val="1"/>
        <c:lblAlgn val="ctr"/>
        <c:lblOffset val="100"/>
        <c:noMultiLvlLbl val="0"/>
      </c:catAx>
      <c:valAx>
        <c:axId val="202578336"/>
        <c:scaling>
          <c:orientation val="minMax"/>
          <c:max val="95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7776"/>
        <c:crosses val="autoZero"/>
        <c:crossBetween val="between"/>
      </c:valAx>
      <c:valAx>
        <c:axId val="202578896"/>
        <c:scaling>
          <c:orientation val="minMax"/>
          <c:max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579456"/>
        <c:crosses val="max"/>
        <c:crossBetween val="between"/>
      </c:valAx>
      <c:catAx>
        <c:axId val="202579456"/>
        <c:scaling>
          <c:orientation val="minMax"/>
        </c:scaling>
        <c:delete val="1"/>
        <c:axPos val="b"/>
        <c:majorTickMark val="none"/>
        <c:minorTickMark val="none"/>
        <c:tickLblPos val="nextTo"/>
        <c:crossAx val="2025788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1965381</c:v>
                </c:pt>
                <c:pt idx="1">
                  <c:v>52999600.208999999</c:v>
                </c:pt>
                <c:pt idx="2">
                  <c:v>2137406</c:v>
                </c:pt>
                <c:pt idx="3">
                  <c:v>58645508.717</c:v>
                </c:pt>
                <c:pt idx="4">
                  <c:v>101399700.14</c:v>
                </c:pt>
                <c:pt idx="5">
                  <c:v>574545237.38199997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21189869.862</c:v>
                </c:pt>
                <c:pt idx="1">
                  <c:v>52140762.811000004</c:v>
                </c:pt>
                <c:pt idx="2">
                  <c:v>25792748.774999999</c:v>
                </c:pt>
                <c:pt idx="3">
                  <c:v>44117826.140000001</c:v>
                </c:pt>
                <c:pt idx="4">
                  <c:v>57281874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432585208952017E-2"/>
                  <c:y val="3.88074850849482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27848867.491999999</c:v>
                </c:pt>
                <c:pt idx="3">
                  <c:v>7448375.7809999995</c:v>
                </c:pt>
                <c:pt idx="4">
                  <c:v>21258077.479000002</c:v>
                </c:pt>
                <c:pt idx="5">
                  <c:v>585288.10100000002</c:v>
                </c:pt>
                <c:pt idx="6">
                  <c:v>132435.864</c:v>
                </c:pt>
                <c:pt idx="7">
                  <c:v>1372462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12/20/2018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12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20/12/2018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20/12/2018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20/12/2018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20/12/2018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20/12/2018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52401" y="148461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Noviembre 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5905872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10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70480"/>
              </p:ext>
            </p:extLst>
          </p:nvPr>
        </p:nvGraphicFramePr>
        <p:xfrm>
          <a:off x="355872" y="1407860"/>
          <a:ext cx="8392591" cy="430693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08569"/>
                <a:gridCol w="1108569"/>
                <a:gridCol w="951923"/>
                <a:gridCol w="976023"/>
                <a:gridCol w="1039284"/>
                <a:gridCol w="1120618"/>
                <a:gridCol w="1048321"/>
                <a:gridCol w="1039284"/>
              </a:tblGrid>
              <a:tr h="648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TARAPACA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50.500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1.846.909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2.236.141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4.547.425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28.070.808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36.751.783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ANTOFAGASTA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824.292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3.844.548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17.019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1.484.006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5.206.762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39.410.373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53.104.232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ATACAMA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23.220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3.305.494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23.906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1.945.737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3.731.090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22.856.374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31.885.821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COQUIMBO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55.669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5.675.158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410.085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1.492.875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7.996.705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26.837.360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42.673.100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VALPARAISO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8.900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2.937.869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217.998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6.910.859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4.421.498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38.819.518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53.477.291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O'HIGGINS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3.424.777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1.886.741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4.668.581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38.749.292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48.729.391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MAULE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3.160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4.930.776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3.946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4.347.074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13.116.139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38.913.110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61.314.205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BIO - BIO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4.975.281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415.878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2.165.066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16.801.957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63.071.546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87.696.455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ARAUCANIA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1.773.986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850.893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7.396.832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9.856.349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45.143.866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65.110.853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LAGOS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4.282.972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29.680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7.105.088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10.831.147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45.620.217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67.889.104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AYSEN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233.500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2.644.602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2.963.650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6.735.200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27.325.321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40.553.956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MAGALLANES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1.809.666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2.639.249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1.307.748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56.115.229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61.871.892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METROPOLITANA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722.140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7.011.743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168.001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14.110.920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4.560.497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56.409.566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83.409.454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5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RIOS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24.000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2.672.996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863.292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3.234.374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28.957.707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35.752.369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3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ARICA - PARINACOTA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1.862.823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1.097.979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1.795.705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16.619.784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21.522.597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39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SUBTOTAL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 1.965.381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52.999.600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2.137.406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58.645.509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   98.811.177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572.920.071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791.742.503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3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2.588.523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1.625.166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4.213.689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39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1.965.381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52.999.600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2.137.406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58.645.509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101.399.700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574.545.237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795.956.192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Noviembre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8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315690"/>
              </p:ext>
            </p:extLst>
          </p:nvPr>
        </p:nvGraphicFramePr>
        <p:xfrm>
          <a:off x="395537" y="1556792"/>
          <a:ext cx="8208912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Noviembre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675491"/>
              </p:ext>
            </p:extLst>
          </p:nvPr>
        </p:nvGraphicFramePr>
        <p:xfrm>
          <a:off x="561571" y="1379650"/>
          <a:ext cx="7772402" cy="442561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69921"/>
                <a:gridCol w="1132088"/>
                <a:gridCol w="1128917"/>
                <a:gridCol w="1017928"/>
                <a:gridCol w="1078179"/>
                <a:gridCol w="1017928"/>
                <a:gridCol w="1027441"/>
              </a:tblGrid>
              <a:tr h="64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Región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Programa Mejoramiento Barrios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Fondo Regional Iniciativa Local (FRIL)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Municipios 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FIC - Fomento Productivo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al Sector Privado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1.714.512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1.853.570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2.693.855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6.261.937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2.010.924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1.395.646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3.811.116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7.217.686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2.342.936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1.388.154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3.731.090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5.007.895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1.064.970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2.040.508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5.956.197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14.069.570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3.848.365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1.724.815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2.696.683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8.269.863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8.046.547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6.138.365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317.021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572.241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4.096.340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19.170.514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760.333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5.042.460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9.705.892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3.410.247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18.918.932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6.656.568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8.463.663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15.114.682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7.653.963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9.147.994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47.036.870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211.467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2.783.648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770.250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9.086.099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12.851.464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507.060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5.990.494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4.500.186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6.330.961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17.328.701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3.813.605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5.997.553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737.647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10.548.805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3.805.498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655.307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652.441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5.113.246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6.388.595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8.350.122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1.428.989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3.131.508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19.299.214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2.607.818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657.882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2.576.492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5.842.192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478.770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408.692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1.387.013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2.274.475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21.189.870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52.140.763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25.792.749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41.708.430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57.102.747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197.934.559 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1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FONDEMA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2.409.396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179.127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2.588.523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72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GENERAL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 smtClean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21.189.870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 smtClean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52.140.763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 smtClean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25.792.749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 smtClean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44.117.826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 smtClean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57.281.874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 smtClean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200.523.082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Noviembre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82902"/>
              </p:ext>
            </p:extLst>
          </p:nvPr>
        </p:nvGraphicFramePr>
        <p:xfrm>
          <a:off x="333418" y="1268760"/>
          <a:ext cx="848201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-36512" y="137213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Noviembre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98179"/>
              </p:ext>
            </p:extLst>
          </p:nvPr>
        </p:nvGraphicFramePr>
        <p:xfrm>
          <a:off x="484188" y="1412776"/>
          <a:ext cx="8177213" cy="424847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77168"/>
                <a:gridCol w="729695"/>
                <a:gridCol w="706530"/>
                <a:gridCol w="776024"/>
                <a:gridCol w="706530"/>
                <a:gridCol w="776024"/>
                <a:gridCol w="810772"/>
                <a:gridCol w="857102"/>
                <a:gridCol w="891849"/>
                <a:gridCol w="845519"/>
              </a:tblGrid>
              <a:tr h="764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Región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Terrenos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Edificios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Vehículos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Mobiliarios y Otros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Máquinas y Equipos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Equipos Informáticos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Programas Informáticos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activos no Financieros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1.227.078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1.009.063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2.236.141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867.417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33.593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582.996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1.484.006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701.992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225.840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943.357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74.547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1.945.736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1.492.875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1.492.875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3.668.145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1.102.536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1.914.368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36.510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107.500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81.800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6.910.859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1.436.624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258.403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17.579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173.165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969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1.886.741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2.342.514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228.484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1.740.002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23.309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12.765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4.347.074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618.205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52.853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1.494.008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2.165.066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3.721.789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3.675.043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7.396.832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3.878.979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1.167.063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2.059.046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7.105.088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990.392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736.244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1.237.014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2.963.650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582.077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490.144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1.567.029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2.639.250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5.491.539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3.883.515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4.416.956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277.757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41.153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14.110.920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305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507.962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355.329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863.291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8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321.279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5.945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747.057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11.202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12.495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1.097.978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571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TOTAL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 -  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     -  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27.848.867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7.448.376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21.258.077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585.288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132.436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1.372.462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58.645.507 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5496" y="39241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Noviembre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Adquisición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515206"/>
              </p:ext>
            </p:extLst>
          </p:nvPr>
        </p:nvGraphicFramePr>
        <p:xfrm>
          <a:off x="251521" y="1182241"/>
          <a:ext cx="8640960" cy="499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30 de Noviembre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011" y="218336"/>
            <a:ext cx="8204349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30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Noviembre 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580954" y="5661248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716661"/>
              </p:ext>
            </p:extLst>
          </p:nvPr>
        </p:nvGraphicFramePr>
        <p:xfrm>
          <a:off x="467544" y="1298987"/>
          <a:ext cx="8280921" cy="41388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641479"/>
                <a:gridCol w="1823322"/>
                <a:gridCol w="1870074"/>
                <a:gridCol w="1946046"/>
              </a:tblGrid>
              <a:tr h="580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MARCO DE EVALUACION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ACUMULADO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PRESUPUESTARIA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09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46.590.807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36.751.783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78,9%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61.220.569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53.104.232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86,7%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58.499.265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31.885.821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54,5%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56.412.443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42.673.100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63.796.389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53.477.291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83,8%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64.296.341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48.729.392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72.826.433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61.314.205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84,2%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107.880.136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87.696.456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92.427.183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65.110.853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70,4%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81.768.989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67.889.104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83,0%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54.050.983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40.553.956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71.440.445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61.871.891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86,6%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102.976.614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83.409.454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81,0%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45.811.320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35.752.369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78,0%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9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39.640.797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21.522.597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54,3%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91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1.019.638.714 </a:t>
                      </a:r>
                      <a:endParaRPr lang="es-CL" sz="12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791.742.504 </a:t>
                      </a:r>
                      <a:endParaRPr lang="es-CL" sz="12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77,6%</a:t>
                      </a:r>
                      <a:endParaRPr lang="es-CL" sz="12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9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6.460.080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4.213.689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65,2%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915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1.026.098.794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795.956.193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77,6%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30 de Noviembre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00713" y="1091654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77,6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Noviembre 2018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335138"/>
              </p:ext>
            </p:extLst>
          </p:nvPr>
        </p:nvGraphicFramePr>
        <p:xfrm>
          <a:off x="395536" y="2001891"/>
          <a:ext cx="8136905" cy="41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Noviembre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82,1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(Noviembre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898676"/>
              </p:ext>
            </p:extLst>
          </p:nvPr>
        </p:nvGraphicFramePr>
        <p:xfrm>
          <a:off x="623983" y="2132856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9906" y="116632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Noviembre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–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57677"/>
              </p:ext>
            </p:extLst>
          </p:nvPr>
        </p:nvGraphicFramePr>
        <p:xfrm>
          <a:off x="413864" y="1340768"/>
          <a:ext cx="8373422" cy="45856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28365"/>
                <a:gridCol w="950784"/>
                <a:gridCol w="924127"/>
                <a:gridCol w="1018910"/>
                <a:gridCol w="746410"/>
                <a:gridCol w="1021872"/>
                <a:gridCol w="1089996"/>
                <a:gridCol w="1092958"/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2018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Estado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2017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46.590.807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36.751.783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37.898.831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29.314.343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61.220.569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53.104.232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86,7%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72.710.866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66.582.798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91,6%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58.499.265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31.885.821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54,5%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61.439.023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49.616.270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80,8%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56.412.443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42.673.100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62.485.760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50.529.984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80,9%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63.796.389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53.477.291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83,8%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72.300.471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59.199.642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64.296.341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48.729.392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61.643.012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49.084.518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72.826.433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61.314.205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84,2%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69.726.029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55.621.577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107.880.136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87.696.456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114.170.147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92.569.822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92.427.183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65.110.853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70,4%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105.541.014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82.017.084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77,7%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81.768.989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67.889.104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86.226.379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62.626.507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72,6%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54.050.983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40.553.956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57.230.943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35.624.009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62,2%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71.440.445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61.871.891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86,6%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61.474.628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52.159.781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84,8%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102.976.614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83.409.454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104.263.716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81.779.765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45.811.320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35.752.369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              44.605.094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35.057.781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39.640.797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21.522.597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54,3%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31.546.305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27.178.286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86,2%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1.019.638.714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791.742.504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77,6%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1.043.262.218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         828.962.167 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79,5%</a:t>
                      </a:r>
                      <a:endParaRPr lang="es-CL" sz="10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6.459.080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4.213.689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65,2%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  8.457.506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              3.238.175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38,3%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1.026.097.794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795.956.193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1.051.719.724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832.200.342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79,1%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80613" y="122599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O</a:t>
            </a:r>
            <a:r>
              <a:rPr lang="es-ES_tradnl" altLang="es-CL" sz="1800" b="1" dirty="0" err="1" smtClean="0">
                <a:latin typeface="Verdana" panose="020B0604030504040204" pitchFamily="34" charset="0"/>
                <a:ea typeface="ヒラギノ角ゴ Pro W3" pitchFamily="-84" charset="-128"/>
              </a:rPr>
              <a:t>ctubre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/Noviembre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6372200" y="6451600"/>
            <a:ext cx="2133600" cy="193675"/>
          </a:xfrm>
        </p:spPr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02099"/>
              </p:ext>
            </p:extLst>
          </p:nvPr>
        </p:nvGraphicFramePr>
        <p:xfrm>
          <a:off x="395536" y="1340768"/>
          <a:ext cx="8352928" cy="446450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01834"/>
                <a:gridCol w="1105691"/>
                <a:gridCol w="1134042"/>
                <a:gridCol w="1180112"/>
                <a:gridCol w="1219096"/>
                <a:gridCol w="1020638"/>
                <a:gridCol w="1091515"/>
              </a:tblGrid>
              <a:tr h="711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OCTUBRE 2018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EJECUCION OCTUBRE 2018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NOVIEMBRE 2018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EJECUCION </a:t>
                      </a:r>
                      <a:r>
                        <a:rPr lang="es-CL" sz="1000" b="1" u="none" strike="noStrike" dirty="0" smtClean="0">
                          <a:effectLst/>
                        </a:rPr>
                        <a:t>NOVIEMBRE </a:t>
                      </a:r>
                      <a:r>
                        <a:rPr lang="es-CL" sz="1000" b="1" u="none" strike="noStrike" dirty="0">
                          <a:effectLst/>
                        </a:rPr>
                        <a:t>2018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Variación Mensual (M$)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Variación Mensual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32.626.078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36.751.783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4.125.705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48.451.751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53.104.232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86,7%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4.652.481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28.754.145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31.885.821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3.131.676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35.155.373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42.673.100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7.517.727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50.779.602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53.477.291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83,8%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2.697.689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44.008.953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48.729.392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4.720.439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55.145.272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61.314.205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6.168.933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80.408.520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87.696.456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7.287.936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54.325.419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65.110.853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70,4%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10.785.434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62.828.184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67.889.104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5.060.920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37.363.999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40.553.956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3.189.957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57.605.117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61.871.891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86,6%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4.266.774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71.380.618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83.409.454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12.028.836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31.686.295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35.752.369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4.066.074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20.196.798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50,9%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21.522.597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1.325.799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710.716.124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68,5%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791.742.504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77,6%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81.026.380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9,1%</a:t>
                      </a:r>
                      <a:endParaRPr lang="es-CL" sz="110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FONDEMA  - 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3.212.485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49,7%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4.213.689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65,2%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1.001.204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50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713.928.609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795.956.193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82.027.584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rgbClr val="005FA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9,2%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Octubre /Noviembre 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536475"/>
              </p:ext>
            </p:extLst>
          </p:nvPr>
        </p:nvGraphicFramePr>
        <p:xfrm>
          <a:off x="251520" y="1331640"/>
          <a:ext cx="8496944" cy="483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93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Noviembre 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531796"/>
              </p:ext>
            </p:extLst>
          </p:nvPr>
        </p:nvGraphicFramePr>
        <p:xfrm>
          <a:off x="327530" y="1305614"/>
          <a:ext cx="8496622" cy="446449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07842"/>
                <a:gridCol w="880686"/>
                <a:gridCol w="894030"/>
                <a:gridCol w="840656"/>
                <a:gridCol w="870678"/>
                <a:gridCol w="870678"/>
                <a:gridCol w="974092"/>
                <a:gridCol w="867343"/>
                <a:gridCol w="790617"/>
              </a:tblGrid>
              <a:tr h="421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a 30 de Noviembre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Promedio 2006 - 2010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Promedio 2010 - 2014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Promedio 2014 - 2018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Gasto Devengado 2018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4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Región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Acumulado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Acumulado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Acumulado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Acumulado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17.425.722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27.725.156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73,3%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33.241.858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80,2%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36.751.783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39.405.110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84,0%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55.978.058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82,3%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61.778.941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88,4%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53.104.232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86,7%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ATACAMA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25.070.332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31.886.790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71,0%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40.256.189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73,2%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31.885.821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54,5%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COQUIMBO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38.998.821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48.849.328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84,7%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51.701.147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82,0%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42.673.100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75,6%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VALPARAISO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37.537.534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90,6%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52.116.353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82,6%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59.287.234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82,3%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53.477.291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83,8%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O'HIGGINS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31.393.957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43.521.803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80,4%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50.024.426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48.729.392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75,8%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MAULE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35.906.776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50.578.648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58.024.019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84,2%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61.314.205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84,2%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BIO - BIO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58.948.532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87.315.800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95.880.536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87.696.456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81,3%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ARAUCANIA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37.099.057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59.503.395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74.574.414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65.110.853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70,4%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LOS LAGOS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56.825.116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66.078.819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70.900.362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82,2%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67.889.104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83,0%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AYSEN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19.228.518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81,9%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29.936.203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80,8%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38.936.586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40.553.956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75,0%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MAGALLANES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19.099.476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75,2%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28.282.631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76,2%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46.061.172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61.871.891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86,6%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METROPOLITANA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73.939.957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93.330.479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84,5%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95.979.016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85,9%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83.409.454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81,0%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LOS RIOS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24.977.183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37.017.379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39.286.259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35.752.369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78,0%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70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ARICA - PARINACOTA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16.839.298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83,1%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22.234.764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80,2%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23.912.245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79,8%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21.522.597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54,3%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705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515.968.796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83,6%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734.355.606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80,7%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839.844.402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82,0%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791.742.504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005FA1"/>
                          </a:solidFill>
                          <a:effectLst/>
                        </a:rPr>
                        <a:t>77,6%</a:t>
                      </a:r>
                      <a:endParaRPr lang="es-CL" sz="1050" b="1" i="0" u="none" strike="noStrike" dirty="0">
                        <a:solidFill>
                          <a:srgbClr val="005FA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5711</TotalTime>
  <Words>2419</Words>
  <Application>Microsoft Office PowerPoint</Application>
  <PresentationFormat>Presentación en pantalla (4:3)</PresentationFormat>
  <Paragraphs>1216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30 de Noviembre 2018 – Montos Miles $</vt:lpstr>
      <vt:lpstr>Programa de Inversión Gobiernos Regionales Ejecución Presupuestaria al 30 de Noviembre de 2018</vt:lpstr>
      <vt:lpstr>Programa de Inversión Gobiernos Regionales Ejecución Presupuestaria Período 2006 - 2018 Mes de Noviembre</vt:lpstr>
      <vt:lpstr>Programa de Inversión Gobiernos Regionales Ejecución Presupuestaria Comparativo Noviembre 2017 – 2018 - Montos en Miles de $ de cada año</vt:lpstr>
      <vt:lpstr>Presentación de PowerPoint</vt:lpstr>
      <vt:lpstr>Presentación de PowerPoint</vt:lpstr>
      <vt:lpstr>Programa de Inversión Gobiernos Regionales Comparación Gasto Promedio respecto Noviembre 2018  (montos en M$ de 2018)</vt:lpstr>
      <vt:lpstr>Programa de Inversión Gobiernos Regionales Ejecución Presupuestaria por Tipo de Gasto Noviembre  2018 Montos en Miles de $</vt:lpstr>
      <vt:lpstr>Programa de Inversión Gobiernos Regionales Ejecución Presupuestaria por Tipo de Gasto Noviembre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167</cp:revision>
  <cp:lastPrinted>2018-08-14T21:01:58Z</cp:lastPrinted>
  <dcterms:created xsi:type="dcterms:W3CDTF">2010-11-27T19:44:20Z</dcterms:created>
  <dcterms:modified xsi:type="dcterms:W3CDTF">2018-12-20T14:02:47Z</dcterms:modified>
</cp:coreProperties>
</file>