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8"/>
  </p:notesMasterIdLst>
  <p:handoutMasterIdLst>
    <p:handoutMasterId r:id="rId19"/>
  </p:handoutMasterIdLst>
  <p:sldIdLst>
    <p:sldId id="275" r:id="rId3"/>
    <p:sldId id="362" r:id="rId4"/>
    <p:sldId id="349" r:id="rId5"/>
    <p:sldId id="350" r:id="rId6"/>
    <p:sldId id="351" r:id="rId7"/>
    <p:sldId id="352" r:id="rId8"/>
    <p:sldId id="360" r:id="rId9"/>
    <p:sldId id="361" r:id="rId10"/>
    <p:sldId id="353" r:id="rId11"/>
    <p:sldId id="354" r:id="rId12"/>
    <p:sldId id="355" r:id="rId13"/>
    <p:sldId id="356" r:id="rId14"/>
    <p:sldId id="357" r:id="rId15"/>
    <p:sldId id="358" r:id="rId16"/>
    <p:sldId id="359" r:id="rId1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1"/>
    <a:srgbClr val="E10202"/>
    <a:srgbClr val="E17068"/>
    <a:srgbClr val="EF4143"/>
    <a:srgbClr val="404040"/>
    <a:srgbClr val="808080"/>
    <a:srgbClr val="CCCCCC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420" autoAdjust="0"/>
  </p:normalViewPr>
  <p:slideViewPr>
    <p:cSldViewPr snapToObjects="1">
      <p:cViewPr varScale="1">
        <p:scale>
          <a:sx n="116" d="100"/>
          <a:sy n="116" d="100"/>
        </p:scale>
        <p:origin x="1386" y="108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MAYO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MAYO%202019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MAYO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MAYO%202019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MAYO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MAYO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83775478549459E-2"/>
          <c:y val="0.10831132568777066"/>
          <c:w val="0.87509693065487437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8383095256571513E-3"/>
                  <c:y val="-1.627068805748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250039498020633E-3"/>
                  <c:y val="-2.0403485067325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91271951641611E-3"/>
                  <c:y val="-3.9587507182904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3.4269207473326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4037212081004564E-3"/>
                  <c:y val="-1.50159599468983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512908700337015E-2"/>
                      <c:h val="4.524659098758458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3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5536122591434895E-3"/>
                  <c:y val="-1.7109754771777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816840095078976E-3"/>
                  <c:y val="8.9193288708733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3.211728711424900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2070513224905E-3"/>
                  <c:y val="-2.2052006812757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1.991277124997989E-3"/>
                  <c:y val="-1.3326499867989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5074294908759996E-3"/>
                  <c:y val="-1.2017058545784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Subsecretario'!$A$6:$A$21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'Carpeta Subsecretario'!$K$6:$K$21</c:f>
              <c:numCache>
                <c:formatCode>0.0%</c:formatCode>
                <c:ptCount val="16"/>
                <c:pt idx="0">
                  <c:v>0.24992285234198683</c:v>
                </c:pt>
                <c:pt idx="1">
                  <c:v>0.36439384984320022</c:v>
                </c:pt>
                <c:pt idx="2">
                  <c:v>0.30268275129667094</c:v>
                </c:pt>
                <c:pt idx="3">
                  <c:v>0.30912364306015694</c:v>
                </c:pt>
                <c:pt idx="4">
                  <c:v>0.46114950744794936</c:v>
                </c:pt>
                <c:pt idx="5">
                  <c:v>0.43154659973423798</c:v>
                </c:pt>
                <c:pt idx="6">
                  <c:v>0.28641648636787737</c:v>
                </c:pt>
                <c:pt idx="7">
                  <c:v>0.21132076763464017</c:v>
                </c:pt>
                <c:pt idx="8">
                  <c:v>0.3993469439119422</c:v>
                </c:pt>
                <c:pt idx="9">
                  <c:v>7.2106080192360159E-2</c:v>
                </c:pt>
                <c:pt idx="10">
                  <c:v>0.50546413333260753</c:v>
                </c:pt>
                <c:pt idx="11">
                  <c:v>0.27667439005645872</c:v>
                </c:pt>
                <c:pt idx="12">
                  <c:v>0.28366302828961243</c:v>
                </c:pt>
                <c:pt idx="13">
                  <c:v>0.31479597824858896</c:v>
                </c:pt>
                <c:pt idx="14">
                  <c:v>0.42763057889050404</c:v>
                </c:pt>
                <c:pt idx="15">
                  <c:v>0.52723513397600374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8425744"/>
        <c:axId val="348427984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Subsecretario'!$A$6:$A$21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'Carpeta Subsecretario'!$M$6:$M$21</c:f>
              <c:numCache>
                <c:formatCode>0.0%</c:formatCode>
                <c:ptCount val="16"/>
                <c:pt idx="0">
                  <c:v>0.34288719418411595</c:v>
                </c:pt>
                <c:pt idx="1">
                  <c:v>0.34288719418411595</c:v>
                </c:pt>
                <c:pt idx="2">
                  <c:v>0.34288719418411595</c:v>
                </c:pt>
                <c:pt idx="3">
                  <c:v>0.34288719418411595</c:v>
                </c:pt>
                <c:pt idx="4">
                  <c:v>0.34288719418411595</c:v>
                </c:pt>
                <c:pt idx="5">
                  <c:v>0.34288719418411595</c:v>
                </c:pt>
                <c:pt idx="6">
                  <c:v>0.34288719418411595</c:v>
                </c:pt>
                <c:pt idx="7">
                  <c:v>0.34288719418411595</c:v>
                </c:pt>
                <c:pt idx="8">
                  <c:v>0.34288719418411595</c:v>
                </c:pt>
                <c:pt idx="9">
                  <c:v>0.34288719418411595</c:v>
                </c:pt>
                <c:pt idx="10">
                  <c:v>0.34288719418411595</c:v>
                </c:pt>
                <c:pt idx="11">
                  <c:v>0.34288719418411595</c:v>
                </c:pt>
                <c:pt idx="12">
                  <c:v>0.34288719418411595</c:v>
                </c:pt>
                <c:pt idx="13">
                  <c:v>0.34288719418411595</c:v>
                </c:pt>
                <c:pt idx="14">
                  <c:v>0.34288719418411595</c:v>
                </c:pt>
                <c:pt idx="15">
                  <c:v>0.34288719418411595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425744"/>
        <c:axId val="348427984"/>
      </c:lineChart>
      <c:valAx>
        <c:axId val="348427984"/>
        <c:scaling>
          <c:orientation val="minMax"/>
          <c:max val="0.60000000000000009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1"/>
            </a:pPr>
            <a:endParaRPr lang="es-CL"/>
          </a:p>
        </c:txPr>
        <c:crossAx val="348425744"/>
        <c:crosses val="max"/>
        <c:crossBetween val="between"/>
      </c:valAx>
      <c:catAx>
        <c:axId val="34842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800" b="1"/>
            </a:pPr>
            <a:endParaRPr lang="es-CL"/>
          </a:p>
        </c:txPr>
        <c:crossAx val="3484279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60825208432206E-2"/>
          <c:y val="5.5532946539577292E-2"/>
          <c:w val="0.92342475326335138"/>
          <c:h val="0.87854164939908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4.6465380850818343E-3"/>
                  <c:y val="-3.3075946151892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910001874114872E-3"/>
                  <c:y val="-4.46037592075184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8789224680765194E-4"/>
                  <c:y val="-5.84152507252382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2037310393024E-3"/>
                  <c:y val="-1.28810609200165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714983202102242E-3"/>
                  <c:y val="-4.69618731869042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14605E-4"/>
                  <c:y val="-3.0861315722631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687968194941149E-3"/>
                  <c:y val="-5.10261620523241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4.7350266700533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0860423649202049E-5"/>
                  <c:y val="-6.40030480060960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0169828807180946E-2"/>
                  <c:y val="-4.93860339825943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294244430908132E-2"/>
                      <c:h val="7.7371114794861168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1545737407073188E-3"/>
                  <c:y val="-5.16611633223266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6.0628905257810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Subsecretario'!$B$5:$O$5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PROMEDIO</c:v>
                </c:pt>
                <c:pt idx="11">
                  <c:v>media nacional</c:v>
                </c:pt>
              </c:strCache>
            </c:strRef>
          </c:cat>
          <c:val>
            <c:numRef>
              <c:f>'Carpeta Subsecretario'!$B$22:$K$22</c:f>
              <c:numCache>
                <c:formatCode>0.0%</c:formatCode>
                <c:ptCount val="10"/>
                <c:pt idx="0">
                  <c:v>0.40481635887140133</c:v>
                </c:pt>
                <c:pt idx="1">
                  <c:v>0.27988064130400742</c:v>
                </c:pt>
                <c:pt idx="2">
                  <c:v>0.35139843899310896</c:v>
                </c:pt>
                <c:pt idx="3">
                  <c:v>0.39331640021886871</c:v>
                </c:pt>
                <c:pt idx="4">
                  <c:v>0.37796524319743457</c:v>
                </c:pt>
                <c:pt idx="5">
                  <c:v>0.40361675178625767</c:v>
                </c:pt>
                <c:pt idx="6">
                  <c:v>0.40604951061117384</c:v>
                </c:pt>
                <c:pt idx="7">
                  <c:v>0.37929911381338793</c:v>
                </c:pt>
                <c:pt idx="8">
                  <c:v>0.31838565489353782</c:v>
                </c:pt>
                <c:pt idx="9">
                  <c:v>0.34288719418411595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191930384"/>
        <c:axId val="191929824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numRef>
              <c:f>'Carpeta Subsecretario'!$B$5:$K$5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'Carpeta Subsecretario'!$B$23:$K$23</c:f>
              <c:numCache>
                <c:formatCode>0.0%</c:formatCode>
                <c:ptCount val="10"/>
                <c:pt idx="0">
                  <c:v>0.36576153078732937</c:v>
                </c:pt>
                <c:pt idx="1">
                  <c:v>0.36576153078732937</c:v>
                </c:pt>
                <c:pt idx="2">
                  <c:v>0.36576153078732937</c:v>
                </c:pt>
                <c:pt idx="3">
                  <c:v>0.36576153078732937</c:v>
                </c:pt>
                <c:pt idx="4">
                  <c:v>0.36576153078732937</c:v>
                </c:pt>
                <c:pt idx="5">
                  <c:v>0.36576153078732937</c:v>
                </c:pt>
                <c:pt idx="6">
                  <c:v>0.36576153078732937</c:v>
                </c:pt>
                <c:pt idx="7">
                  <c:v>0.36576153078732937</c:v>
                </c:pt>
                <c:pt idx="8">
                  <c:v>0.36576153078732937</c:v>
                </c:pt>
                <c:pt idx="9">
                  <c:v>0.36576153078732937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930384"/>
        <c:axId val="191929824"/>
      </c:lineChart>
      <c:catAx>
        <c:axId val="1919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191929824"/>
        <c:crosses val="autoZero"/>
        <c:auto val="1"/>
        <c:lblAlgn val="ctr"/>
        <c:lblOffset val="100"/>
        <c:noMultiLvlLbl val="0"/>
      </c:catAx>
      <c:valAx>
        <c:axId val="191929824"/>
        <c:scaling>
          <c:orientation val="minMax"/>
          <c:max val="0.5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19193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21901520940591E-2"/>
          <c:y val="7.6880086260184138E-2"/>
          <c:w val="0.8798413496780616"/>
          <c:h val="0.7315369409578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GASTO!$B$47</c:f>
              <c:strCache>
                <c:ptCount val="1"/>
                <c:pt idx="0">
                  <c:v>GASTO DEVENGADO ABRIL 2019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GASTO!$A$48:$A$63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GASTO!$B$48:$B$63</c:f>
              <c:numCache>
                <c:formatCode>#,##0</c:formatCode>
                <c:ptCount val="16"/>
                <c:pt idx="0">
                  <c:v>5761760</c:v>
                </c:pt>
                <c:pt idx="1">
                  <c:v>13496107</c:v>
                </c:pt>
                <c:pt idx="2">
                  <c:v>17098420</c:v>
                </c:pt>
                <c:pt idx="3">
                  <c:v>15145567</c:v>
                </c:pt>
                <c:pt idx="4">
                  <c:v>20919145</c:v>
                </c:pt>
                <c:pt idx="5">
                  <c:v>25302125</c:v>
                </c:pt>
                <c:pt idx="6">
                  <c:v>24219028</c:v>
                </c:pt>
                <c:pt idx="7">
                  <c:v>10240603</c:v>
                </c:pt>
                <c:pt idx="8">
                  <c:v>24653810</c:v>
                </c:pt>
                <c:pt idx="9">
                  <c:v>0</c:v>
                </c:pt>
                <c:pt idx="10">
                  <c:v>25595808</c:v>
                </c:pt>
                <c:pt idx="11">
                  <c:v>25320767</c:v>
                </c:pt>
                <c:pt idx="12">
                  <c:v>10063757</c:v>
                </c:pt>
                <c:pt idx="13">
                  <c:v>18038763</c:v>
                </c:pt>
                <c:pt idx="14">
                  <c:v>16412659</c:v>
                </c:pt>
                <c:pt idx="15">
                  <c:v>28081309</c:v>
                </c:pt>
              </c:numCache>
            </c:numRef>
          </c:val>
        </c:ser>
        <c:ser>
          <c:idx val="1"/>
          <c:order val="1"/>
          <c:tx>
            <c:strRef>
              <c:f>GASTO!$D$47</c:f>
              <c:strCache>
                <c:ptCount val="1"/>
                <c:pt idx="0">
                  <c:v>GASTO DEVENGADO MAYO 2019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GASTO!$A$48:$A$63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GASTO!$D$48:$D$63</c:f>
              <c:numCache>
                <c:formatCode>#,##0</c:formatCode>
                <c:ptCount val="16"/>
                <c:pt idx="0">
                  <c:v>7773274</c:v>
                </c:pt>
                <c:pt idx="1">
                  <c:v>14944815</c:v>
                </c:pt>
                <c:pt idx="2">
                  <c:v>21438097</c:v>
                </c:pt>
                <c:pt idx="3">
                  <c:v>19106801</c:v>
                </c:pt>
                <c:pt idx="4">
                  <c:v>27080706</c:v>
                </c:pt>
                <c:pt idx="5">
                  <c:v>32900629</c:v>
                </c:pt>
                <c:pt idx="6">
                  <c:v>32633642</c:v>
                </c:pt>
                <c:pt idx="7">
                  <c:v>14198430</c:v>
                </c:pt>
                <c:pt idx="8">
                  <c:v>30553349</c:v>
                </c:pt>
                <c:pt idx="9">
                  <c:v>3214468</c:v>
                </c:pt>
                <c:pt idx="10">
                  <c:v>36308303</c:v>
                </c:pt>
                <c:pt idx="11">
                  <c:v>31049040</c:v>
                </c:pt>
                <c:pt idx="12">
                  <c:v>13364903</c:v>
                </c:pt>
                <c:pt idx="13">
                  <c:v>25839788</c:v>
                </c:pt>
                <c:pt idx="14">
                  <c:v>21900755</c:v>
                </c:pt>
                <c:pt idx="15">
                  <c:v>36533353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546019088"/>
        <c:axId val="546018528"/>
      </c:barChart>
      <c:lineChart>
        <c:grouping val="standard"/>
        <c:varyColors val="0"/>
        <c:ser>
          <c:idx val="2"/>
          <c:order val="2"/>
          <c:tx>
            <c:strRef>
              <c:f>GASTO!$G$47</c:f>
              <c:strCache>
                <c:ptCount val="1"/>
                <c:pt idx="0">
                  <c:v>% Variación Mensual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38100" cap="rnd">
                <a:solidFill>
                  <a:schemeClr val="accent3"/>
                </a:solidFill>
                <a:round/>
              </a:ln>
              <a:effectLst/>
            </c:spPr>
          </c:dPt>
          <c:dPt>
            <c:idx val="14"/>
            <c:marker>
              <c:symbol val="none"/>
            </c:marker>
            <c:bubble3D val="0"/>
            <c:spPr>
              <a:ln w="38100" cap="rnd">
                <a:solidFill>
                  <a:schemeClr val="accent3"/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2.6082225938440014E-2"/>
                  <c:y val="-2.7088146575312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393387662808707E-2"/>
                      <c:h val="4.1713799476825804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1.250781615401199E-3"/>
                  <c:y val="2.2489677261292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526574923640766E-2"/>
                      <c:h val="4.089358167661592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6.2539080770059952E-4"/>
                  <c:y val="1.4488268362656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78048300064676E-2"/>
                      <c:h val="3.679403190006778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7.5046896924071942E-3"/>
                  <c:y val="-5.08949693289008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0031264616047502E-3"/>
                  <c:y val="-2.2186667782100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0985257421196639E-3"/>
                  <c:y val="-1.3586709345273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237007358239908E-2"/>
                  <c:y val="-2.0981103362832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8308434079524692E-3"/>
                  <c:y val="1.0145962429812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5423757424792322E-3"/>
                  <c:y val="-2.4876654974534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5662346480098729E-2"/>
                  <c:y val="2.9409431122318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5793036416161112E-3"/>
                  <c:y val="4.41658516699292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125703453861079E-2"/>
                  <c:y val="-2.2594166150446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3.136113305450332E-3"/>
                  <c:y val="-1.5771929719727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8.3123794583839835E-3"/>
                  <c:y val="2.305295453745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1.2507816154010156E-3"/>
                  <c:y val="-5.9304208570113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5.6931932866469658E-2"/>
                  <c:y val="1.0422347853605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767812913411112E-2"/>
                      <c:h val="4.4386061481384215E-2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GASTO!$A$97:$A$112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LOS RIOS</c:v>
                </c:pt>
                <c:pt idx="12">
                  <c:v>ARAUCANIA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GASTO!$G$48:$G$63</c:f>
              <c:numCache>
                <c:formatCode>0.0%</c:formatCode>
                <c:ptCount val="16"/>
                <c:pt idx="0">
                  <c:v>6.4673304505391077E-2</c:v>
                </c:pt>
                <c:pt idx="1">
                  <c:v>5.1397974996864659E-2</c:v>
                </c:pt>
                <c:pt idx="2">
                  <c:v>6.131927340581575E-2</c:v>
                </c:pt>
                <c:pt idx="3">
                  <c:v>7.0921156633848265E-2</c:v>
                </c:pt>
                <c:pt idx="4">
                  <c:v>0.12146528638918053</c:v>
                </c:pt>
                <c:pt idx="5">
                  <c:v>9.9930326491118271E-2</c:v>
                </c:pt>
                <c:pt idx="6">
                  <c:v>7.4213871420305305E-2</c:v>
                </c:pt>
                <c:pt idx="7">
                  <c:v>5.8919722659587892E-2</c:v>
                </c:pt>
                <c:pt idx="8">
                  <c:v>8.5048408664805786E-2</c:v>
                </c:pt>
                <c:pt idx="9">
                  <c:v>7.2106080192360159E-2</c:v>
                </c:pt>
                <c:pt idx="10">
                  <c:v>0.14914146266441303</c:v>
                </c:pt>
                <c:pt idx="11">
                  <c:v>6.5434248851206883E-2</c:v>
                </c:pt>
                <c:pt idx="12">
                  <c:v>7.0335442899920247E-2</c:v>
                </c:pt>
                <c:pt idx="13">
                  <c:v>7.0339811872238422E-2</c:v>
                </c:pt>
                <c:pt idx="14">
                  <c:v>0.10341864232168579</c:v>
                </c:pt>
                <c:pt idx="15">
                  <c:v>-5.1593151219186506E-2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972640"/>
        <c:axId val="279973760"/>
      </c:lineChart>
      <c:catAx>
        <c:axId val="54601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6018528"/>
        <c:crosses val="autoZero"/>
        <c:auto val="1"/>
        <c:lblAlgn val="ctr"/>
        <c:lblOffset val="100"/>
        <c:noMultiLvlLbl val="0"/>
      </c:catAx>
      <c:valAx>
        <c:axId val="546018528"/>
        <c:scaling>
          <c:orientation val="minMax"/>
          <c:max val="40000000"/>
          <c:min val="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_);_(* \(#,##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6019088"/>
        <c:crosses val="autoZero"/>
        <c:crossBetween val="between"/>
      </c:valAx>
      <c:valAx>
        <c:axId val="279973760"/>
        <c:scaling>
          <c:orientation val="minMax"/>
          <c:max val="0.4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79972640"/>
        <c:crosses val="max"/>
        <c:crossBetween val="between"/>
      </c:valAx>
      <c:catAx>
        <c:axId val="279972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99737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RESUMEN!$B$81:$G$81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RESUMEN!$B$100:$G$100</c:f>
              <c:numCache>
                <c:formatCode>_(* #,##0_);_(* \(#,##0\);_(* "-"??_);_(@_)</c:formatCode>
                <c:ptCount val="6"/>
                <c:pt idx="0">
                  <c:v>1270882</c:v>
                </c:pt>
                <c:pt idx="1">
                  <c:v>19477722</c:v>
                </c:pt>
                <c:pt idx="2">
                  <c:v>40641</c:v>
                </c:pt>
                <c:pt idx="3">
                  <c:v>21265281</c:v>
                </c:pt>
                <c:pt idx="4">
                  <c:v>38411535</c:v>
                </c:pt>
                <c:pt idx="5">
                  <c:v>289907300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2442170272552"/>
          <c:y val="0.2147117296222664"/>
          <c:w val="0.64453273061477256"/>
          <c:h val="0.5593101756912592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bg2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903209886615363E-3"/>
                  <c:y val="0.1306508455826719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8627607620973937E-3"/>
                  <c:y val="0.1219918285562217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926127795371217E-2"/>
                  <c:y val="5.796235709104940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474636150640211E-2"/>
                  <c:y val="-6.918071622756896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Subt.33'!$B$148:$F$148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Subt.33'!$B$167:$F$167</c:f>
              <c:numCache>
                <c:formatCode>_(* #,##0_);_(* \(#,##0\);_(* "-"??_);_(@_)</c:formatCode>
                <c:ptCount val="5"/>
                <c:pt idx="0">
                  <c:v>8513806</c:v>
                </c:pt>
                <c:pt idx="1">
                  <c:v>24127216</c:v>
                </c:pt>
                <c:pt idx="2">
                  <c:v>15687878</c:v>
                </c:pt>
                <c:pt idx="3">
                  <c:v>17020655</c:v>
                </c:pt>
                <c:pt idx="4">
                  <c:v>21390880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432585208952017E-2"/>
                  <c:y val="3.880748508494822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227624605569387E-2"/>
                  <c:y val="0.1236689554745356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976173605195205E-2"/>
                  <c:y val="1.511831362190967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7454280550623789"/>
                  <c:y val="-2.57983261802661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1727028813005961E-2"/>
                  <c:y val="-0.1516455594248881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Financieros'!$D$19:$K$19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14045047</c:v>
                </c:pt>
                <c:pt idx="3">
                  <c:v>940939</c:v>
                </c:pt>
                <c:pt idx="4">
                  <c:v>5756540</c:v>
                </c:pt>
                <c:pt idx="5">
                  <c:v>359772</c:v>
                </c:pt>
                <c:pt idx="6">
                  <c:v>0</c:v>
                </c:pt>
                <c:pt idx="7">
                  <c:v>162983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7/4/2019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4887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F1824480-29B9-4107-A39E-167BF9441B02}" type="slidenum">
              <a:rPr lang="en-US" altLang="es-CL" sz="1200" smtClean="0">
                <a:latin typeface="Calibri" panose="020F0502020204030204" pitchFamily="34" charset="0"/>
              </a:rPr>
              <a:pPr/>
              <a:t>2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44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92995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12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43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D2FEBA1-9D26-4ED2-ADF8-B000600CF472}" type="datetime1">
              <a:rPr lang="es-ES" altLang="es-CL" smtClean="0"/>
              <a:t>04/07/2019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ED4BA-BDA8-45E7-AF09-50352C226487}" type="datetime1">
              <a:rPr lang="es-ES" altLang="es-CL" smtClean="0"/>
              <a:t>04/07/2019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32CFB-78EA-475B-B944-BD46E20A286E}" type="datetime1">
              <a:rPr lang="es-ES" altLang="es-CL" smtClean="0"/>
              <a:t>04/07/2019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C2CAA-722A-401D-8F74-33DF6279AA99}" type="datetime1">
              <a:rPr lang="es-ES" altLang="es-CL" smtClean="0"/>
              <a:t>04/07/2019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18E9E-B2E1-4C09-A634-1E87D46656E1}" type="datetime1">
              <a:rPr lang="es-ES" altLang="es-CL" smtClean="0"/>
              <a:t>04/07/2019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E7F9-F67F-4C10-A7DB-C0D170D8AF1A}" type="datetime1">
              <a:rPr lang="es-ES" altLang="es-CL" smtClean="0"/>
              <a:t>04/07/2019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72AFD-47FC-4372-880C-1D69E0F59706}" type="datetime1">
              <a:rPr lang="es-ES" altLang="es-CL" smtClean="0"/>
              <a:t>04/07/2019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A312E-0819-4EF0-B459-AC62189823BB}" type="datetime1">
              <a:rPr lang="es-ES" altLang="es-CL" smtClean="0"/>
              <a:t>04/07/2019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3F21A-A730-4794-918D-095F6CA7938F}" type="datetime1">
              <a:rPr lang="es-ES" altLang="es-CL" smtClean="0"/>
              <a:t>04/07/2019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A052A-1B70-4653-8010-939040974018}" type="datetime1">
              <a:rPr lang="es-ES" altLang="es-CL" smtClean="0"/>
              <a:t>04/07/2019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28351-DD0C-4076-993B-4B535C31C582}" type="datetime1">
              <a:rPr lang="es-ES" altLang="es-CL" smtClean="0"/>
              <a:t>04/07/2019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A3767-EF34-40B7-87B1-014EC69CB7A7}" type="datetime1">
              <a:rPr lang="es-ES" altLang="es-CL" smtClean="0"/>
              <a:t>04/07/2019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C30AE6E1-12D4-4C97-AEB7-C2A70F48807F}" type="datetime1">
              <a:rPr lang="es-ES" altLang="es-CL" smtClean="0"/>
              <a:t>04/07/2019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31797A7E-F5A1-4EEC-B0A6-B8DF2B985FFC}" type="datetime1">
              <a:rPr lang="es-ES" altLang="es-CL" smtClean="0"/>
              <a:t>04/07/2019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74106B5A-6090-4B28-895B-4AE19C684617}" type="datetime1">
              <a:rPr lang="es-ES" altLang="es-CL" smtClean="0"/>
              <a:t>04/07/2019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47EB52-2C3C-44E9-9C84-C2CFE961604B}" type="datetime1">
              <a:rPr lang="es-ES" altLang="es-CL" smtClean="0"/>
              <a:t>04/07/2019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4BB-10DD-48A5-BB46-FA5D5A72AEB5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52401" y="148461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Mayo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596902" y="5790456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10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724127"/>
              </p:ext>
            </p:extLst>
          </p:nvPr>
        </p:nvGraphicFramePr>
        <p:xfrm>
          <a:off x="484188" y="1412776"/>
          <a:ext cx="8177214" cy="417646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080120"/>
                <a:gridCol w="1080120"/>
                <a:gridCol w="927494"/>
                <a:gridCol w="950976"/>
                <a:gridCol w="1012613"/>
                <a:gridCol w="1091860"/>
                <a:gridCol w="1021418"/>
                <a:gridCol w="1012613"/>
              </a:tblGrid>
              <a:tr h="602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REGION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ESTUDIOS PROPIOS DEL GIRO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TRANSFERENCIAS CORRIENTES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OTROS GASTOS CORRIENTES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ACTIVOS NO FINANCIEROS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TRANSFERENCIAS DE CAPITAL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INVERSION EN OBRAS (EMPLEO)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TOTAL INVERSION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374.292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394.670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283.728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6.720.584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7.773.274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499.133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218.047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2.939.124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11.288.511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14.944.815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987.192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641.364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2.500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568.885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836.202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18.401.954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21.438.097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554.643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1.459.846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2.267.268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14.825.044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19.106.801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40.075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2.532.315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1.216.346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2.433.080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20.858.890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27.080.706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598.332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5.037.821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1.707.635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25.556.841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32.900.629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166.492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326.364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3.305.703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3.105.633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25.729.450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32.633.642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2.195.716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504.939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3.784.798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7.712.977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14.198.430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1.123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1.351.606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38.141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231.055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5.350.929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23.580.495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30.553.349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ÑUBLE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242.844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171.624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2.800.000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3.214.468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2.421.344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838.813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3.014.879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30.033.267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36.308.303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2.746.714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2.913.341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2.399.826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22.989.159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31.049.040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1.078.946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231.654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629.370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11.424.933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13.364.903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20.000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1.741.520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2.575.689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1.518.664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19.983.915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25.839.788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56.000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1.474.330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1.045.118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3.679.282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15.646.025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21.900.755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3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698.259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551.730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401.441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34.881.923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36.533.353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731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SUBTOTAL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 1.270.882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19.477.722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  40.641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21.265.281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37.151.859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289.633.968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368.840.353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731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1.259.676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273.332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1.533.008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731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GENERAL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1.270.882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19.477.722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40.641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21.265.281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38.411.535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289.907.300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370.373.361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4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Mayo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11</a:t>
            </a:fld>
            <a:endParaRPr lang="en-US" altLang="es-CL"/>
          </a:p>
        </p:txBody>
      </p:sp>
      <p:graphicFrame>
        <p:nvGraphicFramePr>
          <p:cNvPr id="8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59716"/>
              </p:ext>
            </p:extLst>
          </p:nvPr>
        </p:nvGraphicFramePr>
        <p:xfrm>
          <a:off x="251520" y="1412776"/>
          <a:ext cx="8568952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Mayo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2019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0785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12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24033"/>
              </p:ext>
            </p:extLst>
          </p:nvPr>
        </p:nvGraphicFramePr>
        <p:xfrm>
          <a:off x="395536" y="1259324"/>
          <a:ext cx="8352928" cy="491109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72241"/>
                <a:gridCol w="1216644"/>
                <a:gridCol w="1213237"/>
                <a:gridCol w="1093958"/>
                <a:gridCol w="1158709"/>
                <a:gridCol w="1093958"/>
                <a:gridCol w="1104181"/>
              </a:tblGrid>
              <a:tr h="409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Región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Programa Mejoramiento Barrios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Fondo Regional Iniciativa Local (FRIL)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Municipios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FIC - Fomento Productivo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al Sector Privado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ARICA - PARINACOTA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336.355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15.087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268.641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620.083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TARAPACA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1.504.515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607.390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2.331.734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4.443.639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ANTOFAGASTA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2.266.000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338.162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498.040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3.102.202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ATACAMA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1.057.844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1.209.424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2.267.268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COQUIMBO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1.981.677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188.208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407.033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2.026.047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4.602.965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VALPARAISO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3.412.958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726.729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980.906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5.120.593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METROPOLITANA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1.942.610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4.370.907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527.351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2.578.282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9.419.150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O'HIGGINS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900.840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507.345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70.148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3.714.650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5.192.983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MAULE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7.131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3.272.201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4.906.022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444.907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8.630.261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ÑUBLE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2.800.000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2.800.000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BIO - BIO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4.824.357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4.296.786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9.050.971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2.430.979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583.900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21.186.993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ARAUCANIA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798.413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2.443.964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280.483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2.119.343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5.642.203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LOS RIOS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1.091.706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629.370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1.721.076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LOS LAGOS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1.388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2.093.201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846.242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672.422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3.613.253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AYSEN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1.737.810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3.477.452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201.830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5.417.092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MAGALLANES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1.299.557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268.573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132.868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1.700.998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507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TOTAL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8.513.806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24.127.216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15.687.878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15.959.495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21.192.364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85.480.759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FONDEMA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1.061.160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198.516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1.259.676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507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TOTAL GENERAL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8.513.806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24.127.216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15.687.878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17.020.655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21.390.880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86.740.435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92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13</a:t>
            </a:fld>
            <a:endParaRPr lang="en-US" altLang="es-CL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Mayo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2019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305103"/>
              </p:ext>
            </p:extLst>
          </p:nvPr>
        </p:nvGraphicFramePr>
        <p:xfrm>
          <a:off x="330993" y="1484784"/>
          <a:ext cx="8482013" cy="4339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7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323528" y="137213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Mayo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2019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14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2888"/>
              </p:ext>
            </p:extLst>
          </p:nvPr>
        </p:nvGraphicFramePr>
        <p:xfrm>
          <a:off x="323528" y="1628802"/>
          <a:ext cx="8640960" cy="381642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031591"/>
                <a:gridCol w="698820"/>
                <a:gridCol w="676635"/>
                <a:gridCol w="743189"/>
                <a:gridCol w="676635"/>
                <a:gridCol w="743189"/>
                <a:gridCol w="776466"/>
                <a:gridCol w="820836"/>
                <a:gridCol w="854113"/>
                <a:gridCol w="809743"/>
                <a:gridCol w="809743"/>
              </a:tblGrid>
              <a:tr h="652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Región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Terrenos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Edificios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Vehículos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Mobiliarios y Otros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Máquinas y Equipos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Equipos Informáticos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Programas Informáticos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Otros activos no Financieros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Total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 sobre el total de Inversión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242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383.833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10.488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394.669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5,1%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165.075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52.973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218.048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303.654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210.175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55.056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568.885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1.157.247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60.596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68.858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173.145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1.459.846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7,6%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1.090.027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126.319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1.216.346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3.043.072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238.086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1.593.681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162.983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5.037.822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2.743.465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5.829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456.480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99.929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3.305.703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10,1%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395.795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74.944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34.200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504.939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154.614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58.074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18.366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231.054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0,8%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ÑUBLE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171.624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171.624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284.112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554.701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838.813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1.408.520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1.504.821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2.913.341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231.654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231.654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1.629.302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72.258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821.631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52.498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2.575.689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990.247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54.871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1.045.118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242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64.430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220.629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266.671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551.730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1,5%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18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TOTAL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-  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-  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14.045.047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940.939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5.756.540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359.772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 -  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162.983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21.265.281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5,8%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3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5496" y="39241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Mayo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019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Adquisición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15</a:t>
            </a:fld>
            <a:endParaRPr lang="en-US" altLang="es-CL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958954"/>
              </p:ext>
            </p:extLst>
          </p:nvPr>
        </p:nvGraphicFramePr>
        <p:xfrm>
          <a:off x="478184" y="1412776"/>
          <a:ext cx="8124825" cy="4583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6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251520" y="3025775"/>
            <a:ext cx="8496944" cy="2131417"/>
          </a:xfrm>
        </p:spPr>
        <p:txBody>
          <a:bodyPr anchor="t"/>
          <a:lstStyle/>
          <a:p>
            <a:pPr eaLnBrk="1" hangingPunct="1"/>
            <a:r>
              <a:rPr lang="es-CL" altLang="es-CL" sz="1800" b="1" dirty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br>
              <a:rPr lang="es-CL" altLang="es-CL" sz="1800" b="1" dirty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1800" b="1" dirty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  <a:br>
              <a:rPr lang="es-CL" altLang="es-CL" sz="1800" b="1" dirty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1600" b="1" dirty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</a:t>
            </a:r>
            <a:r>
              <a:rPr lang="es-CL" altLang="es-CL" sz="16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31 </a:t>
            </a:r>
            <a:r>
              <a:rPr lang="es-CL" altLang="es-CL" sz="1600" b="1" dirty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de </a:t>
            </a:r>
            <a:r>
              <a:rPr lang="es-CL" altLang="es-CL" sz="16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Mayo </a:t>
            </a:r>
            <a:r>
              <a:rPr lang="es-CL" altLang="es-CL" sz="1600" b="1" dirty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de 2019</a:t>
            </a:r>
            <a:r>
              <a:rPr lang="es-ES_tradnl" altLang="es-CL" sz="2800" b="1" dirty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ES_tradnl" altLang="es-CL" sz="2800" b="1" dirty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/>
              <a:cs typeface="ヒラギノ角ゴ Pro W3"/>
              <a:sym typeface="Verdana Bold" charset="0"/>
            </a:endParaRPr>
          </a:p>
        </p:txBody>
      </p:sp>
      <p:pic>
        <p:nvPicPr>
          <p:cNvPr id="10244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60350"/>
            <a:ext cx="814387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ector recto 2"/>
          <p:cNvCxnSpPr/>
          <p:nvPr/>
        </p:nvCxnSpPr>
        <p:spPr>
          <a:xfrm>
            <a:off x="1258888" y="2852738"/>
            <a:ext cx="64817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1258888" y="4365625"/>
            <a:ext cx="64817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3A6-FD23-4CE2-90DB-FC1808D84CF1}" type="slidenum">
              <a:rPr lang="es-ES" altLang="es-CL" smtClean="0"/>
              <a:pPr/>
              <a:t>2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3605767"/>
      </p:ext>
    </p:extLst>
  </p:cSld>
  <p:clrMapOvr>
    <a:masterClrMapping/>
  </p:clrMapOvr>
  <p:transition spd="slow" advTm="5000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30433" y="632777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251520" y="218336"/>
            <a:ext cx="7954840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31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ayo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467544" y="5517232"/>
            <a:ext cx="82809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None/>
            </a:pPr>
            <a:r>
              <a:rPr lang="es-ES" altLang="es-CL" sz="9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</a:t>
            </a: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: DIPRES </a:t>
            </a:r>
            <a:r>
              <a:rPr lang="es-ES" altLang="es-CL" sz="9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– SIGFE: No </a:t>
            </a: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incorpora: Inversión Financiera (Subtítulo 32), Transferencias de Capital al Gobierno Central (Subtítulo 33 – 02), Deuda Flotante (Subtítulo 34) y Saldo Final de Caja (Subtítulo 35</a:t>
            </a:r>
            <a:r>
              <a:rPr lang="es-ES" altLang="es-CL" sz="9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)</a:t>
            </a:r>
            <a:endParaRPr lang="es-ES" altLang="es-CL" sz="900" b="1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350945"/>
              </p:ext>
            </p:extLst>
          </p:nvPr>
        </p:nvGraphicFramePr>
        <p:xfrm>
          <a:off x="395535" y="1196752"/>
          <a:ext cx="8168496" cy="403245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605617"/>
                <a:gridCol w="1798568"/>
                <a:gridCol w="1844685"/>
                <a:gridCol w="1919626"/>
              </a:tblGrid>
              <a:tr h="55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REGION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MARCO DE EVALUACION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GASTO DEVENGADO ACUMULADO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% EJECUCION PRESUPUESTARIA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31.102.694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7.773.274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25,0%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41.012.808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14.944.815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36,4%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ANTOFAGASTA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70.826.953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21.438.097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30,3%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61.809.575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19.106.801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30,9%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58.724.352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27.080.706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46,1%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76.238.879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32.900.629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43,2%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113.937.722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32.633.642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28,6%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67.188.995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14.198.430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21,1%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76.508.283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30.553.349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39,9%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ÑUBLE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44.579.708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3.214.468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71.831.611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36.308.303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50,5%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112.222.313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31.049.040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27,7%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47.115.421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13.364.903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28,4%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82.084.238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25.839.788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31,5%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08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51.214.193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21.900.755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42,8%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5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69.292.334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36.533.353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52,7%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51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1.075.690.079 </a:t>
                      </a:r>
                      <a:endParaRPr lang="es-CL" sz="12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368.840.353 </a:t>
                      </a:r>
                      <a:endParaRPr lang="es-CL" sz="12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34,3%</a:t>
                      </a:r>
                      <a:endParaRPr lang="es-CL" sz="12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5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FONDEMA  - 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6.164.955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1.533.008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24,9%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515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1.081.855.034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370.373.361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34,2%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4926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31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Mayo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 2019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300193" y="1062846"/>
            <a:ext cx="25202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34,3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Mayo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2019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651984"/>
              </p:ext>
            </p:extLst>
          </p:nvPr>
        </p:nvGraphicFramePr>
        <p:xfrm>
          <a:off x="395536" y="1832288"/>
          <a:ext cx="8424938" cy="422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2010 - 2019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Mayo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36,6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(Mayo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2010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–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2019)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317500" y="64801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590253"/>
              </p:ext>
            </p:extLst>
          </p:nvPr>
        </p:nvGraphicFramePr>
        <p:xfrm>
          <a:off x="290512" y="1894978"/>
          <a:ext cx="8562976" cy="4270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4198" y="116632"/>
            <a:ext cx="797094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Mayo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 – 2019 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0872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181093"/>
              </p:ext>
            </p:extLst>
          </p:nvPr>
        </p:nvGraphicFramePr>
        <p:xfrm>
          <a:off x="568128" y="1255087"/>
          <a:ext cx="8064894" cy="471045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72051"/>
                <a:gridCol w="915751"/>
                <a:gridCol w="890077"/>
                <a:gridCol w="981366"/>
                <a:gridCol w="718907"/>
                <a:gridCol w="984220"/>
                <a:gridCol w="1049834"/>
                <a:gridCol w="1052688"/>
              </a:tblGrid>
              <a:tr h="141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REGION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2019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Estado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2018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34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31.102.694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7.773.274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25,0%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35.918.702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12.293.632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34,2%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41.012.808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14.944.815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1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41.492.493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14.258.728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34,4%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70.826.953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21.438.097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30,3%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66.175.215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28.345.503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61.809.575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19.106.801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30,9%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59.653.917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11.181.705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58.724.352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27.080.706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55.657.415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11.870.552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76.238.879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32.900.629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43,2%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71.657.479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21.059.280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113.937.722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32.633.642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103.518.167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38.279.805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67.188.995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14.198.430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62.502.220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18.540.078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76.508.283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30.553.349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39,9%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72.065.810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24.728.627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ÑUBLE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44.579.708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3.214.468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71.831.611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36.308.303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109.585.401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35.199.606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32,1%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112.222.313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31.049.040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27,7%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110.063.655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26.031.588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47.115.421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13.364.903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43.721.861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14.308.375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32,7%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82.084.238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25.839.788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31,5%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80.630.276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26.343.890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32,7%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51.214.193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21.900.755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54.282.215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15.722.534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69.292.334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36.533.353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52,7%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61.637.774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29.315.674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47,6%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TOTAL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1.075.690.079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368.840.353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34,3%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1.028.562.600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327.479.577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31,8%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5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  - 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6.164.955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1.533.008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24,9%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6.459.080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1.876.865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29,1%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4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1.081.855.034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370.373.361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1.035.021.680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329.356.442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31,8%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52511" y="138106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Abril/Mayo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>
          <a:xfrm>
            <a:off x="6372200" y="6451600"/>
            <a:ext cx="2133600" cy="193675"/>
          </a:xfrm>
        </p:spPr>
        <p:txBody>
          <a:bodyPr/>
          <a:lstStyle/>
          <a:p>
            <a:fld id="{A41DD7BA-F7A8-42A1-A0D9-C835D76E1134}" type="slidenum">
              <a:rPr lang="en-US" altLang="es-CL" smtClean="0"/>
              <a:pPr/>
              <a:t>7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551072"/>
              </p:ext>
            </p:extLst>
          </p:nvPr>
        </p:nvGraphicFramePr>
        <p:xfrm>
          <a:off x="467543" y="1340772"/>
          <a:ext cx="8208914" cy="446449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574217"/>
                <a:gridCol w="1086628"/>
                <a:gridCol w="1114489"/>
                <a:gridCol w="1159766"/>
                <a:gridCol w="1198077"/>
                <a:gridCol w="1003040"/>
                <a:gridCol w="1072697"/>
              </a:tblGrid>
              <a:tr h="679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ABRIL 2019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ABRIL 2019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MAYO 2019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 smtClean="0">
                          <a:effectLst/>
                        </a:rPr>
                        <a:t>%  </a:t>
                      </a:r>
                      <a:r>
                        <a:rPr lang="es-CL" sz="1100" b="1" u="none" strike="noStrike" dirty="0">
                          <a:effectLst/>
                        </a:rPr>
                        <a:t>EJECUCION MAYO 2019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Variación Mensual (M$)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Variación Mensual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5.761.760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7.773.274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25,0%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2.011.514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6,5%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13.496.107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31,3%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14.944.815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36,4%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1.448.708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5,1%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17.098.420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24,1%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21.438.097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30,3%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4.339.677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6,1%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15.145.567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23,8%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19.106.801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30,9%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3.961.234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7,1%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20.919.145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34,0%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27.080.706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46,1%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6.161.561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12,1%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25.302.125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33,2%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32.900.629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43,2%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7.598.504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10,0%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24.219.028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21,2%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32.633.642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28,6%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8.414.614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7,4%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10.240.603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15,2%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14.198.430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21,1%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3.957.827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5,9%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24.653.810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31,4%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30.553.349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39,9%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5.899.539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ÑUBLE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0,0%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3.214.468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7,2%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3.214.468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7,2%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25.595.808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35,6%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36.308.303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50,5%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10.712.495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14,9%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25.320.767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21,1%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31.049.040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27,7%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5.728.273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6,5%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10.063.757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21,3%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13.364.903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28,4%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3.301.146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7,0%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18.038.763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24,4%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25.839.788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31,5%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7.801.025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7,0%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16.412.659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32,4%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21.900.755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42,8%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5.488.096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10,3%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28.081.309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57,9%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36.533.353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52,7%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8.452.044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-5,2%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SUBTOTAL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280.349.628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26,3%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368.840.353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34,3%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88.490.725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8,0%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FONDEMA  - 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746.820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12,1%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1.533.008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24,9%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786.188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12,8%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203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5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5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281.096.448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5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5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370.373.361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5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5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89.276.913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5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5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451600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37509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Abril/Mayo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8</a:t>
            </a:fld>
            <a:endParaRPr lang="en-US" altLang="es-CL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137188"/>
              </p:ext>
            </p:extLst>
          </p:nvPr>
        </p:nvGraphicFramePr>
        <p:xfrm>
          <a:off x="323528" y="1268760"/>
          <a:ext cx="85689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23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Mayo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2019)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04993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812439"/>
              </p:ext>
            </p:extLst>
          </p:nvPr>
        </p:nvGraphicFramePr>
        <p:xfrm>
          <a:off x="323850" y="1484788"/>
          <a:ext cx="8424613" cy="417646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95063"/>
                <a:gridCol w="873223"/>
                <a:gridCol w="886453"/>
                <a:gridCol w="833531"/>
                <a:gridCol w="863299"/>
                <a:gridCol w="863299"/>
                <a:gridCol w="965837"/>
                <a:gridCol w="859992"/>
                <a:gridCol w="783916"/>
              </a:tblGrid>
              <a:tr h="37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a 31 de Mayo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>
                          <a:effectLst/>
                        </a:rPr>
                        <a:t>Promedio 2010 - 2014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>
                          <a:effectLst/>
                        </a:rPr>
                        <a:t>Promedio 2014 - 2018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>
                          <a:effectLst/>
                        </a:rPr>
                        <a:t>Promedio 2010 - 2019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>
                          <a:effectLst/>
                        </a:rPr>
                        <a:t>Gasto Devengado 2019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7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Región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Acumulado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Acumulado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Acumulado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Acumulado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7.694.251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10.356.355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39,2%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9.101.817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7.773.274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25,0%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8.050.898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29,4%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11.545.148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34,0%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10.378.983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32,3%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14.944.815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36,4%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19.368.220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25.252.554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42,6%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22.232.571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39,8%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21.438.097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30,3%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9.003.247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26,5%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14.561.885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30,5%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12.315.220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28,0%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19.106.801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30,9%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15.733.894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36,7%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18.814.001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17.927.393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27.080.706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46,1%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16.845.602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21.527.461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35,6%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20.731.430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32.900.629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43,2%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32.062.018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36,8%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35.736.455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34.261.411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32.633.642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28,6%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13.379.777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35,3%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17.150.301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34,7%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15.107.520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33,4%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14.198.430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21,1%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19.517.994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40,0%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21.982.977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21.862.296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39,0%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30.553.349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39,9%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ÑUBLE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0,0%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0,0%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321.447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3.214.468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29.110.781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40.016.892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43,6%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34.353.928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41,3%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36.308.303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50,5%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20.278.404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31,9%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28.982.768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34,3%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25.344.631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32,4%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31.049.040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27,7%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11.905.563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13.108.838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33,7%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12.935.698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36,3%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13.364.903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28,4%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22.190.400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39,4%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27.792.491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42,0%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24.609.851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25.839.788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31,5%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9438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10.270.744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36,3%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14.048.278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34,2%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12.993.214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35,3%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21.900.755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42,8%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1169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10.497.008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39,3%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17.739.556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42,4%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16.405.315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41,8%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36.533.353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52,7%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116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TOTAL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245.908.800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36,1%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318.615.961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39,2%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290.882.723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36,6%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368.840.353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34,3%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8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6755</TotalTime>
  <Words>2524</Words>
  <Application>Microsoft Office PowerPoint</Application>
  <PresentationFormat>Presentación en pantalla (4:3)</PresentationFormat>
  <Paragraphs>1281</Paragraphs>
  <Slides>15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MS PGothic</vt:lpstr>
      <vt:lpstr>MS PGothic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Informe de Ejecución Presupuestaria Programa de Inversión de los Gobiernos Regionales Al 31 de Mayo de 2019 </vt:lpstr>
      <vt:lpstr>Programa de Inversión Gobiernos Regionales Gasto Devengado al 31 de Mayo 2019 – Montos Miles $</vt:lpstr>
      <vt:lpstr>Programa de Inversión Gobiernos Regionales Ejecución Presupuestaria al 31 de Mayo de 2019</vt:lpstr>
      <vt:lpstr>Programa de Inversión Gobiernos Regionales Ejecución Presupuestaria Período 2010 - 2019 Mes de Mayo</vt:lpstr>
      <vt:lpstr>Programa de Inversión Gobiernos Regionales Ejecución Presupuestaria Comparativo Mayo 2018 – 2019  Montos en Miles de $ de cada año</vt:lpstr>
      <vt:lpstr>Presentación de PowerPoint</vt:lpstr>
      <vt:lpstr>Presentación de PowerPoint</vt:lpstr>
      <vt:lpstr>Programa de Inversión Gobiernos Regionales Comparación Gasto Promedio respecto Mayo 2019  (montos en M$ de 2019)</vt:lpstr>
      <vt:lpstr>Programa de Inversión Gobiernos Regionales Ejecución Presupuestaria por Tipo de Gasto Mayo 2019 Montos en Miles de $</vt:lpstr>
      <vt:lpstr>Programa de Inversión Gobiernos Regionales Ejecución Presupuestaria por Tipo de Gasto Mayo 2019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229</cp:revision>
  <cp:lastPrinted>2019-07-04T19:21:27Z</cp:lastPrinted>
  <dcterms:created xsi:type="dcterms:W3CDTF">2010-11-27T19:44:20Z</dcterms:created>
  <dcterms:modified xsi:type="dcterms:W3CDTF">2019-07-04T19:33:41Z</dcterms:modified>
</cp:coreProperties>
</file>