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  <p:sldMasterId id="2147483852" r:id="rId2"/>
  </p:sldMasterIdLst>
  <p:notesMasterIdLst>
    <p:notesMasterId r:id="rId19"/>
  </p:notesMasterIdLst>
  <p:handoutMasterIdLst>
    <p:handoutMasterId r:id="rId20"/>
  </p:handoutMasterIdLst>
  <p:sldIdLst>
    <p:sldId id="275" r:id="rId3"/>
    <p:sldId id="304" r:id="rId4"/>
    <p:sldId id="349" r:id="rId5"/>
    <p:sldId id="350" r:id="rId6"/>
    <p:sldId id="351" r:id="rId7"/>
    <p:sldId id="352" r:id="rId8"/>
    <p:sldId id="360" r:id="rId9"/>
    <p:sldId id="361" r:id="rId10"/>
    <p:sldId id="362" r:id="rId11"/>
    <p:sldId id="353" r:id="rId12"/>
    <p:sldId id="354" r:id="rId13"/>
    <p:sldId id="355" r:id="rId14"/>
    <p:sldId id="356" r:id="rId15"/>
    <p:sldId id="357" r:id="rId16"/>
    <p:sldId id="358" r:id="rId17"/>
    <p:sldId id="359" r:id="rId1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202"/>
    <a:srgbClr val="005FA1"/>
    <a:srgbClr val="E17068"/>
    <a:srgbClr val="EF4143"/>
    <a:srgbClr val="404040"/>
    <a:srgbClr val="808080"/>
    <a:srgbClr val="CCCCCC"/>
    <a:srgbClr val="FE4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420" autoAdjust="0"/>
  </p:normalViewPr>
  <p:slideViewPr>
    <p:cSldViewPr snapToObjects="1">
      <p:cViewPr varScale="1">
        <p:scale>
          <a:sx n="116" d="100"/>
          <a:sy n="116" d="100"/>
        </p:scale>
        <p:origin x="1386" y="96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FEBRERO%20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FEBRERO%202019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FEBRERO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FEBRERO%2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AN%20MIRANDA%20V\FNDR%20-DDR\FNDR\FNDR%202019\CONTROL%20DEL%20GASTO\GASTO%20MENSUAL\CONTROL%20GASTO%20FEBRERO%202019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FEBRERO%2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JUAN%20MIRANDA%20V\FNDR%20-DDR\FNDR\FNDR%202019\CONTROL%20DEL%20GASTO\GASTO%20MENSUAL\CONTROL%20GASTO%20FEBRERO%20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185754136015028E-2"/>
          <c:y val="0.10831132568777066"/>
          <c:w val="0.92653910892978031"/>
          <c:h val="0.6876766322971718"/>
        </c:manualLayout>
      </c:layout>
      <c:barChart>
        <c:barDir val="col"/>
        <c:grouping val="clustered"/>
        <c:varyColors val="0"/>
        <c:ser>
          <c:idx val="0"/>
          <c:order val="1"/>
          <c:tx>
            <c:v>Ejecución Gores</c:v>
          </c:tx>
          <c:spPr>
            <a:gradFill rotWithShape="1">
              <a:gsLst>
                <a:gs pos="0">
                  <a:schemeClr val="accent1">
                    <a:lumMod val="75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10"/>
            <c:invertIfNegative val="0"/>
            <c:bubble3D val="0"/>
            <c:spPr>
              <a:gradFill>
                <a:gsLst>
                  <a:gs pos="0">
                    <a:schemeClr val="accent1">
                      <a:lumMod val="75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1.8383095256571513E-3"/>
                  <c:y val="-2.9419931975958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250039498020633E-3"/>
                  <c:y val="-2.04034850673252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391271951641611E-3"/>
                  <c:y val="7.74977092360496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001897952002041E-3"/>
                  <c:y val="-3.426920747332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4262088580894272E-3"/>
                  <c:y val="-3.868424730932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8814132643006094E-3"/>
                  <c:y val="-1.501291628487277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3468292812737321E-2"/>
                      <c:h val="4.5246651860825091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-8.2410828915053397E-4"/>
                  <c:y val="3.01749263590562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5397605033564483E-4"/>
                  <c:y val="-1.6282077166389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3033533586902253E-3"/>
                  <c:y val="2.74912381514436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6064971778223156E-3"/>
                  <c:y val="-2.1492698028131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5602306201432395E-6"/>
                  <c:y val="-3.2888847473947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816840095078976E-3"/>
                  <c:y val="-4.2299150476012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816840095078109E-3"/>
                  <c:y val="2.95102165483742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1332070513224905E-3"/>
                  <c:y val="-1.0132165431984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1.991277124997989E-3"/>
                  <c:y val="-1.3326499867989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Subsecretario'!$A$6:$A$21</c:f>
              <c:strCache>
                <c:ptCount val="16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  <c:pt idx="15">
                  <c:v>ÑUBLE</c:v>
                </c:pt>
              </c:strCache>
            </c:strRef>
          </c:cat>
          <c:val>
            <c:numRef>
              <c:f>'Carpeta Subsecretario'!$K$6:$K$21</c:f>
              <c:numCache>
                <c:formatCode>0.0%</c:formatCode>
                <c:ptCount val="16"/>
                <c:pt idx="0">
                  <c:v>0.16087659159572004</c:v>
                </c:pt>
                <c:pt idx="1">
                  <c:v>0.11481910464215567</c:v>
                </c:pt>
                <c:pt idx="2">
                  <c:v>8.9497412653294278E-2</c:v>
                </c:pt>
                <c:pt idx="3">
                  <c:v>0.20155270925232024</c:v>
                </c:pt>
                <c:pt idx="4">
                  <c:v>0.21095217143382342</c:v>
                </c:pt>
                <c:pt idx="5">
                  <c:v>5.3717052563184604E-2</c:v>
                </c:pt>
                <c:pt idx="6">
                  <c:v>0.12211231328928999</c:v>
                </c:pt>
                <c:pt idx="7">
                  <c:v>0.16342660378844481</c:v>
                </c:pt>
                <c:pt idx="8">
                  <c:v>6.8993739344272595E-2</c:v>
                </c:pt>
                <c:pt idx="9">
                  <c:v>5.4327491105387593E-2</c:v>
                </c:pt>
                <c:pt idx="10">
                  <c:v>0.14753024839384685</c:v>
                </c:pt>
                <c:pt idx="11">
                  <c:v>0.26601637818052659</c:v>
                </c:pt>
                <c:pt idx="12">
                  <c:v>7.3820470799681223E-2</c:v>
                </c:pt>
                <c:pt idx="13">
                  <c:v>7.6582828776220982E-2</c:v>
                </c:pt>
                <c:pt idx="14">
                  <c:v>7.393264314063959E-2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6872208"/>
        <c:axId val="186871648"/>
      </c:barChart>
      <c:lineChart>
        <c:grouping val="standard"/>
        <c:varyColors val="0"/>
        <c:ser>
          <c:idx val="1"/>
          <c:order val="0"/>
          <c:tx>
            <c:v>Promedio Nacional</c:v>
          </c:tx>
          <c:spPr>
            <a:ln w="31750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'Carpeta Subsecretario'!$A$6:$A$20</c:f>
              <c:strCache>
                <c:ptCount val="15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</c:strCache>
            </c:strRef>
          </c:cat>
          <c:val>
            <c:numRef>
              <c:f>'Carpeta Subsecretario'!$M$6:$M$21</c:f>
              <c:numCache>
                <c:formatCode>0.0%</c:formatCode>
                <c:ptCount val="16"/>
                <c:pt idx="0">
                  <c:v>0.11325824616730674</c:v>
                </c:pt>
                <c:pt idx="1">
                  <c:v>0.11325824616730674</c:v>
                </c:pt>
                <c:pt idx="2">
                  <c:v>0.11325824616730674</c:v>
                </c:pt>
                <c:pt idx="3">
                  <c:v>0.11325824616730674</c:v>
                </c:pt>
                <c:pt idx="4">
                  <c:v>0.11325824616730674</c:v>
                </c:pt>
                <c:pt idx="5">
                  <c:v>0.11325824616730674</c:v>
                </c:pt>
                <c:pt idx="6">
                  <c:v>0.11325824616730674</c:v>
                </c:pt>
                <c:pt idx="7">
                  <c:v>0.11325824616730674</c:v>
                </c:pt>
                <c:pt idx="8">
                  <c:v>0.11325824616730674</c:v>
                </c:pt>
                <c:pt idx="9">
                  <c:v>0.11325824616730674</c:v>
                </c:pt>
                <c:pt idx="10">
                  <c:v>0.11325824616730674</c:v>
                </c:pt>
                <c:pt idx="11">
                  <c:v>0.11325824616730674</c:v>
                </c:pt>
                <c:pt idx="12">
                  <c:v>0.11325824616730674</c:v>
                </c:pt>
                <c:pt idx="13">
                  <c:v>0.11325824616730674</c:v>
                </c:pt>
                <c:pt idx="14">
                  <c:v>0.11325824616730674</c:v>
                </c:pt>
                <c:pt idx="15">
                  <c:v>0.11325824616730674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872208"/>
        <c:axId val="186871648"/>
      </c:lineChart>
      <c:valAx>
        <c:axId val="186871648"/>
        <c:scaling>
          <c:orientation val="minMax"/>
          <c:max val="0.30000000000000004"/>
          <c:min val="0"/>
        </c:scaling>
        <c:delete val="0"/>
        <c:axPos val="r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1"/>
            </a:pPr>
            <a:endParaRPr lang="es-CL"/>
          </a:p>
        </c:txPr>
        <c:crossAx val="186872208"/>
        <c:crosses val="max"/>
        <c:crossBetween val="between"/>
      </c:valAx>
      <c:catAx>
        <c:axId val="18687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186871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8"/>
            <c:invertIfNegative val="0"/>
            <c:bubble3D val="0"/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>
                <a:innerShdw blurRad="114300">
                  <a:schemeClr val="accent1"/>
                </a:innerShdw>
              </a:effectLst>
            </c:spPr>
          </c:dPt>
          <c:dLbls>
            <c:dLbl>
              <c:idx val="0"/>
              <c:layout>
                <c:manualLayout>
                  <c:x val="-4.6465380850818343E-3"/>
                  <c:y val="-3.3075946151892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910001874114872E-3"/>
                  <c:y val="-4.460375920751847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9523698303014445E-4"/>
                  <c:y val="-3.15209283050154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812037310393024E-3"/>
                  <c:y val="-1.28810609200165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1545737407072034E-3"/>
                  <c:y val="-7.48818897637795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1395701408914605E-4"/>
                  <c:y val="-3.08613157226314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687968194941149E-3"/>
                  <c:y val="-5.10261620523241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473179851315254E-2"/>
                      <c:h val="5.1564643129286256E-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1.4710994471920009E-3"/>
                  <c:y val="-4.73502667005334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0860423649202049E-5"/>
                  <c:y val="-6.40030480060960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7.2035703475052445E-3"/>
                  <c:y val="1.64034397016162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7294244430908132E-2"/>
                      <c:h val="7.7371114794861168E-2"/>
                    </c:manualLayout>
                  </c15:layout>
                </c:ext>
              </c:extLst>
            </c:dLbl>
            <c:dLbl>
              <c:idx val="10"/>
              <c:layout>
                <c:manualLayout>
                  <c:x val="0"/>
                  <c:y val="-1.0169174321244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"/>
                  <c:y val="-3.5140716281432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3.1545737407073188E-3"/>
                  <c:y val="-5.16611633223266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6.0628905257810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'Carpeta Subsecretario'!$B$5:$O$5</c:f>
              <c:strCache>
                <c:ptCount val="12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PROMEDIO</c:v>
                </c:pt>
                <c:pt idx="11">
                  <c:v>media nacional</c:v>
                </c:pt>
              </c:strCache>
            </c:strRef>
          </c:cat>
          <c:val>
            <c:numRef>
              <c:f>'Carpeta Subsecretario'!$B$22:$K$22</c:f>
              <c:numCache>
                <c:formatCode>0.0%</c:formatCode>
                <c:ptCount val="10"/>
                <c:pt idx="0">
                  <c:v>0.21190270710840664</c:v>
                </c:pt>
                <c:pt idx="1">
                  <c:v>0.13474972942201713</c:v>
                </c:pt>
                <c:pt idx="2">
                  <c:v>0.10850197308744564</c:v>
                </c:pt>
                <c:pt idx="3">
                  <c:v>0.13234040139972003</c:v>
                </c:pt>
                <c:pt idx="4">
                  <c:v>9.3332965470841606E-2</c:v>
                </c:pt>
                <c:pt idx="5">
                  <c:v>0.14730119287619217</c:v>
                </c:pt>
                <c:pt idx="6">
                  <c:v>0.1450703600430033</c:v>
                </c:pt>
                <c:pt idx="7">
                  <c:v>0.14990008149876288</c:v>
                </c:pt>
                <c:pt idx="8">
                  <c:v>8.627852351251411E-2</c:v>
                </c:pt>
                <c:pt idx="9">
                  <c:v>0.11325824616730674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axId val="186875008"/>
        <c:axId val="186875568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numRef>
              <c:f>'Carpeta Subsecretario'!$B$5:$K$5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'Carpeta Subsecretario'!$B$23:$K$23</c:f>
              <c:numCache>
                <c:formatCode>0.0%</c:formatCode>
                <c:ptCount val="10"/>
                <c:pt idx="0">
                  <c:v>0.13226361805862102</c:v>
                </c:pt>
                <c:pt idx="1">
                  <c:v>0.13226361805862102</c:v>
                </c:pt>
                <c:pt idx="2">
                  <c:v>0.13226361805862102</c:v>
                </c:pt>
                <c:pt idx="3">
                  <c:v>0.13226361805862102</c:v>
                </c:pt>
                <c:pt idx="4">
                  <c:v>0.13226361805862102</c:v>
                </c:pt>
                <c:pt idx="5">
                  <c:v>0.13226361805862102</c:v>
                </c:pt>
                <c:pt idx="6">
                  <c:v>0.13226361805862102</c:v>
                </c:pt>
                <c:pt idx="7">
                  <c:v>0.13226361805862102</c:v>
                </c:pt>
                <c:pt idx="8">
                  <c:v>0.13226361805862102</c:v>
                </c:pt>
                <c:pt idx="9">
                  <c:v>0.13226361805862102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875008"/>
        <c:axId val="186875568"/>
      </c:lineChart>
      <c:catAx>
        <c:axId val="1868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186875568"/>
        <c:crosses val="autoZero"/>
        <c:auto val="1"/>
        <c:lblAlgn val="ctr"/>
        <c:lblOffset val="100"/>
        <c:noMultiLvlLbl val="0"/>
      </c:catAx>
      <c:valAx>
        <c:axId val="186875568"/>
        <c:scaling>
          <c:orientation val="minMax"/>
          <c:max val="0.25"/>
          <c:min val="0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s-CL"/>
          </a:p>
        </c:txPr>
        <c:crossAx val="186875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621901520940591E-2"/>
          <c:y val="6.0015805168969129E-2"/>
          <c:w val="0.87288398405271139"/>
          <c:h val="0.7315369409578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GASTO!$B$47</c:f>
              <c:strCache>
                <c:ptCount val="1"/>
                <c:pt idx="0">
                  <c:v>GASTO DEVENGADO ENERO 2019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GASTO!$A$48:$A$63</c:f>
              <c:strCache>
                <c:ptCount val="16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  <c:pt idx="15">
                  <c:v>ÑUBLE</c:v>
                </c:pt>
              </c:strCache>
            </c:strRef>
          </c:cat>
          <c:val>
            <c:numRef>
              <c:f>GASTO!$B$48:$B$63</c:f>
              <c:numCache>
                <c:formatCode>#,##0</c:formatCode>
                <c:ptCount val="16"/>
                <c:pt idx="0">
                  <c:v>1874439</c:v>
                </c:pt>
                <c:pt idx="1">
                  <c:v>5201379</c:v>
                </c:pt>
                <c:pt idx="2">
                  <c:v>2275056</c:v>
                </c:pt>
                <c:pt idx="3">
                  <c:v>6712178</c:v>
                </c:pt>
                <c:pt idx="4">
                  <c:v>8975367</c:v>
                </c:pt>
                <c:pt idx="5">
                  <c:v>1742663</c:v>
                </c:pt>
                <c:pt idx="6">
                  <c:v>4375185</c:v>
                </c:pt>
                <c:pt idx="7">
                  <c:v>5139767</c:v>
                </c:pt>
                <c:pt idx="8">
                  <c:v>3918942</c:v>
                </c:pt>
                <c:pt idx="9">
                  <c:v>1351811</c:v>
                </c:pt>
                <c:pt idx="10">
                  <c:v>613579</c:v>
                </c:pt>
                <c:pt idx="11">
                  <c:v>3738458</c:v>
                </c:pt>
                <c:pt idx="12">
                  <c:v>3994783</c:v>
                </c:pt>
                <c:pt idx="13">
                  <c:v>1284614</c:v>
                </c:pt>
                <c:pt idx="14">
                  <c:v>816141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GASTO!$D$47</c:f>
              <c:strCache>
                <c:ptCount val="1"/>
                <c:pt idx="0">
                  <c:v>GASTO DEVENGADO FEBRERO 2019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cat>
            <c:strRef>
              <c:f>GASTO!$A$48:$A$63</c:f>
              <c:strCache>
                <c:ptCount val="16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  <c:pt idx="15">
                  <c:v>ÑUBLE</c:v>
                </c:pt>
              </c:strCache>
            </c:strRef>
          </c:cat>
          <c:val>
            <c:numRef>
              <c:f>GASTO!$D$48:$D$63</c:f>
              <c:numCache>
                <c:formatCode>#,##0</c:formatCode>
                <c:ptCount val="16"/>
                <c:pt idx="0">
                  <c:v>6818157</c:v>
                </c:pt>
                <c:pt idx="1">
                  <c:v>8441125</c:v>
                </c:pt>
                <c:pt idx="2">
                  <c:v>5679678</c:v>
                </c:pt>
                <c:pt idx="3">
                  <c:v>12437988</c:v>
                </c:pt>
                <c:pt idx="4">
                  <c:v>15919617</c:v>
                </c:pt>
                <c:pt idx="5">
                  <c:v>3591354</c:v>
                </c:pt>
                <c:pt idx="6">
                  <c:v>9871122</c:v>
                </c:pt>
                <c:pt idx="7">
                  <c:v>11831991</c:v>
                </c:pt>
                <c:pt idx="8">
                  <c:v>8199003</c:v>
                </c:pt>
                <c:pt idx="9">
                  <c:v>4192393</c:v>
                </c:pt>
                <c:pt idx="10">
                  <c:v>7814385</c:v>
                </c:pt>
                <c:pt idx="11">
                  <c:v>12905534</c:v>
                </c:pt>
                <c:pt idx="12">
                  <c:v>8964966</c:v>
                </c:pt>
                <c:pt idx="13">
                  <c:v>3433897</c:v>
                </c:pt>
                <c:pt idx="14">
                  <c:v>2373118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187590400"/>
        <c:axId val="187590960"/>
      </c:barChart>
      <c:lineChart>
        <c:grouping val="standard"/>
        <c:varyColors val="0"/>
        <c:ser>
          <c:idx val="2"/>
          <c:order val="2"/>
          <c:tx>
            <c:strRef>
              <c:f>GASTO!$G$47</c:f>
              <c:strCache>
                <c:ptCount val="1"/>
                <c:pt idx="0">
                  <c:v>% Variación Mensual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Pt>
            <c:idx val="2"/>
            <c:marker>
              <c:symbol val="none"/>
            </c:marker>
            <c:bubble3D val="0"/>
            <c:spPr>
              <a:ln w="38100" cap="rnd">
                <a:solidFill>
                  <a:schemeClr val="accent3"/>
                </a:solidFill>
                <a:round/>
              </a:ln>
              <a:effectLst/>
            </c:spPr>
          </c:dPt>
          <c:dPt>
            <c:idx val="14"/>
            <c:marker>
              <c:symbol val="none"/>
            </c:marker>
            <c:bubble3D val="0"/>
            <c:spPr>
              <a:ln w="38100" cap="rnd">
                <a:solidFill>
                  <a:schemeClr val="accent3"/>
                </a:solidFill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2.1263287461820397E-2"/>
                  <c:y val="-4.5852778723904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1.8273604529721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526574923640766E-2"/>
                      <c:h val="4.089358167661592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2539080770059952E-4"/>
                  <c:y val="-6.5920952951948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78048300064676E-2"/>
                      <c:h val="3.6794031900067782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4.3777356539041967E-2"/>
                  <c:y val="-9.30556966446044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260161000215587E-2"/>
                  <c:y val="-3.2143404900338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8477441267185568E-3"/>
                  <c:y val="1.16954521522221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2338808966350204E-3"/>
                  <c:y val="2.2072966608039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5800617925512701E-3"/>
                  <c:y val="1.2253998795597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990452104371124E-2"/>
                  <c:y val="-5.904327682467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1.0604067443326452E-2"/>
                  <c:y val="-1.485933255916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6.0808668724186008E-3"/>
                  <c:y val="1.706480336170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6.2539080770060871E-3"/>
                  <c:y val="2.7022702389749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6.8884581516538371E-3"/>
                  <c:y val="9.5245066696943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7.9477815418316951E-3"/>
                  <c:y val="-1.9107772778245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-2.0012505846419185E-2"/>
                  <c:y val="-4.2439917643832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-3.7523448462037806E-3"/>
                  <c:y val="-2.1080363657851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GASTO!$G$48:$G$63</c:f>
              <c:numCache>
                <c:formatCode>0.0%</c:formatCode>
                <c:ptCount val="16"/>
                <c:pt idx="0">
                  <c:v>0.11638086165126522</c:v>
                </c:pt>
                <c:pt idx="1">
                  <c:v>4.4068146720728021E-2</c:v>
                </c:pt>
                <c:pt idx="2">
                  <c:v>5.3648263169581809E-2</c:v>
                </c:pt>
                <c:pt idx="3">
                  <c:v>9.1769114261394322E-2</c:v>
                </c:pt>
                <c:pt idx="4">
                  <c:v>9.1596018819890226E-2</c:v>
                </c:pt>
                <c:pt idx="5">
                  <c:v>2.7075735967747174E-2</c:v>
                </c:pt>
                <c:pt idx="6">
                  <c:v>6.6594165865871524E-2</c:v>
                </c:pt>
                <c:pt idx="7">
                  <c:v>9.167363360432812E-2</c:v>
                </c:pt>
                <c:pt idx="8">
                  <c:v>3.5341229977161062E-2</c:v>
                </c:pt>
                <c:pt idx="9">
                  <c:v>3.6664833107350879E-2</c:v>
                </c:pt>
                <c:pt idx="10">
                  <c:v>0.13593644646051423</c:v>
                </c:pt>
                <c:pt idx="11">
                  <c:v>0.18893692815770449</c:v>
                </c:pt>
                <c:pt idx="12">
                  <c:v>4.0686835623408614E-2</c:v>
                </c:pt>
                <c:pt idx="13">
                  <c:v>4.7602697207947776E-2</c:v>
                </c:pt>
                <c:pt idx="14">
                  <c:v>4.8506405884234834E-2</c:v>
                </c:pt>
                <c:pt idx="1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592080"/>
        <c:axId val="187591520"/>
      </c:lineChart>
      <c:catAx>
        <c:axId val="187590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7590960"/>
        <c:crosses val="autoZero"/>
        <c:auto val="1"/>
        <c:lblAlgn val="ctr"/>
        <c:lblOffset val="100"/>
        <c:noMultiLvlLbl val="0"/>
      </c:catAx>
      <c:valAx>
        <c:axId val="187590960"/>
        <c:scaling>
          <c:orientation val="minMax"/>
          <c:max val="16000000"/>
          <c:min val="0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_(* #,##0_);_(* \(#,##0\);_(* &quot;-&quot;??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7590400"/>
        <c:crosses val="autoZero"/>
        <c:crossBetween val="between"/>
      </c:valAx>
      <c:valAx>
        <c:axId val="187591520"/>
        <c:scaling>
          <c:orientation val="minMax"/>
          <c:max val="0.2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7592080"/>
        <c:crosses val="max"/>
        <c:crossBetween val="between"/>
      </c:valAx>
      <c:catAx>
        <c:axId val="187592080"/>
        <c:scaling>
          <c:orientation val="minMax"/>
        </c:scaling>
        <c:delete val="1"/>
        <c:axPos val="b"/>
        <c:majorTickMark val="none"/>
        <c:minorTickMark val="none"/>
        <c:tickLblPos val="nextTo"/>
        <c:crossAx val="187591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1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Anualizado!$B$55</c:f>
              <c:strCache>
                <c:ptCount val="1"/>
                <c:pt idx="0">
                  <c:v>ene-19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Anualizado!$A$56:$A$71</c:f>
              <c:strCache>
                <c:ptCount val="16"/>
                <c:pt idx="0">
                  <c:v>TARAPACA</c:v>
                </c:pt>
                <c:pt idx="1">
                  <c:v>ANTOFAGASTA</c:v>
                </c:pt>
                <c:pt idx="2">
                  <c:v>ATACAMA</c:v>
                </c:pt>
                <c:pt idx="3">
                  <c:v>COQUIMBO</c:v>
                </c:pt>
                <c:pt idx="4">
                  <c:v>VALPARAISO</c:v>
                </c:pt>
                <c:pt idx="5">
                  <c:v>O'HIGGINS</c:v>
                </c:pt>
                <c:pt idx="6">
                  <c:v>MAULE</c:v>
                </c:pt>
                <c:pt idx="7">
                  <c:v>BIO - BIO</c:v>
                </c:pt>
                <c:pt idx="8">
                  <c:v>ARAUCANIA</c:v>
                </c:pt>
                <c:pt idx="9">
                  <c:v>LOS LAGOS</c:v>
                </c:pt>
                <c:pt idx="10">
                  <c:v>AYSEN</c:v>
                </c:pt>
                <c:pt idx="11">
                  <c:v>MAGALLANES</c:v>
                </c:pt>
                <c:pt idx="12">
                  <c:v>METROPOLITANA</c:v>
                </c:pt>
                <c:pt idx="13">
                  <c:v>LOS RIOS</c:v>
                </c:pt>
                <c:pt idx="14">
                  <c:v>ARICA - PARINACOTA</c:v>
                </c:pt>
                <c:pt idx="15">
                  <c:v>ÑUBLE</c:v>
                </c:pt>
              </c:strCache>
            </c:strRef>
          </c:cat>
          <c:val>
            <c:numRef>
              <c:f>Anualizado!$B$56:$B$71</c:f>
              <c:numCache>
                <c:formatCode>0.0%</c:formatCode>
                <c:ptCount val="16"/>
                <c:pt idx="0">
                  <c:v>4.4495729944454845E-2</c:v>
                </c:pt>
                <c:pt idx="1">
                  <c:v>7.0750957921427646E-2</c:v>
                </c:pt>
                <c:pt idx="2">
                  <c:v>3.584914948371247E-2</c:v>
                </c:pt>
                <c:pt idx="3">
                  <c:v>0.10978359499092592</c:v>
                </c:pt>
                <c:pt idx="4">
                  <c:v>0.11935615261393316</c:v>
                </c:pt>
                <c:pt idx="5">
                  <c:v>2.664131659543743E-2</c:v>
                </c:pt>
                <c:pt idx="6">
                  <c:v>5.5518147423418457E-2</c:v>
                </c:pt>
                <c:pt idx="7">
                  <c:v>7.1752970184116693E-2</c:v>
                </c:pt>
                <c:pt idx="8">
                  <c:v>3.3652509367111533E-2</c:v>
                </c:pt>
                <c:pt idx="9">
                  <c:v>1.7662657998036714E-2</c:v>
                </c:pt>
                <c:pt idx="10">
                  <c:v>1.1593801933332639E-2</c:v>
                </c:pt>
                <c:pt idx="11">
                  <c:v>7.7079450022822044E-2</c:v>
                </c:pt>
                <c:pt idx="12">
                  <c:v>3.3133635176272595E-2</c:v>
                </c:pt>
                <c:pt idx="13">
                  <c:v>2.8980131568273206E-2</c:v>
                </c:pt>
                <c:pt idx="14">
                  <c:v>2.5426237256404756E-2</c:v>
                </c:pt>
                <c:pt idx="15">
                  <c:v>0</c:v>
                </c:pt>
              </c:numCache>
            </c:numRef>
          </c:val>
        </c:ser>
        <c:ser>
          <c:idx val="1"/>
          <c:order val="1"/>
          <c:tx>
            <c:strRef>
              <c:f>Anualizado!$C$55</c:f>
              <c:strCache>
                <c:ptCount val="1"/>
                <c:pt idx="0">
                  <c:v>feb-19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Anualizado!$C$56:$C$71</c:f>
              <c:numCache>
                <c:formatCode>0.0%</c:formatCode>
                <c:ptCount val="16"/>
                <c:pt idx="0">
                  <c:v>0.11638086165126522</c:v>
                </c:pt>
                <c:pt idx="1">
                  <c:v>4.4068146720728021E-2</c:v>
                </c:pt>
                <c:pt idx="2">
                  <c:v>5.3648263169581809E-2</c:v>
                </c:pt>
                <c:pt idx="3">
                  <c:v>9.1769114261394322E-2</c:v>
                </c:pt>
                <c:pt idx="4">
                  <c:v>9.1596018819890226E-2</c:v>
                </c:pt>
                <c:pt idx="5">
                  <c:v>2.7075735967747174E-2</c:v>
                </c:pt>
                <c:pt idx="6">
                  <c:v>6.6594165865871524E-2</c:v>
                </c:pt>
                <c:pt idx="7">
                  <c:v>9.167363360432812E-2</c:v>
                </c:pt>
                <c:pt idx="8">
                  <c:v>3.5341229977161062E-2</c:v>
                </c:pt>
                <c:pt idx="9">
                  <c:v>3.6664833107350879E-2</c:v>
                </c:pt>
                <c:pt idx="10">
                  <c:v>0.13593644646051423</c:v>
                </c:pt>
                <c:pt idx="11">
                  <c:v>0.18893692815770449</c:v>
                </c:pt>
                <c:pt idx="12">
                  <c:v>4.0686835623408614E-2</c:v>
                </c:pt>
                <c:pt idx="13">
                  <c:v>4.7602697207947776E-2</c:v>
                </c:pt>
                <c:pt idx="14">
                  <c:v>4.8506405884234834E-2</c:v>
                </c:pt>
                <c:pt idx="1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7594880"/>
        <c:axId val="187595440"/>
        <c:axId val="0"/>
      </c:bar3DChart>
      <c:catAx>
        <c:axId val="18759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7595440"/>
        <c:crosses val="autoZero"/>
        <c:auto val="1"/>
        <c:lblAlgn val="ctr"/>
        <c:lblOffset val="100"/>
        <c:noMultiLvlLbl val="0"/>
      </c:catAx>
      <c:valAx>
        <c:axId val="187595440"/>
        <c:scaling>
          <c:orientation val="minMax"/>
          <c:max val="0.2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759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6861663819004"/>
          <c:y val="0.32889006323873943"/>
          <c:w val="0.633450554616379"/>
          <c:h val="0.516562677987399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4339839265212401"/>
                  <c:y val="-3.28113348247576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462398986669591"/>
                  <c:y val="-0.14914243102162567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956367113043585E-2"/>
                  <c:y val="-0.1789709172259507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790422078910669"/>
                  <c:y val="-0.1014168530947054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82079763231452"/>
                  <c:y val="-1.193139448173005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739380022962113E-2"/>
                  <c:y val="-1.193139448173016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s-C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RESUMEN!$B$81:$G$81</c:f>
              <c:strCache>
                <c:ptCount val="6"/>
                <c:pt idx="0">
                  <c:v>ESTUDIOS PROPIOS DEL GIRO</c:v>
                </c:pt>
                <c:pt idx="1">
                  <c:v>TRANSFERENCIAS CORRIENTES</c:v>
                </c:pt>
                <c:pt idx="2">
                  <c:v>OTROS GASTOS CORRIENTES</c:v>
                </c:pt>
                <c:pt idx="3">
                  <c:v>ACTIVOS NO FINANCIEROS</c:v>
                </c:pt>
                <c:pt idx="4">
                  <c:v>TRANSFERENCIAS DE CAPITAL</c:v>
                </c:pt>
                <c:pt idx="5">
                  <c:v>INVERSION EN OBRAS (EMPLEO)</c:v>
                </c:pt>
              </c:strCache>
            </c:strRef>
          </c:cat>
          <c:val>
            <c:numRef>
              <c:f>RESUMEN!$B$100:$G$100</c:f>
              <c:numCache>
                <c:formatCode>_(* #,##0_);_(* \(#,##0\);_(* "-"??_);_(@_)</c:formatCode>
                <c:ptCount val="6"/>
                <c:pt idx="0">
                  <c:v>567844</c:v>
                </c:pt>
                <c:pt idx="1">
                  <c:v>8316494</c:v>
                </c:pt>
                <c:pt idx="2">
                  <c:v>0</c:v>
                </c:pt>
                <c:pt idx="3">
                  <c:v>7225870</c:v>
                </c:pt>
                <c:pt idx="4">
                  <c:v>4432830</c:v>
                </c:pt>
                <c:pt idx="5">
                  <c:v>102554205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62442170272552"/>
          <c:y val="0.2147117296222664"/>
          <c:w val="0.64453273061477256"/>
          <c:h val="0.5593101756912592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>
                <a:noFill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10445746469764318"/>
                  <c:y val="-2.58574537029789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4903209886615363E-3"/>
                  <c:y val="0.1306508455826719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8627607620973937E-3"/>
                  <c:y val="0.1219918285562217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4926127795371217E-2"/>
                  <c:y val="5.7962357091049403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0474636150640211E-2"/>
                  <c:y val="-6.918071622756896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422496021408975E-2"/>
                  <c:y val="-6.196375552459521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'Transferencias Subt.33'!$B$173:$F$173</c:f>
              <c:strCache>
                <c:ptCount val="5"/>
                <c:pt idx="0">
                  <c:v>Programa Mejoramiento Barrios</c:v>
                </c:pt>
                <c:pt idx="1">
                  <c:v>Fondo Regional Iniciativa Local (FRIL)</c:v>
                </c:pt>
                <c:pt idx="2">
                  <c:v>Transferencias Municipios </c:v>
                </c:pt>
                <c:pt idx="3">
                  <c:v>Transferencias FIC - Fomento Productivo</c:v>
                </c:pt>
                <c:pt idx="4">
                  <c:v>Transferencias al Sector Privado</c:v>
                </c:pt>
              </c:strCache>
            </c:strRef>
          </c:cat>
          <c:val>
            <c:numRef>
              <c:f>'Transferencias Subt.33'!$B$192:$F$192</c:f>
              <c:numCache>
                <c:formatCode>_(* #,##0_);_(* \(#,##0\);_(* "-"??_);_(@_)</c:formatCode>
                <c:ptCount val="5"/>
                <c:pt idx="0">
                  <c:v>3565193</c:v>
                </c:pt>
                <c:pt idx="1">
                  <c:v>7457009</c:v>
                </c:pt>
                <c:pt idx="2">
                  <c:v>7309380</c:v>
                </c:pt>
                <c:pt idx="3">
                  <c:v>1681979</c:v>
                </c:pt>
                <c:pt idx="4">
                  <c:v>2750851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  <a:round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s-C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09799765172716"/>
          <c:y val="0.28514268420297106"/>
          <c:w val="0.55953271000992577"/>
          <c:h val="0.536152258250136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2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2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0.21705378715077833"/>
                  <c:y val="-9.859035838726504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3544250677274611"/>
                  <c:y val="-7.1532723560560696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2432585208952017E-2"/>
                  <c:y val="3.880748508494822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227624605569387E-2"/>
                  <c:y val="0.12366895547453567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976173605195205E-2"/>
                  <c:y val="1.5118313621909678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7454280550623789"/>
                  <c:y val="-2.5798326180266132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839947101430404"/>
                  <c:y val="-0.12140252076747025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1727028813005961E-2"/>
                  <c:y val="-0.1516455594248881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'Activos No Financieros'!$D$2:$K$2</c:f>
              <c:strCache>
                <c:ptCount val="8"/>
                <c:pt idx="0">
                  <c:v>Terrenos</c:v>
                </c:pt>
                <c:pt idx="1">
                  <c:v>Edificios</c:v>
                </c:pt>
                <c:pt idx="2">
                  <c:v>Vehículos</c:v>
                </c:pt>
                <c:pt idx="3">
                  <c:v>Mobiliarios y Otros</c:v>
                </c:pt>
                <c:pt idx="4">
                  <c:v>Máquinas y Equipos</c:v>
                </c:pt>
                <c:pt idx="5">
                  <c:v>Equipos Informáticos</c:v>
                </c:pt>
                <c:pt idx="6">
                  <c:v>Programas Informáticos</c:v>
                </c:pt>
                <c:pt idx="7">
                  <c:v>Otros activos no Financieros</c:v>
                </c:pt>
              </c:strCache>
            </c:strRef>
          </c:cat>
          <c:val>
            <c:numRef>
              <c:f>'Activos No Financieros'!$D$19:$K$19</c:f>
              <c:numCache>
                <c:formatCode>_(* #,##0_);_(* \(#,##0\);_(*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4658820</c:v>
                </c:pt>
                <c:pt idx="3">
                  <c:v>496752</c:v>
                </c:pt>
                <c:pt idx="4">
                  <c:v>2036097</c:v>
                </c:pt>
                <c:pt idx="5">
                  <c:v>34200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E5305A-F35E-4FC9-860F-AA70ED88E2F8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5366" name="Picture 5" descr="logoSUBDERE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154" y="-12911"/>
            <a:ext cx="1025596" cy="92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77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D89A376-B353-4B53-998F-4292FC962BD0}" type="datetime1">
              <a:rPr lang="en-US" altLang="es-CL"/>
              <a:pPr/>
              <a:t>3/25/2019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C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9099599-95F4-4EB5-8925-1B9B12402EB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7912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48875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 smtClean="0">
              <a:ea typeface="ヒラギノ角ゴ Pro W3"/>
              <a:cs typeface="ヒラギノ角ゴ Pro W3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fld id="{5B17E531-CCD2-4DE3-A09A-B245BD94EFD1}" type="slidenum">
              <a:rPr lang="en-US" altLang="es-CL" sz="1200">
                <a:latin typeface="Calibri" pitchFamily="34" charset="0"/>
              </a:rPr>
              <a:pPr/>
              <a:t>2</a:t>
            </a:fld>
            <a:endParaRPr lang="en-US" altLang="es-CL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9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99599-95F4-4EB5-8925-1B9B12402EBE}" type="slidenum">
              <a:rPr lang="en-US" altLang="es-CL" smtClean="0"/>
              <a:pPr/>
              <a:t>12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92995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dirty="0" smtClean="0">
              <a:ea typeface="ヒラギノ角ゴ Pro W3" pitchFamily="-84" charset="-128"/>
            </a:endParaRP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fld id="{C18EA254-9CBB-418F-9D5C-79E207F3E130}" type="slidenum">
              <a:rPr lang="en-US" altLang="es-CL" sz="1200" smtClean="0">
                <a:latin typeface="Calibri" panose="020F0502020204030204" pitchFamily="34" charset="0"/>
              </a:rPr>
              <a:pPr/>
              <a:t>13</a:t>
            </a:fld>
            <a:endParaRPr lang="en-US" altLang="es-CL" sz="12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432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BD2FEBA1-9D26-4ED2-ADF8-B000600CF472}" type="datetime1">
              <a:rPr lang="es-ES" altLang="es-CL" smtClean="0"/>
              <a:t>25/03/2019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EE5E-5974-43EB-9308-1AA63EB3C23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9810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12770D-B3F6-472B-9612-2BB23FE0BF15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864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51AD55-E520-4EC4-B6E2-AAFFCD1B3B1D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1936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9ED4BA-BDA8-45E7-AF09-50352C226487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013A6-FD23-4CE2-90DB-FC1808D84CF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498912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A32CFB-78EA-475B-B944-BD46E20A286E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CBFC-5A70-4C14-B0EF-F3602CB4104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828996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0C2CAA-722A-401D-8F74-33DF6279AA99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0A2BB-9417-4B88-BE03-D660EECC69EA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979204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A18E9E-B2E1-4C09-A634-1E87D46656E1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4274E-8E1C-4744-9FBA-E91BC5FE6AB4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4217754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10E7F9-F67F-4C10-A7DB-C0D170D8AF1A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CCA0E-DCA3-4A12-B893-234C08BDC6E1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1530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372AFD-47FC-4372-880C-1D69E0F59706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789B8-8064-4E0B-965D-E7F3EE7D8608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3096899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9A312E-0819-4EF0-B459-AC62189823BB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C4BB-10DD-48A5-BB46-FA5D5A72AEB5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1875833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F3F21A-A730-4794-918D-095F6CA7938F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2DF1B-D47B-47AA-A01C-63B1D10AD98E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7542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1DD7BA-F7A8-42A1-A0D9-C835D76E1134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33386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A052A-1B70-4653-8010-939040974018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A58F-84CE-47CE-8B3C-B9A4FBD3FA3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789933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28351-DD0C-4076-993B-4B535C31C582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F1106-74E3-4ACA-864D-63B010DD94C2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5266051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A3767-EF34-40B7-87B1-014EC69CB7A7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6A33E-856C-46FE-B27C-D6791362B710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61306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C30AE6E1-12D4-4C97-AEB7-C2A70F48807F}" type="datetime1">
              <a:rPr lang="es-ES" altLang="es-CL" smtClean="0"/>
              <a:t>25/03/2019</a:t>
            </a:fld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A743-DD95-47CD-B6C3-E1FEE8D8677C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105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31797A7E-F5A1-4EEC-B0A6-B8DF2B985FFC}" type="datetime1">
              <a:rPr lang="es-ES" altLang="es-CL" smtClean="0"/>
              <a:t>25/03/2019</a:t>
            </a:fld>
            <a:endParaRPr lang="en-US" alt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A6666-8DD9-4311-89FD-DAACBC26596A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522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fld id="{74106B5A-6090-4B28-895B-4AE19C684617}" type="datetime1">
              <a:rPr lang="es-ES" altLang="es-CL" smtClean="0"/>
              <a:t>25/03/2019</a:t>
            </a:fld>
            <a:endParaRPr lang="en-US" alt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F9C78-9464-412E-86B3-0406853743E0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188258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360159-E7C9-4F8A-BA8F-FAC08D943EAF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8912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DFCFF8-C9A6-4591-B9FF-5291C0CD4156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54088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96976-D0EB-4034-BE62-737EEAE3F6B3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30989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s-C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706322-3967-48D7-A221-FAEF9A24C4FB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20280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  <a:latin typeface="Verdana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fld id="{1CEC7E8F-3A66-4121-A34A-D310EEE2B57C}" type="slidenum">
              <a:rPr lang="en-US" altLang="es-CL"/>
              <a:pPr/>
              <a:t>‹Nº›</a:t>
            </a:fld>
            <a:endParaRPr lang="en-US" altLang="es-CL"/>
          </a:p>
        </p:txBody>
      </p:sp>
      <p:pic>
        <p:nvPicPr>
          <p:cNvPr id="1030" name="Picture 1" descr="LOGOSUBDERE-05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título</a:t>
            </a:r>
            <a:endParaRPr lang="es-ES" altLang="es-CL" smtClean="0"/>
          </a:p>
        </p:txBody>
      </p:sp>
      <p:sp>
        <p:nvSpPr>
          <p:cNvPr id="2051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  <a:endParaRPr lang="es-ES" altLang="es-CL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47EB52-2C3C-44E9-9C84-C2CFE961604B}" type="datetime1">
              <a:rPr lang="es-ES" altLang="es-CL" smtClean="0"/>
              <a:t>25/03/2019</a:t>
            </a:fld>
            <a:endParaRPr lang="es-ES" alt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65732D1-067E-4A96-BC9C-CC7892BE7E85}" type="slidenum">
              <a:rPr lang="es-ES" altLang="es-CL"/>
              <a:pPr/>
              <a:t>‹Nº›</a:t>
            </a:fld>
            <a:endParaRPr lang="es-ES" alt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3" r:id="rId6"/>
    <p:sldLayoutId id="2147484144" r:id="rId7"/>
    <p:sldLayoutId id="2147484145" r:id="rId8"/>
    <p:sldLayoutId id="2147484146" r:id="rId9"/>
    <p:sldLayoutId id="2147484147" r:id="rId10"/>
    <p:sldLayoutId id="214748414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portadaPPTNUEVA-0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" r="5350"/>
          <a:stretch>
            <a:fillRect/>
          </a:stretch>
        </p:blipFill>
        <p:spPr bwMode="auto">
          <a:xfrm>
            <a:off x="0" y="-15875"/>
            <a:ext cx="9144000" cy="697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C4BB-10DD-48A5-BB46-FA5D5A72AEB5}" type="slidenum">
              <a:rPr lang="es-ES" altLang="es-CL" smtClean="0"/>
              <a:pPr/>
              <a:t>1</a:t>
            </a:fld>
            <a:endParaRPr lang="es-ES" alt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/>
          </p:cNvSpPr>
          <p:nvPr>
            <p:ph type="title"/>
          </p:nvPr>
        </p:nvSpPr>
        <p:spPr>
          <a:xfrm>
            <a:off x="323850" y="260350"/>
            <a:ext cx="8164513" cy="10350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Comparación Gasto Promedio respecto Febrero 2019</a:t>
            </a:r>
            <a:b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" altLang="es-CL" sz="1400" b="1" dirty="0" smtClean="0">
                <a:solidFill>
                  <a:schemeClr val="accent1"/>
                </a:solidFill>
                <a:latin typeface="Verdana" panose="020B0604030504040204" pitchFamily="34" charset="0"/>
                <a:ea typeface="ヒラギノ角ゴ Pro W3" pitchFamily="-84" charset="-128"/>
              </a:rPr>
              <a:t>(montos en M$ de 2019)</a:t>
            </a:r>
            <a:endParaRPr lang="es-CL" altLang="es-CL" sz="1400" dirty="0" smtClean="0">
              <a:solidFill>
                <a:schemeClr val="accent1"/>
              </a:solidFill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183313" y="6373813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6DD0AA-B0FF-4BA1-BDDE-01971C810BD7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04993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768"/>
              </p:ext>
            </p:extLst>
          </p:nvPr>
        </p:nvGraphicFramePr>
        <p:xfrm>
          <a:off x="323850" y="1484784"/>
          <a:ext cx="8496620" cy="432048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07842"/>
                <a:gridCol w="880686"/>
                <a:gridCol w="894030"/>
                <a:gridCol w="840655"/>
                <a:gridCol w="870678"/>
                <a:gridCol w="870678"/>
                <a:gridCol w="974092"/>
                <a:gridCol w="867343"/>
                <a:gridCol w="790616"/>
              </a:tblGrid>
              <a:tr h="3859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 28 de Febrero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2010 - 2014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2014 - 2018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Promedio 2010 - 2019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>
                          <a:effectLst/>
                        </a:rPr>
                        <a:t>Gasto Devengado 2019</a:t>
                      </a:r>
                      <a:endParaRPr lang="es-CL" sz="110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45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1.880.238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8,0%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3.554.711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9,1%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3.328.450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10,1%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6.307.116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16,1%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ANTOFAGASTA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5.810.722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14,3%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12.365.656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18,3%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9.620.373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17,1%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7.808.438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11,5%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ATACAMA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1.918.824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4.453.020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3.490.184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7,8%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5.253.969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8,9%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COQUIMBO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5.978.962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18,0%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8.229.818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14,5%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7.621.923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17,1%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11.505.724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20,2%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VALPARAISO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4.944.286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7.208.484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10,5%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7.217.340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14.726.395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21,1%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O'HIGGINS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5.432.903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16,2%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5.903.460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10,8%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5.270.681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3.322.171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5,4%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MAULE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6.339.400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7.159.519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11,0%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6.959.291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9.131.252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12,2%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BIO - BIO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9.013.870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16.454.312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15,6%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12.699.004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15,0%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10.945.148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16,3%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ARAUCANIA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5.907.409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10,1%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10.461.388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10,6%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8.174.630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10,1%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7.584.464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6,9%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LOS LAGOS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9.091.673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25,6%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11.297.147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15,5%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9.520.779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19,3%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3.878.161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5,4%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AYSEN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3.001.170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5.840.457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4.704.280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7.228.674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14,8%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MAGALLANES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3.449.850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6.006.484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5.516.635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11.938.226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26,6%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METROPOLITANA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11.941.026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13.132.332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12.448.612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8.293.015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7,4%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LOS RIOS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4.226.464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11,8%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4.498.392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10,2%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4.215.453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3.176.516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7,7%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5048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ARICA - PARINACOTA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3.205.721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3.046.938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3.121.765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13,1%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2.195.246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7,4%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11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ÑUBLE</a:t>
                      </a:r>
                      <a:endParaRPr lang="es-CL" sz="1050" b="1" i="0" u="none" strike="noStrike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0,0%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0,0%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7110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81.299.422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13,6%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119.612.117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13,4%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103.909.401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13,2%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113.294.515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11,3%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8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52401" y="148461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Febrero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21509" name="4 CuadroTexto"/>
          <p:cNvSpPr txBox="1">
            <a:spLocks noChangeArrowheads="1"/>
          </p:cNvSpPr>
          <p:nvPr/>
        </p:nvSpPr>
        <p:spPr bwMode="auto">
          <a:xfrm>
            <a:off x="596902" y="5790456"/>
            <a:ext cx="80645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s-MX" sz="900" b="1" dirty="0">
                <a:solidFill>
                  <a:schemeClr val="tx1"/>
                </a:solidFill>
                <a:latin typeface="+mn-lt"/>
              </a:rPr>
              <a:t>(*) Incluye Inversión Real, Programas de Mejoramiento de Barrios, Fondo Regional de Iniciativa Local (FRIL), Transferencias Municipalidades para JEC.</a:t>
            </a:r>
            <a:endParaRPr lang="es-CL" sz="9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11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83756"/>
              </p:ext>
            </p:extLst>
          </p:nvPr>
        </p:nvGraphicFramePr>
        <p:xfrm>
          <a:off x="484188" y="1412784"/>
          <a:ext cx="8177214" cy="432047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80120"/>
                <a:gridCol w="1080120"/>
                <a:gridCol w="927494"/>
                <a:gridCol w="950976"/>
                <a:gridCol w="1012613"/>
                <a:gridCol w="1091860"/>
                <a:gridCol w="1021418"/>
                <a:gridCol w="1012613"/>
              </a:tblGrid>
              <a:tr h="6220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ESTUDIOS PROPIOS DEL GIRO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TRANSFERENCIAS CORRIENTES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OTROS GASTOS CORRIENTES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ACTIVOS NO FINANCIEROS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TRANSFERENCIAS DE CAPITAL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INVERSION EN OBRAS (EMPLEO)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TOTAL INVERSION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143.627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132.611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940.822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5.601.097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6.818.157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391.167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561.272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39.441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7.449.245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8.441.125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460.471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620.197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496.560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4.102.450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5.679.678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14.835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2.131.658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278.292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1.504.384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8.508.819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12.437.988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165.459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2.795.386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12.958.772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15.919.617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592.144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189.186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2.810.024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3.591.354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1.123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156.163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80.033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9.633.803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9.871.122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1.023.580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127.687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10.680.724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11.831.991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1.398.408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636.183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6.164.411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8.199.002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498.925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986.342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2.200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2.704.926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4.192.393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38.000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820.325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658.407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6.297.653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7.814.385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386.560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166.903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132.868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12.219.203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12.905.534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122.719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119.956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585.755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8.136.536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8.964.966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254.795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100.410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7.280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3.071.412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3.433.897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2272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164.423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45.646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2.163.049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2.373.118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358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358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SUBTOTAL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     567.844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8.316.494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            -  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7.225.870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  3.861.995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102.502.124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122.474.327 </a:t>
                      </a:r>
                      <a:endParaRPr lang="es-CL" sz="9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3583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570.835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52.081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622.916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0358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GENERAL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567.844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8.316.494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-  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7.225.870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4.432.830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102.554.205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9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123.097.243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4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64512" cy="962025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por Tipo de Gasto Febrero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</a:t>
            </a:r>
            <a:b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4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12</a:t>
            </a:fld>
            <a:endParaRPr lang="en-US" altLang="es-CL"/>
          </a:p>
        </p:txBody>
      </p:sp>
      <p:graphicFrame>
        <p:nvGraphicFramePr>
          <p:cNvPr id="6" name="Chart 15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949966"/>
              </p:ext>
            </p:extLst>
          </p:nvPr>
        </p:nvGraphicFramePr>
        <p:xfrm>
          <a:off x="467544" y="1484784"/>
          <a:ext cx="806489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Febrero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0785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13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064594"/>
              </p:ext>
            </p:extLst>
          </p:nvPr>
        </p:nvGraphicFramePr>
        <p:xfrm>
          <a:off x="437496" y="1340768"/>
          <a:ext cx="8166952" cy="475252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39463"/>
                <a:gridCol w="1189556"/>
                <a:gridCol w="1186224"/>
                <a:gridCol w="1069601"/>
                <a:gridCol w="1132910"/>
                <a:gridCol w="1069601"/>
                <a:gridCol w="1079597"/>
              </a:tblGrid>
              <a:tr h="4890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Región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Programa Mejoramiento Barrios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Fondo Regional Iniciativa Local (FRIL)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Transferencias Municipios 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Transferencias FIC - Fomento Productivo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Transferencias al Sector Privado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b="1" u="none" strike="noStrike" dirty="0">
                          <a:effectLst/>
                        </a:rPr>
                        <a:t>Total</a:t>
                      </a:r>
                      <a:endParaRPr lang="es-CL" sz="105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542.257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333.263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607.559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1.483.079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2.227.610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39.441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2.267.051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496.560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496.560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6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740.331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122.703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1.504.384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2.367.418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52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1.419.074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1.419.074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6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551.938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80.033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631.971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28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2.414.697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1.580.017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3.892.308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7.887.022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52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410.165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1.094.733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1.504.898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359.076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2.200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361.276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706.418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658.407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1.364.825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209.678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132.868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342.546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569.987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1.189.462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1.759.449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146.970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7.280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154.250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154.158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154.158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526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ÑUBLE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>
                          <a:effectLst/>
                        </a:rPr>
                        <a:t>   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625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TOTAL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3.565.193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7.457.009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7.309.380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1.111.144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2.750.851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22.193.577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5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u="none" strike="noStrike" dirty="0">
                          <a:effectLst/>
                        </a:rPr>
                        <a:t>FONDEMA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570.835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u="none" strike="noStrike" dirty="0">
                          <a:effectLst/>
                        </a:rPr>
                        <a:t>   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570.835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56622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GENERAL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3.565.193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7.457.009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7.309.380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1.681.979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2.750.851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22.764.412 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92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14</a:t>
            </a:fld>
            <a:endParaRPr lang="en-US" altLang="es-CL"/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37506" y="213756"/>
            <a:ext cx="8178526" cy="115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Febrero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Transferencias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Capital 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413881"/>
              </p:ext>
            </p:extLst>
          </p:nvPr>
        </p:nvGraphicFramePr>
        <p:xfrm>
          <a:off x="611560" y="1372888"/>
          <a:ext cx="8107959" cy="468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37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ítulo 1"/>
          <p:cNvSpPr txBox="1">
            <a:spLocks/>
          </p:cNvSpPr>
          <p:nvPr/>
        </p:nvSpPr>
        <p:spPr bwMode="auto">
          <a:xfrm>
            <a:off x="323528" y="137213"/>
            <a:ext cx="8164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Febrero 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2019</a:t>
            </a:r>
            <a: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/>
            </a:r>
            <a:br>
              <a:rPr lang="es-ES_tradnl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Adquisición 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15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917967"/>
              </p:ext>
            </p:extLst>
          </p:nvPr>
        </p:nvGraphicFramePr>
        <p:xfrm>
          <a:off x="484188" y="1556792"/>
          <a:ext cx="8177213" cy="403244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77168"/>
                <a:gridCol w="729695"/>
                <a:gridCol w="706530"/>
                <a:gridCol w="776024"/>
                <a:gridCol w="706530"/>
                <a:gridCol w="776024"/>
                <a:gridCol w="810772"/>
                <a:gridCol w="857102"/>
                <a:gridCol w="891849"/>
                <a:gridCol w="845519"/>
              </a:tblGrid>
              <a:tr h="6683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Región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Terrenos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Edificios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Vehículos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Mobiliarios y Otros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Máquinas y Equipos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Equipos Informáticos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Programas Informáticos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Otros activos no Financieros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Total</a:t>
                      </a:r>
                      <a:endParaRPr lang="es-CL" sz="11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TARAPACA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119.115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13.496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132.611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ANTOFAGASTA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303.654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210.175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47.443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561.272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ATACAMA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547.366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60.596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12.235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620.197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COQUIMBO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184.617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93.674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278.291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VALPARAISO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1.814.383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109.671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871.332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2.795.386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O'HIGGINS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110.477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44.510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34.200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189.187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MAULE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BIO - BIO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127.687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127.687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ARAUCANIA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448.458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187.725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636.183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LAGOS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327.778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71.800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586.763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986.341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AYSEN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MAGALLANES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64.430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102.473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166.903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METROPOLITANA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464.799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120.956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585.755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6251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LOS RIOS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100.410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100.410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18382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ARICA - PARINACOTA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45.646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 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           -  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>
                          <a:effectLst/>
                        </a:rPr>
                        <a:t>                 45.646 </a:t>
                      </a:r>
                      <a:endParaRPr lang="es-CL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7207"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ÑUBLE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 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 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 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 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 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 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 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 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000" u="none" strike="noStrike" dirty="0">
                          <a:effectLst/>
                        </a:rPr>
                        <a:t>                          -   </a:t>
                      </a:r>
                      <a:endParaRPr lang="es-CL" sz="1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41031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TOTAL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-  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-  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4.658.820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496.752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2.036.097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34.200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 -  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        -  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7.225.869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39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 txBox="1">
            <a:spLocks/>
          </p:cNvSpPr>
          <p:nvPr/>
        </p:nvSpPr>
        <p:spPr bwMode="auto">
          <a:xfrm>
            <a:off x="35496" y="39241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  <a:t>Programa de Inversión Gobiernos Regionales</a:t>
            </a:r>
            <a:br>
              <a:rPr lang="es-ES" altLang="es-CL" b="1" dirty="0">
                <a:solidFill>
                  <a:srgbClr val="006CB7"/>
                </a:solidFill>
                <a:latin typeface="Verdana" panose="020B0604030504040204" pitchFamily="34" charset="0"/>
              </a:rPr>
            </a:br>
            <a:r>
              <a:rPr lang="es-ES" altLang="es-CL" sz="1800" b="1" dirty="0">
                <a:solidFill>
                  <a:srgbClr val="006CB7"/>
                </a:solidFill>
                <a:latin typeface="Verdana" panose="020B0604030504040204" pitchFamily="34" charset="0"/>
              </a:rPr>
              <a:t>Ejecución Presupuestaria por Tipo de Gasto </a:t>
            </a:r>
            <a:r>
              <a:rPr lang="es-ES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Febrero 2</a:t>
            </a:r>
            <a:r>
              <a:rPr lang="es-ES_tradnl" altLang="es-CL" sz="18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019 </a:t>
            </a:r>
            <a:r>
              <a:rPr lang="es-ES_tradnl" altLang="es-CL" sz="1600" b="1" dirty="0" smtClean="0">
                <a:solidFill>
                  <a:srgbClr val="006CB7"/>
                </a:solidFill>
                <a:latin typeface="Verdana" panose="020B0604030504040204" pitchFamily="34" charset="0"/>
              </a:rPr>
              <a:t>Adquisición </a:t>
            </a:r>
            <a:r>
              <a:rPr lang="es-ES_tradnl" altLang="es-CL" sz="1600" b="1" dirty="0">
                <a:solidFill>
                  <a:srgbClr val="006CB7"/>
                </a:solidFill>
                <a:latin typeface="Verdana" panose="020B0604030504040204" pitchFamily="34" charset="0"/>
              </a:rPr>
              <a:t>de Activos no Financieros - Montos en Miles de $</a:t>
            </a:r>
            <a:endParaRPr lang="es-CL" altLang="es-CL" sz="1600" dirty="0">
              <a:solidFill>
                <a:srgbClr val="006CB7"/>
              </a:solidFill>
              <a:latin typeface="Verdana" panose="020B0604030504040204" pitchFamily="34" charset="0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16</a:t>
            </a:fld>
            <a:endParaRPr lang="en-US" altLang="es-CL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405373"/>
              </p:ext>
            </p:extLst>
          </p:nvPr>
        </p:nvGraphicFramePr>
        <p:xfrm>
          <a:off x="395537" y="1186471"/>
          <a:ext cx="8280920" cy="4871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6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LOGOSUBDERE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50" y="0"/>
            <a:ext cx="108108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04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87114" y="3645024"/>
            <a:ext cx="8569772" cy="117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anose="020B0600070205080204" pitchFamily="34" charset="-128"/>
                <a:cs typeface="MS PGothic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MS P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s-CL" altLang="es-CL" sz="24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Informe de Ejecución Presupuestaria</a:t>
            </a:r>
            <a: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/>
            </a:r>
            <a:br>
              <a:rPr lang="es-CL" altLang="es-CL" sz="27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</a:br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Programa de Inversión de los Gobiernos Regionales</a:t>
            </a:r>
          </a:p>
          <a:p>
            <a:pPr eaLnBrk="1" hangingPunct="1"/>
            <a:r>
              <a:rPr lang="es-CL" altLang="es-CL" sz="2000" b="1" dirty="0" smtClean="0">
                <a:solidFill>
                  <a:srgbClr val="005FA1"/>
                </a:solidFill>
                <a:latin typeface="Verdana" panose="020B0604030504040204" pitchFamily="34" charset="0"/>
                <a:ea typeface="ヒラギノ角ゴ Pro W3" pitchFamily="-84" charset="-128"/>
                <a:sym typeface="Verdana Bold" pitchFamily="-84" charset="0"/>
              </a:rPr>
              <a:t>Al 28 de Febrero de 2019</a:t>
            </a:r>
            <a:endParaRPr lang="es-ES_tradnl" altLang="es-CL" sz="2700" b="1" dirty="0" smtClean="0">
              <a:solidFill>
                <a:srgbClr val="005FA1"/>
              </a:solidFill>
              <a:latin typeface="Verdana" panose="020B0604030504040204" pitchFamily="34" charset="0"/>
              <a:ea typeface="ヒラギノ角ゴ Pro W3" pitchFamily="-84" charset="-128"/>
              <a:sym typeface="Verdana Bold" pitchFamily="-84" charset="0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13A6-FD23-4CE2-90DB-FC1808D84CF1}" type="slidenum">
              <a:rPr lang="es-ES" altLang="es-CL" smtClean="0"/>
              <a:pPr/>
              <a:t>2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4746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421438" y="65065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F2FC2E-8C73-42EB-BA7F-0D957FEA31AA}" type="slidenum">
              <a:rPr lang="en-US" altLang="es-CL" sz="1000" smtClean="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s-CL" sz="1000" smtClean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7" name="Title 7"/>
          <p:cNvSpPr>
            <a:spLocks noGrp="1"/>
          </p:cNvSpPr>
          <p:nvPr>
            <p:ph type="title"/>
          </p:nvPr>
        </p:nvSpPr>
        <p:spPr>
          <a:xfrm>
            <a:off x="251520" y="218336"/>
            <a:ext cx="7954840" cy="857250"/>
          </a:xfrm>
        </p:spPr>
        <p:txBody>
          <a:bodyPr/>
          <a:lstStyle/>
          <a:p>
            <a:pPr eaLnBrk="1" hangingPunct="1"/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Gasto Devengado al 28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de Febrero 2019 – Montos Miles </a:t>
            </a:r>
            <a:r>
              <a:rPr lang="es-ES_tradnl" altLang="es-CL" sz="1800" b="1" dirty="0">
                <a:latin typeface="Verdana" panose="020B0604030504040204" pitchFamily="34" charset="0"/>
                <a:ea typeface="ヒラギノ角ゴ Pro W3" pitchFamily="-84" charset="-128"/>
              </a:rPr>
              <a:t>$</a:t>
            </a:r>
            <a:endParaRPr lang="es-ES_tradnl" altLang="es-CL" sz="1800" b="1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638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6389" name="Text Box 852"/>
          <p:cNvSpPr txBox="1">
            <a:spLocks noChangeArrowheads="1"/>
          </p:cNvSpPr>
          <p:nvPr/>
        </p:nvSpPr>
        <p:spPr bwMode="auto">
          <a:xfrm>
            <a:off x="467544" y="5234208"/>
            <a:ext cx="8280920" cy="992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s-ES" altLang="es-CL" sz="900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Nota: (*) Región de Ñuble no presenta avance en su ejecución durante el mes de enero, producto que al ser su primer presupuesto, se encuentra en fase de identificación presupuestaria y preparación de su cartera de inversión para iniciar los proyectos nuevos. En el caso de los proyectos de arrastre, conforme a lo señalado en la Ley de Presupuestos, por este año serán ejecutados por la región del Biobío y cancelado con transferencias trimestrales que el Gobierno Regional de Ñuble realizará a esa región.</a:t>
            </a:r>
          </a:p>
          <a:p>
            <a:pPr algn="just" eaLnBrk="1" hangingPunct="1">
              <a:spcBef>
                <a:spcPct val="50000"/>
              </a:spcBef>
              <a:buNone/>
            </a:pP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Fuente: DIPRES </a:t>
            </a:r>
            <a:r>
              <a:rPr lang="es-ES" altLang="es-CL" sz="9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– SIGFE: No </a:t>
            </a:r>
            <a:r>
              <a:rPr lang="es-ES" altLang="es-CL" sz="900" b="1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incorpora: Inversión Financiera (Subtítulo 32), Transferencias de Capital al Gobierno Central (Subtítulo 33 – 02), Deuda Flotante (Subtítulo 34) y Saldo Final de Caja (Subtítulo 35</a:t>
            </a:r>
            <a:r>
              <a:rPr lang="es-ES" altLang="es-CL" sz="900" b="1" dirty="0" smtClean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)</a:t>
            </a:r>
            <a:endParaRPr lang="es-ES" altLang="es-CL" sz="900" b="1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456339"/>
              </p:ext>
            </p:extLst>
          </p:nvPr>
        </p:nvGraphicFramePr>
        <p:xfrm>
          <a:off x="539552" y="1094998"/>
          <a:ext cx="8011687" cy="399453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555598"/>
                <a:gridCol w="1764041"/>
                <a:gridCol w="1809273"/>
                <a:gridCol w="1882775"/>
              </a:tblGrid>
              <a:tr h="5423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MARCO DE EVALUACION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ACUMULADO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PRESUPUESTARIA</a:t>
                      </a:r>
                      <a:endParaRPr lang="es-CL" sz="1100" b="1" i="0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77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42.381.287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6.818.157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16,1%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73.516.729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8.441.125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11,5%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63.461.924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5.679.678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8,9%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>
                          <a:effectLst/>
                        </a:rPr>
                        <a:t>COQUIMBO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61.710.845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12.437.988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20,2%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75.465.528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15.919.617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21,1%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66.856.870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3.591.354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80.836.418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9.871.122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12,2%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72.399.418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11.831.991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16,3%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118.836.913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8.199.003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6,9%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77.168.905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4.192.393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5,4%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52.968.019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7.814.385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14,8%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48.514.058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12.905.534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26,6%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121.442.818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8.964.966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7730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44.838.994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3.433.897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>
                          <a:effectLst/>
                        </a:rPr>
                        <a:t>7,7%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77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32.098.379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2.373.118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7,4%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162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 smtClean="0">
                          <a:effectLst/>
                        </a:rPr>
                        <a:t>ÑUBLE (*)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48.875.176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0,0%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8162"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1.081.372.281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122.474.328 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11,3%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7733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FONDEMA  - 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6.164.955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622.916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10,1%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7733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1.087.537.236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123.097.244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11,3%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5894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>
          <a:xfrm>
            <a:off x="174926" y="333375"/>
            <a:ext cx="816451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  <a:t/>
            </a:r>
            <a:br>
              <a:rPr lang="es-ES" altLang="es-CL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</a:t>
            </a: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 al 28 de Febrero d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 2019</a:t>
            </a:r>
            <a:endParaRPr lang="es-CL" altLang="es-CL" sz="20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7412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359764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8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300193" y="1062846"/>
            <a:ext cx="252028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11,3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Febrero 2019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7136313"/>
              </p:ext>
            </p:extLst>
          </p:nvPr>
        </p:nvGraphicFramePr>
        <p:xfrm>
          <a:off x="323528" y="1858389"/>
          <a:ext cx="8496945" cy="401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176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611188" y="293688"/>
            <a:ext cx="8164512" cy="104775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Período 2010 - 2019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Mes</a:t>
            </a:r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 </a:t>
            </a:r>
            <a:r>
              <a:rPr lang="es-ES_tradnl" altLang="es-CL" sz="1600" b="1" dirty="0" smtClean="0">
                <a:latin typeface="Verdana" panose="020B0604030504040204" pitchFamily="34" charset="0"/>
                <a:ea typeface="ヒラギノ角ゴ Pro W3" pitchFamily="-84" charset="-128"/>
              </a:rPr>
              <a:t>de Febrero</a:t>
            </a:r>
            <a:endParaRPr lang="es-CL" altLang="es-CL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700713" y="1125538"/>
            <a:ext cx="324167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L" sz="3200" b="1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13,2 </a:t>
            </a:r>
            <a:r>
              <a:rPr lang="es-CL" sz="3200" b="1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%</a:t>
            </a:r>
          </a:p>
          <a:p>
            <a:pPr>
              <a:defRPr/>
            </a:pP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Ejecución Promedio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(Febrero 2010 </a:t>
            </a:r>
            <a:r>
              <a:rPr lang="es-CL" sz="1200" b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– </a:t>
            </a:r>
            <a:r>
              <a:rPr lang="es-CL" sz="1200" b="1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2019)</a:t>
            </a:r>
            <a:endParaRPr lang="es-CL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437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209017" y="6501605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317500" y="64801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149448"/>
              </p:ext>
            </p:extLst>
          </p:nvPr>
        </p:nvGraphicFramePr>
        <p:xfrm>
          <a:off x="322728" y="2060848"/>
          <a:ext cx="8398297" cy="4141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45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24198" y="116632"/>
            <a:ext cx="7970942" cy="1143000"/>
          </a:xfrm>
        </p:spPr>
        <p:txBody>
          <a:bodyPr/>
          <a:lstStyle/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Febrero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2018 – 2019 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 de cada año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9460" name="Slide Number Placeholder 9"/>
          <p:cNvSpPr>
            <a:spLocks noGrp="1"/>
          </p:cNvSpPr>
          <p:nvPr>
            <p:ph type="sldNum" sz="quarter" idx="11"/>
          </p:nvPr>
        </p:nvSpPr>
        <p:spPr bwMode="auto">
          <a:xfrm>
            <a:off x="6300192" y="6459538"/>
            <a:ext cx="2133600" cy="193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s-CL" sz="10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6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1263650" y="-9328150"/>
          <a:ext cx="6967538" cy="4525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794"/>
                <a:gridCol w="969169"/>
                <a:gridCol w="1105958"/>
                <a:gridCol w="698500"/>
                <a:gridCol w="454025"/>
                <a:gridCol w="884767"/>
                <a:gridCol w="1012825"/>
                <a:gridCol w="698500"/>
              </a:tblGrid>
              <a:tr h="148535">
                <a:tc>
                  <a:txBody>
                    <a:bodyPr/>
                    <a:lstStyle/>
                    <a:p>
                      <a:pPr algn="l" fontAlgn="b"/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2014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2013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485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REGION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Marco Medición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Gasto Devengado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%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TARAPACA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33.195.112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19.906.073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37.185.388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22.384.036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ANTOFAGASTA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67.085.869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48.005.743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71,6%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64.284.118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41.983.458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ATACAMA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42.693.587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27.719.286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64,9%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41.688.832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22.651.802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COQUIMBO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51.495.539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38.241.655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50.302.290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32.969.866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VALPARAISO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62.726.027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35.728.639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57,0%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63.215.750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41.733.223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O'HIGGINS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50.314.337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33.664.768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55.386.523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31.245.264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MAULE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58.376.243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34.705.154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59,5%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70.533.159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43.494.077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61,7%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BIO - BIO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86.945.037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69.741.410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92.281.768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63.927.619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ARAUCANIA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71.447.697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47.521.121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82.279.006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45.770.971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LAGOS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74.267.786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50.902.376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68,5%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68.213.923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45.535.518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AYSEN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38.024.553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27.515.650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72,4%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36.135.038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22.346.369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61,8%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MAGALLANES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35.753.436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23.545.121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35.904.154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23.742.059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METROPOLITANA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105.821.919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66.997.871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63,3%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99.443.819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68.644.688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69,0%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LOS RIOS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39.353.686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21.323.046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54,2%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44.904.062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29.448.698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65,6%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4451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ARICA - PARINACOTA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22.196.574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15.047.228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67,8%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27.281.105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15.392.998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1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TOTAL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839.697.402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   560.565.141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66,8%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CL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869.038.933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>
                          <a:effectLst/>
                        </a:rPr>
                        <a:t>             551.270.645 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u="none" strike="noStrike" dirty="0">
                          <a:effectLst/>
                        </a:rPr>
                        <a:t>63,4%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6" name="Flecha arriba 25"/>
          <p:cNvSpPr/>
          <p:nvPr/>
        </p:nvSpPr>
        <p:spPr>
          <a:xfrm>
            <a:off x="4267200" y="154209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27" name="Flecha arriba 26"/>
          <p:cNvSpPr/>
          <p:nvPr/>
        </p:nvSpPr>
        <p:spPr>
          <a:xfrm>
            <a:off x="4267200" y="155829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8" name="Flecha arriba 27"/>
          <p:cNvSpPr/>
          <p:nvPr/>
        </p:nvSpPr>
        <p:spPr>
          <a:xfrm>
            <a:off x="4267200" y="1590675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9" name="Flecha arriba 28"/>
          <p:cNvSpPr/>
          <p:nvPr/>
        </p:nvSpPr>
        <p:spPr>
          <a:xfrm>
            <a:off x="4267200" y="16230600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0" name="Flecha arriba 29"/>
          <p:cNvSpPr/>
          <p:nvPr/>
        </p:nvSpPr>
        <p:spPr>
          <a:xfrm>
            <a:off x="4267200" y="1639252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1" name="Flecha arriba 30"/>
          <p:cNvSpPr/>
          <p:nvPr/>
        </p:nvSpPr>
        <p:spPr>
          <a:xfrm>
            <a:off x="4267200" y="16716375"/>
            <a:ext cx="257175" cy="257175"/>
          </a:xfrm>
          <a:prstGeom prst="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2" name="Flecha derecha 31"/>
          <p:cNvSpPr/>
          <p:nvPr/>
        </p:nvSpPr>
        <p:spPr>
          <a:xfrm>
            <a:off x="4295775" y="152781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s-CL"/>
          </a:p>
        </p:txBody>
      </p:sp>
      <p:sp>
        <p:nvSpPr>
          <p:cNvPr id="33" name="Flecha abajo 32"/>
          <p:cNvSpPr/>
          <p:nvPr/>
        </p:nvSpPr>
        <p:spPr>
          <a:xfrm>
            <a:off x="4267200" y="150971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4" name="Flecha abajo 33"/>
          <p:cNvSpPr/>
          <p:nvPr/>
        </p:nvSpPr>
        <p:spPr>
          <a:xfrm>
            <a:off x="4267200" y="157448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5" name="Flecha abajo 34"/>
          <p:cNvSpPr/>
          <p:nvPr/>
        </p:nvSpPr>
        <p:spPr>
          <a:xfrm>
            <a:off x="4267200" y="160686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6" name="Flecha abajo 35"/>
          <p:cNvSpPr/>
          <p:nvPr/>
        </p:nvSpPr>
        <p:spPr>
          <a:xfrm>
            <a:off x="4267200" y="1687830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7" name="Flecha abajo 36"/>
          <p:cNvSpPr/>
          <p:nvPr/>
        </p:nvSpPr>
        <p:spPr>
          <a:xfrm>
            <a:off x="4267200" y="1704022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8" name="Flecha abajo 37"/>
          <p:cNvSpPr/>
          <p:nvPr/>
        </p:nvSpPr>
        <p:spPr>
          <a:xfrm>
            <a:off x="4267200" y="17202150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39" name="Flecha abajo 38"/>
          <p:cNvSpPr/>
          <p:nvPr/>
        </p:nvSpPr>
        <p:spPr>
          <a:xfrm>
            <a:off x="4267200" y="17364075"/>
            <a:ext cx="228600" cy="2667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0" name="Flecha derecha 39"/>
          <p:cNvSpPr/>
          <p:nvPr/>
        </p:nvSpPr>
        <p:spPr>
          <a:xfrm>
            <a:off x="4267200" y="1655445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41" name="Flecha derecha 40"/>
          <p:cNvSpPr/>
          <p:nvPr/>
        </p:nvSpPr>
        <p:spPr>
          <a:xfrm>
            <a:off x="4267200" y="17526000"/>
            <a:ext cx="304800" cy="238125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s-CL"/>
          </a:p>
        </p:txBody>
      </p:sp>
      <p:sp>
        <p:nvSpPr>
          <p:cNvPr id="24" name="Footer Placeholder 10"/>
          <p:cNvSpPr txBox="1">
            <a:spLocks noGrp="1"/>
          </p:cNvSpPr>
          <p:nvPr/>
        </p:nvSpPr>
        <p:spPr bwMode="auto">
          <a:xfrm>
            <a:off x="165100" y="630872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91527"/>
              </p:ext>
            </p:extLst>
          </p:nvPr>
        </p:nvGraphicFramePr>
        <p:xfrm>
          <a:off x="539552" y="1340768"/>
          <a:ext cx="8136905" cy="455914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85194"/>
                <a:gridCol w="923928"/>
                <a:gridCol w="898024"/>
                <a:gridCol w="990129"/>
                <a:gridCol w="725327"/>
                <a:gridCol w="993007"/>
                <a:gridCol w="1059209"/>
                <a:gridCol w="1062087"/>
              </a:tblGrid>
              <a:tr h="1240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REGION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2019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Estado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>
                          <a:effectLst/>
                        </a:rPr>
                        <a:t>2018</a:t>
                      </a:r>
                      <a:endParaRPr lang="es-CL" sz="9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542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Marco Presupuestario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Gasto Devengado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u="none" strike="noStrike" dirty="0">
                          <a:effectLst/>
                        </a:rPr>
                        <a:t>% </a:t>
                      </a:r>
                      <a:endParaRPr lang="es-CL" sz="9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TARAPACA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42.381.287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6.818.157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16,1%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Sube</a:t>
                      </a:r>
                      <a:endParaRPr lang="es-CL" sz="1100" b="1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41.566.821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5.930.722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ANTOFAGASTA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73.516.729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8.441.125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11,5%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Baja</a:t>
                      </a:r>
                      <a:endParaRPr lang="es-CL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66.233.447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12.482.113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18,8%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ATACAMA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63.461.924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5.679.678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60.966.734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1.821.029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3,0%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COQUIMBO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61.710.845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12.437.988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20,2%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59.112.159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4.485.384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VALPARAISO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75.465.528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15.919.617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21,1%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72.467.296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6.609.716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9,1%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O'HIGGINS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66.856.870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3.591.354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62.378.108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3.405.151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5,5%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MAULE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80.836.418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9.871.122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12,2%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74.739.499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3.095.836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4,1%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BIO - BIO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72.399.418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11.831.991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16,3%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112.562.272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8.115.056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7,2%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ARAUCANIA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118.836.913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8.199.003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6,9%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110.043.582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5.662.791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5,1%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LAGOS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77.168.905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4.192.393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5,4%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81.974.468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5.583.934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AYSEN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52.968.019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7.814.385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14,8%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53.365.669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6.582.162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12,3%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48.514.058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12.905.534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26,6%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61.676.249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10.104.427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16,4%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METROPOLITANA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121.442.818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8.964.966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7,4%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108.545.243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9.069.161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8,4%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LOS RIOS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44.838.994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3.433.897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7,7%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42.731.886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2.554.052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6,0%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ARICA - PARINACOTA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32.098.379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2.373.118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7,4%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36.038.619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4.607.933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12,8%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ÑUBLE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48.875.176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>
                          <a:effectLst/>
                        </a:rPr>
                        <a:t>0,0%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L" sz="1100" b="1" u="none" strike="noStrike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>
                          <a:effectLst/>
                        </a:rPr>
                        <a:t>                                -   </a:t>
                      </a:r>
                      <a:endParaRPr lang="es-CL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           -  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0,0%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TOTAL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1.081.372.281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122.474.328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11,3%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1.044.402.052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           90.109.467 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8,6%</a:t>
                      </a:r>
                      <a:endParaRPr lang="es-CL" sz="10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8298"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FONDEMA  - MAGALLANES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6.164.955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622.916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10,1%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Baja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6.459.080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900" u="none" strike="noStrike" dirty="0">
                          <a:effectLst/>
                        </a:rPr>
                        <a:t>                  664.772 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900" u="none" strike="noStrike" dirty="0">
                          <a:effectLst/>
                        </a:rPr>
                        <a:t>10,3%</a:t>
                      </a:r>
                      <a:endParaRPr lang="es-CL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8298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TOTAL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1.087.537.236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123.097.244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100" b="1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1.050.861.132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90.774.239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L" sz="10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8,6%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 bwMode="auto">
          <a:xfrm>
            <a:off x="80613" y="122599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  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Enero/Febrero </a:t>
            </a:r>
          </a:p>
          <a:p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2019 -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6" name="Footer Placeholder 10"/>
          <p:cNvSpPr txBox="1">
            <a:spLocks noGrp="1"/>
          </p:cNvSpPr>
          <p:nvPr/>
        </p:nvSpPr>
        <p:spPr bwMode="auto">
          <a:xfrm>
            <a:off x="165100" y="6327775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>
          <a:xfrm>
            <a:off x="6372200" y="6451600"/>
            <a:ext cx="2133600" cy="193675"/>
          </a:xfrm>
        </p:spPr>
        <p:txBody>
          <a:bodyPr/>
          <a:lstStyle/>
          <a:p>
            <a:fld id="{A41DD7BA-F7A8-42A1-A0D9-C835D76E1134}" type="slidenum">
              <a:rPr lang="en-US" altLang="es-CL" smtClean="0"/>
              <a:pPr/>
              <a:t>7</a:t>
            </a:fld>
            <a:endParaRPr lang="en-US" altLang="es-CL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283365"/>
              </p:ext>
            </p:extLst>
          </p:nvPr>
        </p:nvGraphicFramePr>
        <p:xfrm>
          <a:off x="467544" y="1412776"/>
          <a:ext cx="8280920" cy="4392483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588025"/>
                <a:gridCol w="1096159"/>
                <a:gridCol w="1124266"/>
                <a:gridCol w="1169939"/>
                <a:gridCol w="1208586"/>
                <a:gridCol w="1011839"/>
                <a:gridCol w="1082106"/>
              </a:tblGrid>
              <a:tr h="6686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REGION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ENERO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ENERO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GASTO DEVENGADO FEBRERO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EJECUCION FEBRERO 2019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Variación Mensual (M$)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100" b="1" u="none" strike="noStrike" dirty="0">
                          <a:effectLst/>
                        </a:rPr>
                        <a:t>% Variación Mensual</a:t>
                      </a:r>
                      <a:endParaRPr lang="es-CL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TARAPACA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1.874.439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6.818.157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16,1%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4.943.718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11,6%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ANTOFAGASTA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5.201.379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7,1%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8.441.125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11,5%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3.239.746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4,4%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ATACAMA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2.275.056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3,6%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5.679.678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8,9%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3.404.622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5,4%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COQUIMBO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6.712.178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11,0%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12.437.988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20,2%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5.725.810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9,2%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VALPARAISO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8.975.367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11,9%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15.919.617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21,1%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6.944.250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9,2%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O'HIGGINS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1.742.663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3.591.354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5,4%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1.848.691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MAULE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4.375.185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5,6%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9.871.122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12,2%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5.495.937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6,7%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BIO - BIO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5.139.767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7,2%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11.831.991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16,3%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6.692.224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9,2%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ARAUCANIA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3.918.942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3,4%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8.199.003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6,9%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4.280.061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3,5%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LAGOS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1.351.811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4.192.393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5,4%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2.840.582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3,7%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AYSEN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613.579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1,2%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7.814.385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14,8%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7.200.806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13,6%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3.738.458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7,7%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12.905.534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26,6%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9.167.076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18,9%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METROPOLITANA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3.994.783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3,3%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8.964.966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7,4%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4.970.183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4,1%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LOS RIOS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1.284.614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2,9%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3.433.897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7,7%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2.149.283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4,8%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ARICA - PARINACOTA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816.141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2,5%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2.373.118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7,4%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1.556.977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>
                          <a:effectLst/>
                        </a:rPr>
                        <a:t>4,9%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ÑUBLE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>
                          <a:effectLst/>
                        </a:rPr>
                        <a:t>0</a:t>
                      </a:r>
                      <a:endParaRPr lang="es-CL" sz="105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0,0%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0,0%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0,0%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SUBTOTAL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52.014.362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4,9%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122.474.328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11,3%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70.459.966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100" b="1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6,5%</a:t>
                      </a:r>
                      <a:endParaRPr lang="es-CL" sz="11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990">
                <a:tc>
                  <a:txBody>
                    <a:bodyPr/>
                    <a:lstStyle/>
                    <a:p>
                      <a:pPr algn="l" fontAlgn="b"/>
                      <a:r>
                        <a:rPr lang="es-CL" sz="1050" u="none" strike="noStrike" dirty="0">
                          <a:effectLst/>
                        </a:rPr>
                        <a:t>FONDEMA  - MAGALLANES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50" u="none" strike="noStrike" dirty="0">
                          <a:effectLst/>
                        </a:rPr>
                        <a:t>0,0%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622.916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10,1%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L" sz="1050" u="none" strike="noStrike" dirty="0">
                          <a:effectLst/>
                        </a:rPr>
                        <a:t>592.060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1050" u="none" strike="noStrike" dirty="0">
                          <a:effectLst/>
                        </a:rPr>
                        <a:t>9,6%</a:t>
                      </a:r>
                      <a:endParaRPr lang="es-CL" sz="105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9599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52.014.362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4,8%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123.097.244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71.052.026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s-CL" sz="1100" b="1" u="none" strike="noStrike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5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0"/>
          <p:cNvSpPr txBox="1">
            <a:spLocks noGrp="1"/>
          </p:cNvSpPr>
          <p:nvPr/>
        </p:nvSpPr>
        <p:spPr bwMode="auto">
          <a:xfrm>
            <a:off x="165100" y="6451600"/>
            <a:ext cx="5924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Calibri" panose="020F050202020403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CL" sz="900" dirty="0" err="1">
                <a:solidFill>
                  <a:srgbClr val="898989"/>
                </a:solidFill>
                <a:latin typeface="Verdana" panose="020B0604030504040204" pitchFamily="34" charset="0"/>
              </a:rPr>
              <a:t>Gobierno</a:t>
            </a:r>
            <a:r>
              <a:rPr lang="en-US" altLang="es-CL" sz="900" dirty="0">
                <a:solidFill>
                  <a:srgbClr val="898989"/>
                </a:solidFill>
                <a:latin typeface="Verdana" panose="020B0604030504040204" pitchFamily="34" charset="0"/>
              </a:rPr>
              <a:t> de Chile | SUBDERE | Chile 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lo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hacemos</a:t>
            </a:r>
            <a:r>
              <a:rPr lang="en-US" altLang="es-CL" sz="900" dirty="0" smtClean="0">
                <a:solidFill>
                  <a:srgbClr val="898989"/>
                </a:solidFill>
                <a:latin typeface="Verdana" panose="020B0604030504040204" pitchFamily="34" charset="0"/>
              </a:rPr>
              <a:t> </a:t>
            </a:r>
            <a:r>
              <a:rPr lang="en-US" altLang="es-CL" sz="900" dirty="0" err="1" smtClean="0">
                <a:solidFill>
                  <a:srgbClr val="898989"/>
                </a:solidFill>
                <a:latin typeface="Verdana" panose="020B0604030504040204" pitchFamily="34" charset="0"/>
              </a:rPr>
              <a:t>todos</a:t>
            </a:r>
            <a:endParaRPr lang="en-US" altLang="es-CL" sz="900" dirty="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37509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Comparativo   Enero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/Febrero</a:t>
            </a:r>
          </a:p>
          <a:p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2019 </a:t>
            </a:r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Montos en Miles de $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sp>
        <p:nvSpPr>
          <p:cNvPr id="12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8</a:t>
            </a:fld>
            <a:endParaRPr lang="en-US" altLang="es-CL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29152"/>
              </p:ext>
            </p:extLst>
          </p:nvPr>
        </p:nvGraphicFramePr>
        <p:xfrm>
          <a:off x="323528" y="1331640"/>
          <a:ext cx="8511356" cy="4833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23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DD7BA-F7A8-42A1-A0D9-C835D76E1134}" type="slidenum">
              <a:rPr lang="en-US" altLang="es-CL" smtClean="0"/>
              <a:pPr/>
              <a:t>9</a:t>
            </a:fld>
            <a:endParaRPr lang="en-US" altLang="es-CL"/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7509" y="188640"/>
            <a:ext cx="820043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ヒラギノ角ゴ Pro W3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ヒラギノ角ゴ Pro W3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  <a:t>Programa de Inversión Gobiernos Regionales</a:t>
            </a:r>
            <a:br>
              <a:rPr lang="es-ES" altLang="es-CL" sz="2000" b="1" dirty="0" smtClean="0">
                <a:latin typeface="Verdana" panose="020B0604030504040204" pitchFamily="34" charset="0"/>
                <a:ea typeface="ヒラギノ角ゴ Pro W3" pitchFamily="-84" charset="-128"/>
              </a:rPr>
            </a:br>
            <a:r>
              <a:rPr lang="es-ES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Ejecución Presupuestaria Mensual Enero</a:t>
            </a:r>
            <a:r>
              <a:rPr lang="es-ES_tradnl" altLang="es-CL" sz="1800" b="1" dirty="0" smtClean="0">
                <a:latin typeface="Verdana" panose="020B0604030504040204" pitchFamily="34" charset="0"/>
                <a:ea typeface="ヒラギノ角ゴ Pro W3" pitchFamily="-84" charset="-128"/>
              </a:rPr>
              <a:t>/Febrero 2019</a:t>
            </a:r>
          </a:p>
          <a:p>
            <a:r>
              <a:rPr lang="es-ES_tradnl" altLang="es-CL" sz="1400" b="1" dirty="0" smtClean="0">
                <a:latin typeface="Verdana" panose="020B0604030504040204" pitchFamily="34" charset="0"/>
                <a:ea typeface="ヒラギノ角ゴ Pro W3" pitchFamily="-84" charset="-128"/>
              </a:rPr>
              <a:t>% de Ejecución mensual</a:t>
            </a:r>
            <a:endParaRPr lang="es-CL" altLang="es-CL" sz="1800" dirty="0" smtClean="0">
              <a:latin typeface="Verdana" panose="020B0604030504040204" pitchFamily="34" charset="0"/>
              <a:ea typeface="ヒラギノ角ゴ Pro W3" pitchFamily="-84" charset="-128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9011998"/>
              </p:ext>
            </p:extLst>
          </p:nvPr>
        </p:nvGraphicFramePr>
        <p:xfrm>
          <a:off x="251521" y="1312075"/>
          <a:ext cx="864096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56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6257</TotalTime>
  <Words>2573</Words>
  <Application>Microsoft Office PowerPoint</Application>
  <PresentationFormat>Presentación en pantalla (4:3)</PresentationFormat>
  <Paragraphs>1268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ＭＳ Ｐゴシック</vt:lpstr>
      <vt:lpstr>ＭＳ Ｐゴシック</vt:lpstr>
      <vt:lpstr>Arial</vt:lpstr>
      <vt:lpstr>Calibri</vt:lpstr>
      <vt:lpstr>Century Gothic</vt:lpstr>
      <vt:lpstr>Verdana</vt:lpstr>
      <vt:lpstr>Verdana Bold</vt:lpstr>
      <vt:lpstr>ヒラギノ角ゴ Pro W3</vt:lpstr>
      <vt:lpstr>1_Office Theme</vt:lpstr>
      <vt:lpstr>Diseño personalizado</vt:lpstr>
      <vt:lpstr>Presentación de PowerPoint</vt:lpstr>
      <vt:lpstr>Presentación de PowerPoint</vt:lpstr>
      <vt:lpstr>Programa de Inversión Gobiernos Regionales Gasto Devengado al 28 de Febrero 2019 – Montos Miles $</vt:lpstr>
      <vt:lpstr>Programa de Inversión Gobiernos Regionales Ejecución Presupuestaria al 28 de Febrero de 2019</vt:lpstr>
      <vt:lpstr>Programa de Inversión Gobiernos Regionales Ejecución Presupuestaria Período 2010 - 2019 Mes de Febrero</vt:lpstr>
      <vt:lpstr>Programa de Inversión Gobiernos Regionales Ejecución Presupuestaria Comparativo Febrero 2018 – 2019  Montos en Miles de $ de cada año</vt:lpstr>
      <vt:lpstr>Presentación de PowerPoint</vt:lpstr>
      <vt:lpstr>Presentación de PowerPoint</vt:lpstr>
      <vt:lpstr>Presentación de PowerPoint</vt:lpstr>
      <vt:lpstr>Programa de Inversión Gobiernos Regionales Comparación Gasto Promedio respecto Febrero 2019  (montos en M$ de 2019)</vt:lpstr>
      <vt:lpstr>Programa de Inversión Gobiernos Regionales Ejecución Presupuestaria por Tipo de Gasto Febrero 2019 Montos en Miles de $</vt:lpstr>
      <vt:lpstr>Programa de Inversión Gobiernos Regionales Ejecución Presupuestaria por Tipo de Gasto Febrero 2019 Montos en Miles de $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Juan Humberto Miranda Vergara</cp:lastModifiedBy>
  <cp:revision>199</cp:revision>
  <cp:lastPrinted>2019-02-28T21:24:57Z</cp:lastPrinted>
  <dcterms:created xsi:type="dcterms:W3CDTF">2010-11-27T19:44:20Z</dcterms:created>
  <dcterms:modified xsi:type="dcterms:W3CDTF">2019-03-25T11:49:29Z</dcterms:modified>
</cp:coreProperties>
</file>