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8"/>
  </p:notesMasterIdLst>
  <p:handoutMasterIdLst>
    <p:handoutMasterId r:id="rId19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1"/>
    <a:srgbClr val="E10202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420" autoAdjust="0"/>
  </p:normalViewPr>
  <p:slideViewPr>
    <p:cSldViewPr snapToObjects="1">
      <p:cViewPr varScale="1">
        <p:scale>
          <a:sx n="74" d="100"/>
          <a:sy n="74" d="100"/>
        </p:scale>
        <p:origin x="1194" y="7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DICIEMBRE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DICIEMBRE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DICIEMBRE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DICIEMBRE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DICIEMBRE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527524316556427E-3"/>
                  <c:y val="9.2234208061102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3.288884747394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7354589130330815E-3"/>
                  <c:y val="-2.6475743786464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0.99951318234006881</c:v>
                </c:pt>
                <c:pt idx="1">
                  <c:v>0.99999962471371773</c:v>
                </c:pt>
                <c:pt idx="2">
                  <c:v>0.87398467993985762</c:v>
                </c:pt>
                <c:pt idx="3">
                  <c:v>0.99994842793258287</c:v>
                </c:pt>
                <c:pt idx="4">
                  <c:v>0.99968577434316896</c:v>
                </c:pt>
                <c:pt idx="5">
                  <c:v>0.99775913419972151</c:v>
                </c:pt>
                <c:pt idx="6">
                  <c:v>0.99983908883286243</c:v>
                </c:pt>
                <c:pt idx="7">
                  <c:v>0.99850911669544262</c:v>
                </c:pt>
                <c:pt idx="8">
                  <c:v>0.99125975206114725</c:v>
                </c:pt>
                <c:pt idx="9">
                  <c:v>0.99956073635443088</c:v>
                </c:pt>
                <c:pt idx="10">
                  <c:v>0.94519234197273072</c:v>
                </c:pt>
                <c:pt idx="11">
                  <c:v>0.99992848588779082</c:v>
                </c:pt>
                <c:pt idx="12">
                  <c:v>0.99756616906219442</c:v>
                </c:pt>
                <c:pt idx="13">
                  <c:v>0.99988413485731631</c:v>
                </c:pt>
                <c:pt idx="14">
                  <c:v>0.9608727236273662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84993712"/>
        <c:axId val="314471456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0.98764616870278876</c:v>
                </c:pt>
                <c:pt idx="1">
                  <c:v>0.98764616870278876</c:v>
                </c:pt>
                <c:pt idx="2">
                  <c:v>0.98764616870278876</c:v>
                </c:pt>
                <c:pt idx="3">
                  <c:v>0.98764616870278876</c:v>
                </c:pt>
                <c:pt idx="4">
                  <c:v>0.98764616870278876</c:v>
                </c:pt>
                <c:pt idx="5">
                  <c:v>0.98764616870278876</c:v>
                </c:pt>
                <c:pt idx="6">
                  <c:v>0.98764616870278876</c:v>
                </c:pt>
                <c:pt idx="7">
                  <c:v>0.98764616870278876</c:v>
                </c:pt>
                <c:pt idx="8">
                  <c:v>0.98764616870278876</c:v>
                </c:pt>
                <c:pt idx="9">
                  <c:v>0.98764616870278876</c:v>
                </c:pt>
                <c:pt idx="10">
                  <c:v>0.98764616870278876</c:v>
                </c:pt>
                <c:pt idx="11">
                  <c:v>0.98764616870278876</c:v>
                </c:pt>
                <c:pt idx="12">
                  <c:v>0.98764616870278876</c:v>
                </c:pt>
                <c:pt idx="13">
                  <c:v>0.98764616870278876</c:v>
                </c:pt>
                <c:pt idx="14">
                  <c:v>0.98764616870278876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993712"/>
        <c:axId val="314471456"/>
      </c:lineChart>
      <c:valAx>
        <c:axId val="314471456"/>
        <c:scaling>
          <c:orientation val="minMax"/>
          <c:max val="1.2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484993712"/>
        <c:crosses val="max"/>
        <c:crossBetween val="between"/>
      </c:valAx>
      <c:catAx>
        <c:axId val="48499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314471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6.2030221561610874E-3"/>
                  <c:y val="-1.00821691643383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974755461542077E-2"/>
                      <c:h val="7.7371094742189464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0.98799017044961712</c:v>
                </c:pt>
                <c:pt idx="1">
                  <c:v>0.98098659530991106</c:v>
                </c:pt>
                <c:pt idx="2">
                  <c:v>0.98367008304464176</c:v>
                </c:pt>
                <c:pt idx="3">
                  <c:v>0.99430119722167221</c:v>
                </c:pt>
                <c:pt idx="4">
                  <c:v>0.99576637892256503</c:v>
                </c:pt>
                <c:pt idx="5">
                  <c:v>0.99357094953505565</c:v>
                </c:pt>
                <c:pt idx="6">
                  <c:v>0.99008300807601468</c:v>
                </c:pt>
                <c:pt idx="7">
                  <c:v>0.98221651855890513</c:v>
                </c:pt>
                <c:pt idx="8">
                  <c:v>0.99822589131136086</c:v>
                </c:pt>
                <c:pt idx="9">
                  <c:v>0.98860640663928046</c:v>
                </c:pt>
                <c:pt idx="10">
                  <c:v>0.99559193989261086</c:v>
                </c:pt>
                <c:pt idx="11">
                  <c:v>0.99327091151201052</c:v>
                </c:pt>
                <c:pt idx="12">
                  <c:v>0.98764616870278876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484996512"/>
        <c:axId val="484997072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0.99014817070587968</c:v>
                </c:pt>
                <c:pt idx="1">
                  <c:v>0.99014817070587968</c:v>
                </c:pt>
                <c:pt idx="2">
                  <c:v>0.99014817070587968</c:v>
                </c:pt>
                <c:pt idx="3">
                  <c:v>0.99014817070587968</c:v>
                </c:pt>
                <c:pt idx="4">
                  <c:v>0.99014817070587968</c:v>
                </c:pt>
                <c:pt idx="5">
                  <c:v>0.99014817070587968</c:v>
                </c:pt>
                <c:pt idx="6">
                  <c:v>0.99014817070587968</c:v>
                </c:pt>
                <c:pt idx="7">
                  <c:v>0.99014817070587968</c:v>
                </c:pt>
                <c:pt idx="8">
                  <c:v>0.99014817070587968</c:v>
                </c:pt>
                <c:pt idx="9">
                  <c:v>0.99014817070587968</c:v>
                </c:pt>
                <c:pt idx="10">
                  <c:v>0.99014817070587968</c:v>
                </c:pt>
                <c:pt idx="11">
                  <c:v>0.99014817070587968</c:v>
                </c:pt>
                <c:pt idx="12">
                  <c:v>0.99014817070587968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996512"/>
        <c:axId val="484997072"/>
      </c:lineChart>
      <c:catAx>
        <c:axId val="48499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484997072"/>
        <c:crosses val="autoZero"/>
        <c:auto val="1"/>
        <c:lblAlgn val="ctr"/>
        <c:lblOffset val="100"/>
        <c:noMultiLvlLbl val="0"/>
      </c:catAx>
      <c:valAx>
        <c:axId val="484997072"/>
        <c:scaling>
          <c:orientation val="minMax"/>
          <c:max val="1.2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484996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2289779</c:v>
                </c:pt>
                <c:pt idx="1">
                  <c:v>65889411</c:v>
                </c:pt>
                <c:pt idx="2">
                  <c:v>2537281</c:v>
                </c:pt>
                <c:pt idx="3">
                  <c:v>80169035</c:v>
                </c:pt>
                <c:pt idx="4">
                  <c:v>157026311</c:v>
                </c:pt>
                <c:pt idx="5">
                  <c:v>673969097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23347595</c:v>
                </c:pt>
                <c:pt idx="1">
                  <c:v>61378001</c:v>
                </c:pt>
                <c:pt idx="2">
                  <c:v>25222722</c:v>
                </c:pt>
                <c:pt idx="3">
                  <c:v>83581825</c:v>
                </c:pt>
                <c:pt idx="4">
                  <c:v>72739314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39297288</c:v>
                </c:pt>
                <c:pt idx="3">
                  <c:v>8846412</c:v>
                </c:pt>
                <c:pt idx="4">
                  <c:v>29006112</c:v>
                </c:pt>
                <c:pt idx="5">
                  <c:v>1103775</c:v>
                </c:pt>
                <c:pt idx="6">
                  <c:v>231946</c:v>
                </c:pt>
                <c:pt idx="7">
                  <c:v>1683499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1/27/2019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12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27/01/2019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27/01/2019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27/01/2019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27/01/2019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27/01/2019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148461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Diciembre 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5905872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10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002945"/>
              </p:ext>
            </p:extLst>
          </p:nvPr>
        </p:nvGraphicFramePr>
        <p:xfrm>
          <a:off x="323528" y="1395997"/>
          <a:ext cx="8436204" cy="4392483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114330"/>
                <a:gridCol w="1114330"/>
                <a:gridCol w="956870"/>
                <a:gridCol w="981095"/>
                <a:gridCol w="1044685"/>
                <a:gridCol w="1126441"/>
                <a:gridCol w="1053768"/>
                <a:gridCol w="1044685"/>
              </a:tblGrid>
              <a:tr h="668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TARAPACA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50.500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2.157.864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2.640.243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4.658.232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37.760.946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47.267.785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ANTOFAGASTA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824.292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4.189.725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26.760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1.947.837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11.349.211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40.631.466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61.286.523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ATACAMA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23.220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4.060.050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23.986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6.911.788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5.300.475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29.298.537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45.618.056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COQUIMBO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55.669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5.837.834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410.085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2.098.331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11.725.044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31.786.339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52.118.550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VALPARAISO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8.900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3.901.156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224.040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8.701.358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6.279.188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41.626.753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60.902.044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O'HIGGINS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3.897.474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3.365.959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13.637.628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42.644.997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63.546.058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MAULE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3.160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5.209.728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32.430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6.255.581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17.322.885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44.005.928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72.829.712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BIO - BIO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7.596.171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415.878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2.938.886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23.434.920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73.289.947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107.942.529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ARAUCANIA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4.987.122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850.893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11.059.812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17.332.946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53.827.104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88.146.804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LAGOS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5.520.060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29.680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7.863.251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13.657.735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56.528.437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83.619.163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AYSEN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388.500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3.842.870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3.967.872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11.041.639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35.093.095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54.985.659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MAGALLANES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1.906.362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3.079.245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2.106.709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64.343.020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71.435.336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METROPOLITANA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883.538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7.753.666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523.529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16.838.798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5.183.716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64.118.904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95.728.738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58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LOS RIOS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32.000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2.964.647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998.476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8.294.395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36.727.311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49.016.829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73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ARICA - PARINACOTA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2.064.682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1.501.598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2.399.418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20.611.007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26.723.011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73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SUBTOTAL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2.289.779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65.889.411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2.537.281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80.169.035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153.724.141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672.293.791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981.166.797 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73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FONDEMA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3.302.170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1.675.306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4.977.476 </a:t>
                      </a:r>
                    </a:p>
                  </a:txBody>
                  <a:tcPr marL="0" marR="0" marT="0" marB="0" anchor="b"/>
                </a:tc>
              </a:tr>
              <a:tr h="17579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2.289.779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65.889.411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2.537.281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80.169.035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157.026.311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673.969.097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986.144.273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Diciembre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716839"/>
              </p:ext>
            </p:extLst>
          </p:nvPr>
        </p:nvGraphicFramePr>
        <p:xfrm>
          <a:off x="467544" y="1598574"/>
          <a:ext cx="8315503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Diciembre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33573"/>
              </p:ext>
            </p:extLst>
          </p:nvPr>
        </p:nvGraphicFramePr>
        <p:xfrm>
          <a:off x="395536" y="1393494"/>
          <a:ext cx="8304659" cy="4504379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463733"/>
                <a:gridCol w="1209614"/>
                <a:gridCol w="1206226"/>
                <a:gridCol w="1087636"/>
                <a:gridCol w="1152013"/>
                <a:gridCol w="1087636"/>
                <a:gridCol w="1097801"/>
              </a:tblGrid>
              <a:tr h="62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Región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Programa Mejoramiento Barrios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Fondo Regional Iniciativa Local (FRIL)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Transferencias Municipios 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Transferencias al Sector Privado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Total</a:t>
                      </a:r>
                      <a:endParaRPr lang="es-CL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1.839.347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1.964.377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2.693.855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  6.497.579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5.579.915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5.769.296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11.349.211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41.252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3.914.021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1.386.454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  5.341.727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5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5.577.398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1.354.216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5.003.295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6.721.749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 smtClean="0">
                          <a:effectLst/>
                        </a:rPr>
                        <a:t>  18.656.658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4.422.283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3.426.221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2.852.967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10.701.471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1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8.699.861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7.309.954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334.321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5.477.674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8.159.954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29.981.764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794.440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5.139.291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12.338.810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4.984.075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23.256.616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1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7.521.924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10.664.788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15.485.693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13.877.760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9.557.160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            57.107.325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64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211.467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3.385.007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6.343.928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10.989.018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20.929.420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542.505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6.280.818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6.955.274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6.702.461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20.481.058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4.646.776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10.181.132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860.507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15.688.415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4.781.023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655.306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1.451.403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  6.887.732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7.526.388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9.402.708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1.865.517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3.318.199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22.112.812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3.343.294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2.758.792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5.535.603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            11.637.689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88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643.564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830.407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1.569.011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              3.042.982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23.347.595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61.378.001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25.222.722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81.172.429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72.551.712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263.672.459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>
                          <a:effectLst/>
                        </a:rPr>
                        <a:t>FONDEMA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                -  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>
                          <a:effectLst/>
                        </a:rPr>
                        <a:t>                             -   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2.409.396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</a:rPr>
                        <a:t>                 187.602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              2.596.998 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445"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GENERAL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23.347.595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61.378.001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25.222.722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83.581.825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72.739.314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266.269.457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Diciembre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2018 -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19549"/>
              </p:ext>
            </p:extLst>
          </p:nvPr>
        </p:nvGraphicFramePr>
        <p:xfrm>
          <a:off x="304667" y="1372888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-36512" y="137213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Diciembre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796229"/>
              </p:ext>
            </p:extLst>
          </p:nvPr>
        </p:nvGraphicFramePr>
        <p:xfrm>
          <a:off x="539552" y="1484782"/>
          <a:ext cx="8177213" cy="4395873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077168"/>
                <a:gridCol w="729695"/>
                <a:gridCol w="706530"/>
                <a:gridCol w="776024"/>
                <a:gridCol w="706530"/>
                <a:gridCol w="776024"/>
                <a:gridCol w="810772"/>
                <a:gridCol w="857102"/>
                <a:gridCol w="891849"/>
                <a:gridCol w="845519"/>
              </a:tblGrid>
              <a:tr h="777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1.311.509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1.328.734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2.640.243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1.220.370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33.593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693.874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1.947.837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3.491.865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336.985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3.008.390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74.547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6.911.787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1.951.600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146.731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2.098.331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3.831.647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1.938.669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2.186.745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554.997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107.500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81.800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8.701.358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2.728.013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308.634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155.177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173.165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3.365.958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3.804.260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228.484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2.186.763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23.309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12.765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6.255.581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944.548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52.853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1.941.485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2.938.886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5.685.415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5.374.397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11.059.812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4.068.158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1.196.659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2.598.434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7.863.251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990.392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1.622.209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1.355.271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3.967.872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723.925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726.850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1.628.470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3.079.245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7.632.345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3.990.853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4.896.690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277.757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41.153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16.838.798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6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507.962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490.513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998.475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406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405.279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32.832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747.500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110.712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205.275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1.501.598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038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-  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39.297.288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8.846.412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29.006.112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1.103.775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231.946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1.683.499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80.169.032 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5496" y="39241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Diciembre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Adquisición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544277"/>
              </p:ext>
            </p:extLst>
          </p:nvPr>
        </p:nvGraphicFramePr>
        <p:xfrm>
          <a:off x="251520" y="1355012"/>
          <a:ext cx="8655372" cy="458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Diciembre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011" y="218336"/>
            <a:ext cx="8204349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Diciembre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580954" y="5742769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59129"/>
              </p:ext>
            </p:extLst>
          </p:nvPr>
        </p:nvGraphicFramePr>
        <p:xfrm>
          <a:off x="551711" y="1175154"/>
          <a:ext cx="7974084" cy="4466849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543603"/>
                <a:gridCol w="1755762"/>
                <a:gridCol w="1800781"/>
                <a:gridCol w="1873938"/>
              </a:tblGrid>
              <a:tr h="639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1497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TARAPACA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47.290.807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47.267.785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ANTOFAGASTA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61.286.546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61.286.523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ATACAMA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52.195.487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45.618.056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87,4%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COQUIMBO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52.121.238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52.118.550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VALPARAISO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60.921.187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60.902.044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O'HIGGINS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63.688.776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63.546.058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99,8%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MAULE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72.841.433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72.829.712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BIO - BIO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108.103.699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107.942.529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99,9%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ARAUCANIA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88.924.022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88.146.804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99,1%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LOS LAGOS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83.655.910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83.619.163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AYSEN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58.174.042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54.985.659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94,5%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MAGALLANES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71.440.445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71.435.336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100,0%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METROPOLITANA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95.962.294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>
                          <a:effectLst/>
                        </a:rPr>
                        <a:t>95.728.738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99,8%</a:t>
                      </a:r>
                      <a:endParaRPr lang="es-C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9191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LOS RIOS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49.022.509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49.016.829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100,0%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497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ARICA - PARINACOTA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27.811.187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26.723.011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96,1%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497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993.439.582 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981.166.797 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98,8%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497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u="none" strike="noStrike" dirty="0">
                          <a:effectLst/>
                        </a:rPr>
                        <a:t>FONDEMA  - MAGALLANES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6.459.080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u="none" strike="noStrike" dirty="0">
                          <a:effectLst/>
                        </a:rPr>
                        <a:t>4.977.476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>
                          <a:effectLst/>
                        </a:rPr>
                        <a:t>77,1%</a:t>
                      </a:r>
                      <a:endParaRPr lang="es-CL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49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999.898.662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986.144.273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98,6%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Diciembre 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00713" y="1091654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98,8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Diciembre 2018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261507"/>
              </p:ext>
            </p:extLst>
          </p:nvPr>
        </p:nvGraphicFramePr>
        <p:xfrm>
          <a:off x="323528" y="1861096"/>
          <a:ext cx="8428311" cy="4342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Diciembre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99,0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(Diciembre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230539"/>
              </p:ext>
            </p:extLst>
          </p:nvPr>
        </p:nvGraphicFramePr>
        <p:xfrm>
          <a:off x="632249" y="2132856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347960" y="116632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Diciembre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–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248582"/>
              </p:ext>
            </p:extLst>
          </p:nvPr>
        </p:nvGraphicFramePr>
        <p:xfrm>
          <a:off x="467544" y="1412776"/>
          <a:ext cx="8280920" cy="4818168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511480"/>
                <a:gridCol w="940281"/>
                <a:gridCol w="913918"/>
                <a:gridCol w="1007655"/>
                <a:gridCol w="738164"/>
                <a:gridCol w="1010583"/>
                <a:gridCol w="1077955"/>
                <a:gridCol w="1080884"/>
              </a:tblGrid>
              <a:tr h="1672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REGION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2018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Estado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>
                          <a:effectLst/>
                        </a:rPr>
                        <a:t>2017</a:t>
                      </a:r>
                      <a:endParaRPr lang="es-CL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459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Marco Presupuestario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Devengado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Marco Presupuestario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Devengado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47.290.807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47.267.785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Iguala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37.898.831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37.892.452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61.286.546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61.286.523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Iguala</a:t>
                      </a:r>
                      <a:endParaRPr lang="es-CL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79.656.752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79.637.203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52.195.487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45.618.056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87,4%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59.195.082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58.125.499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98,2%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52.121.238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52.118.550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62.485.760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62.379.226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60.921.187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60.902.044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66.281.873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66.189.707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63.688.776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63.546.058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61.204.327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61.010.129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72.841.433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72.829.712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69.659.029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69.453.354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108.103.699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107.942.529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114.423.281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113.882.488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99,5%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88.924.022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88.146.804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104.041.014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102.241.763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83.655.910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83.619.163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86.226.379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84.566.454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98,1%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58.174.042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54.985.659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94,5%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56.170.598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55.087.619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98,1%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71.440.445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71.435.336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61.474.628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61.427.622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95.962.294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95.728.738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99,8%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95.082.635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95.045.520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49.022.509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49.016.829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100,0%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Iguala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44.605.093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44.584.397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100,0%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27.811.187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26.723.011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96,1%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33.046.305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32.987.425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99,8%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993.439.582 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981.166.797 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98,8%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1.031.451.587 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1.024.510.858 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99,3%</a:t>
                      </a:r>
                      <a:endParaRPr lang="es-CL" sz="9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979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4.977.476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77,1%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6.057.253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71,6%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979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999.898.662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986.144.273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1.039.909.093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1.030.568.111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80613" y="122599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 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Noviembre/Diciembre 2018 -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419953"/>
              </p:ext>
            </p:extLst>
          </p:nvPr>
        </p:nvGraphicFramePr>
        <p:xfrm>
          <a:off x="409058" y="1269313"/>
          <a:ext cx="8352928" cy="468052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601834"/>
                <a:gridCol w="1105691"/>
                <a:gridCol w="1134042"/>
                <a:gridCol w="1180112"/>
                <a:gridCol w="1219096"/>
                <a:gridCol w="1020638"/>
                <a:gridCol w="1091515"/>
              </a:tblGrid>
              <a:tr h="745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NOVIEMBRE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</a:t>
                      </a:r>
                      <a:r>
                        <a:rPr lang="es-CL" sz="1100" b="1" u="none" strike="noStrike" dirty="0" smtClean="0">
                          <a:effectLst/>
                        </a:rPr>
                        <a:t>NOVIEMBRE </a:t>
                      </a:r>
                      <a:r>
                        <a:rPr lang="es-CL" sz="1100" b="1" u="none" strike="noStrike" dirty="0">
                          <a:effectLst/>
                        </a:rPr>
                        <a:t>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DICIEMBRE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DICIEMBRE 2018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Variación Mensual (M$)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Variación Mensual</a:t>
                      </a:r>
                      <a:endParaRPr lang="es-C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36.751.783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78,9%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47.267.785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10.516.002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53.104.232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86,7%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61.286.523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8.182.291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13,3%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31.885.821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54,5%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45.618.056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87,4%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13.732.235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32,9%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42.673.100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52.118.550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9.445.450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53.477.291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83,8%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60.902.044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7.424.753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16,1%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48.729.392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63.546.058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14.816.666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24,0%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61.314.205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84,2%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72.829.712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11.515.507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15,8%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87.696.456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107.942.529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20.246.073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65.110.853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70,4%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88.146.804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23.035.951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28,7%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67.889.104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83,0%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83.619.163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15.730.059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16,9%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40.553.956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75,0%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54.985.659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94,5%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14.431.703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19,5%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61.871.891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86,6%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71.435.336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9.563.445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13,4%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83.409.454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81,0%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95.728.738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12.319.284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35.752.369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78,0%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49.016.829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13.264.460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21,9%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21.522.597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54,3%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26.723.011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96,1%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5.200.414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41,8%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791.742.504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77,6%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981.166.797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98,8%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189.424.293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21,1%</a:t>
                      </a:r>
                      <a:endParaRPr lang="es-CL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4.213.689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65,2%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4.977.476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77,1%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763.787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11,8%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596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795.956.193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986.144.273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190.188.080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21,1%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 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Noviembre/Diciembre 2018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370833"/>
            <a:ext cx="849694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Diciembre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26617"/>
              </p:ext>
            </p:extLst>
          </p:nvPr>
        </p:nvGraphicFramePr>
        <p:xfrm>
          <a:off x="533400" y="1484787"/>
          <a:ext cx="8143056" cy="4464492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445097"/>
                <a:gridCol w="844039"/>
                <a:gridCol w="856827"/>
                <a:gridCol w="805674"/>
                <a:gridCol w="834447"/>
                <a:gridCol w="834447"/>
                <a:gridCol w="933558"/>
                <a:gridCol w="831250"/>
                <a:gridCol w="757717"/>
              </a:tblGrid>
              <a:tr h="421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de Diciembre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2014 - 2018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4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22.084.447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97,5%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36.281.676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40.960.665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47.267.785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47.910.973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67.322.903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71.687.386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61.286.523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29.550.999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41.441.347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49.419.955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96,1%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45.618.056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87,4%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44.804.381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56.681.893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61.899.165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99,9%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52.118.550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41.841.947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64.356.371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70.372.976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60.902.044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36.687.493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55.483.212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61.305.436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63.546.058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42.731.984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97,2%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61.029.980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68.747.750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72.829.712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68.595.318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102.272.517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112.715.492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107.942.529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46.084.944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97,8%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76.684.501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95.233.012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88.146.804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67.483.247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77.043.390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86.515.395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83.619.163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23.582.116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36.488.834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98,4%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50.674.495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96,3%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54.985.659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94,5%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24.568.474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36.960.483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54.170.972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71.435.336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85.184.833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107.706.860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108.447.044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95.728.738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28.748.363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97,8%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42.207.206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99,3%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48.055.317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49.016.829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19.585.682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99,1%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27.427.963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99,7%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28.392.431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99,1%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26.723.011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96,1%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610.803.557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98,9%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889.389.137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99,0%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1.008.597.492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99,3%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981.166.797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98,8%</a:t>
                      </a:r>
                      <a:endParaRPr lang="es-CL" sz="11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5745</TotalTime>
  <Words>2309</Words>
  <Application>Microsoft Office PowerPoint</Application>
  <PresentationFormat>Presentación en pantalla (4:3)</PresentationFormat>
  <Paragraphs>1182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Diciembre 2018 – Montos Miles $</vt:lpstr>
      <vt:lpstr>Programa de Inversión Gobiernos Regionales Ejecución Presupuestaria al 31 de Diciembre de 2018</vt:lpstr>
      <vt:lpstr>Programa de Inversión Gobiernos Regionales Ejecución Presupuestaria Período 2006 - 2018 Mes de Diciembre</vt:lpstr>
      <vt:lpstr>Programa de Inversión Gobiernos Regionales Ejecución Presupuestaria Comparativo Diciembre 2017 – 2018 - Montos en Miles de $ de cada año</vt:lpstr>
      <vt:lpstr>Presentación de PowerPoint</vt:lpstr>
      <vt:lpstr>Presentación de PowerPoint</vt:lpstr>
      <vt:lpstr>Programa de Inversión Gobiernos Regionales Comparación Gasto Promedio respecto Diciembre 2018  (montos en M$ de 2018)</vt:lpstr>
      <vt:lpstr>Programa de Inversión Gobiernos Regionales Ejecución Presupuestaria por Tipo de Gasto Diciembre  2018 Montos en Miles de $</vt:lpstr>
      <vt:lpstr>Programa de Inversión Gobiernos Regionales Ejecución Presupuestaria por Tipo de Gasto Diciembre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175</cp:revision>
  <cp:lastPrinted>2018-08-14T21:01:58Z</cp:lastPrinted>
  <dcterms:created xsi:type="dcterms:W3CDTF">2010-11-27T19:44:20Z</dcterms:created>
  <dcterms:modified xsi:type="dcterms:W3CDTF">2019-01-27T14:04:32Z</dcterms:modified>
</cp:coreProperties>
</file>